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5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Lst>
  <p:sldSz cx="24384000" cy="13716000"/>
  <p:notesSz cx="7010400" cy="9296400"/>
  <p:embeddedFontLst>
    <p:embeddedFont>
      <p:font typeface="Exo 2" panose="020B0604020202020204" charset="0"/>
      <p:regular r:id="rId52"/>
      <p:bold r:id="rId53"/>
      <p:italic r:id="rId54"/>
      <p:boldItalic r:id="rId55"/>
    </p:embeddedFont>
    <p:embeddedFont>
      <p:font typeface="Exo 2 Black" panose="020B0604020202020204" charset="0"/>
      <p:bold r:id="rId56"/>
      <p:italic r:id="rId57"/>
      <p:boldItalic r:id="rId58"/>
    </p:embeddedFont>
    <p:embeddedFont>
      <p:font typeface="Exo 2 Extra Bold" panose="020B0604020202020204" charset="0"/>
      <p:bold r:id="rId59"/>
      <p:italic r:id="rId60"/>
      <p:boldItalic r:id="rId61"/>
    </p:embeddedFont>
    <p:embeddedFont>
      <p:font typeface="Exo 2 Light" panose="020B0604020202020204" charset="0"/>
      <p:regular r:id="rId62"/>
      <p:italic r:id="rId63"/>
    </p:embeddedFont>
  </p:embeddedFontLst>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Exo 2 Light"/>
      </a:defRPr>
    </a:lvl1pPr>
    <a:lvl2pPr marL="0" marR="0" indent="2286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Exo 2 Light"/>
      </a:defRPr>
    </a:lvl2pPr>
    <a:lvl3pPr marL="0" marR="0" indent="4572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Exo 2 Light"/>
      </a:defRPr>
    </a:lvl3pPr>
    <a:lvl4pPr marL="0" marR="0" indent="6858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Exo 2 Light"/>
      </a:defRPr>
    </a:lvl4pPr>
    <a:lvl5pPr marL="0" marR="0" indent="9144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Exo 2 Light"/>
      </a:defRPr>
    </a:lvl5pPr>
    <a:lvl6pPr marL="0" marR="0" indent="11430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Exo 2 Light"/>
      </a:defRPr>
    </a:lvl6pPr>
    <a:lvl7pPr marL="0" marR="0" indent="13716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Exo 2 Light"/>
      </a:defRPr>
    </a:lvl7pPr>
    <a:lvl8pPr marL="0" marR="0" indent="16002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Exo 2 Light"/>
      </a:defRPr>
    </a:lvl8pPr>
    <a:lvl9pPr marL="0" marR="0" indent="182880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Exo 2 Light"/>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Exo 2"/>
          <a:ea typeface="Exo 2"/>
          <a:cs typeface="Exo 2"/>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a:tcStyle>
        <a:tcBdr/>
        <a:fill>
          <a:solidFill>
            <a:srgbClr val="E3E5E8"/>
          </a:solidFill>
        </a:fill>
      </a:tcStyle>
    </a:band2H>
    <a:firstCol>
      <a:tcTxStyle b="on" i="off">
        <a:font>
          <a:latin typeface="Exo 2"/>
          <a:ea typeface="Exo 2"/>
          <a:cs typeface="Exo 2"/>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
          <a:latin typeface="Exo 2"/>
          <a:ea typeface="Exo 2"/>
          <a:cs typeface="Exo 2"/>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Exo 2"/>
          <a:ea typeface="Exo 2"/>
          <a:cs typeface="Exo 2"/>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
          <a:latin typeface="Exo 2"/>
          <a:ea typeface="Exo 2"/>
          <a:cs typeface="Exo 2"/>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a:tcStyle>
        <a:tcBdr/>
        <a:fill>
          <a:solidFill>
            <a:srgbClr val="E1E0DA"/>
          </a:solidFill>
        </a:fill>
      </a:tcStyle>
    </a:band2H>
    <a:firstCol>
      <a:tcTxStyle b="on" i="off">
        <a:font>
          <a:latin typeface="Exo 2"/>
          <a:ea typeface="Exo 2"/>
          <a:cs typeface="Exo 2"/>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
          <a:latin typeface="Exo 2"/>
          <a:ea typeface="Exo 2"/>
          <a:cs typeface="Exo 2"/>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Exo 2"/>
          <a:ea typeface="Exo 2"/>
          <a:cs typeface="Exo 2"/>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
          <a:latin typeface="Exo 2"/>
          <a:ea typeface="Exo 2"/>
          <a:cs typeface="Exo 2"/>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a:tcStyle>
        <a:tcBdr/>
        <a:fill>
          <a:solidFill>
            <a:srgbClr val="C3C2C2"/>
          </a:solidFill>
        </a:fill>
      </a:tcStyle>
    </a:band2H>
    <a:firstCol>
      <a:tcTxStyle b="on" i="off">
        <a:font>
          <a:latin typeface="Exo 2"/>
          <a:ea typeface="Exo 2"/>
          <a:cs typeface="Exo 2"/>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Exo 2"/>
          <a:ea typeface="Exo 2"/>
          <a:cs typeface="Exo 2"/>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Exo 2"/>
          <a:ea typeface="Exo 2"/>
          <a:cs typeface="Exo 2"/>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
          <a:latin typeface="Exo 2"/>
          <a:ea typeface="Exo 2"/>
          <a:cs typeface="Exo 2"/>
        </a:font>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a:tcStyle>
        <a:tcBdr/>
        <a:fill>
          <a:solidFill>
            <a:srgbClr val="DCE5E6"/>
          </a:solidFill>
        </a:fill>
      </a:tcStyle>
    </a:band2H>
    <a:firstCol>
      <a:tcTxStyle b="on" i="off">
        <a:font>
          <a:latin typeface="Exo 2"/>
          <a:ea typeface="Exo 2"/>
          <a:cs typeface="Exo 2"/>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Exo 2"/>
          <a:ea typeface="Exo 2"/>
          <a:cs typeface="Exo 2"/>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Exo 2"/>
          <a:ea typeface="Exo 2"/>
          <a:cs typeface="Exo 2"/>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
          <a:latin typeface="Exo 2"/>
          <a:ea typeface="Exo 2"/>
          <a:cs typeface="Exo 2"/>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a:tcStyle>
        <a:tcBdr/>
        <a:fill>
          <a:solidFill>
            <a:srgbClr val="DEDEDF"/>
          </a:solidFill>
        </a:fill>
      </a:tcStyle>
    </a:band2H>
    <a:firstCol>
      <a:tcTxStyle b="on" i="off">
        <a:font>
          <a:latin typeface="Exo 2"/>
          <a:ea typeface="Exo 2"/>
          <a:cs typeface="Exo 2"/>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Exo 2"/>
          <a:ea typeface="Exo 2"/>
          <a:cs typeface="Exo 2"/>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Exo 2"/>
          <a:ea typeface="Exo 2"/>
          <a:cs typeface="Exo 2"/>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
          <a:latin typeface="Exo 2"/>
          <a:ea typeface="Exo 2"/>
          <a:cs typeface="Exo 2"/>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a:tcStyle>
        <a:tcBdr/>
        <a:fill>
          <a:solidFill>
            <a:srgbClr val="EDEEEE"/>
          </a:solidFill>
        </a:fill>
      </a:tcStyle>
    </a:band2H>
    <a:firstCol>
      <a:tcTxStyle b="on" i="off">
        <a:font>
          <a:latin typeface="Exo 2"/>
          <a:ea typeface="Exo 2"/>
          <a:cs typeface="Exo 2"/>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Exo 2"/>
          <a:ea typeface="Exo 2"/>
          <a:cs typeface="Exo 2"/>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Exo 2"/>
          <a:ea typeface="Exo 2"/>
          <a:cs typeface="Exo 2"/>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94"/>
  </p:normalViewPr>
  <p:slideViewPr>
    <p:cSldViewPr snapToGrid="0" snapToObjects="1">
      <p:cViewPr varScale="1">
        <p:scale>
          <a:sx n="44" d="100"/>
          <a:sy n="44" d="100"/>
        </p:scale>
        <p:origin x="1906" y="65"/>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4.fntdata"/><Relationship Id="rId63" Type="http://schemas.openxmlformats.org/officeDocument/2006/relationships/font" Target="fonts/font12.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2.fntdata"/><Relationship Id="rId58" Type="http://schemas.openxmlformats.org/officeDocument/2006/relationships/font" Target="fonts/font7.fntdata"/><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0.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5.fntdata"/><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8.fntdata"/><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3.fntdata"/><Relationship Id="rId62"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6.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1.fntdata"/><Relationship Id="rId60" Type="http://schemas.openxmlformats.org/officeDocument/2006/relationships/font" Target="fonts/font9.fntdata"/><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2.6468599999999998E-2"/>
          <c:y val="0.200408"/>
          <c:w val="0.95322799999999996"/>
          <c:h val="0.69661600000000001"/>
        </c:manualLayout>
      </c:layout>
      <c:lineChart>
        <c:grouping val="standard"/>
        <c:varyColors val="0"/>
        <c:ser>
          <c:idx val="0"/>
          <c:order val="0"/>
          <c:tx>
            <c:strRef>
              <c:f>Sheet1!$A$2</c:f>
              <c:strCache>
                <c:ptCount val="1"/>
                <c:pt idx="0">
                  <c:v>Yes</c:v>
                </c:pt>
              </c:strCache>
            </c:strRef>
          </c:tx>
          <c:spPr>
            <a:ln w="127000" cap="flat">
              <a:solidFill>
                <a:srgbClr val="40916E"/>
              </a:solidFill>
              <a:prstDash val="solid"/>
              <a:miter lim="400000"/>
            </a:ln>
            <a:effectLst/>
          </c:spPr>
          <c:marker>
            <c:symbol val="circle"/>
            <c:size val="17"/>
            <c:spPr>
              <a:solidFill>
                <a:srgbClr val="FFFFFF"/>
              </a:solidFill>
              <a:ln w="101600" cap="flat">
                <a:solidFill>
                  <a:srgbClr val="40916E"/>
                </a:solidFill>
                <a:prstDash val="solid"/>
                <a:miter lim="400000"/>
              </a:ln>
              <a:effectLst/>
            </c:spPr>
          </c:marker>
          <c:dLbls>
            <c:numFmt formatCode="#,##0%" sourceLinked="0"/>
            <c:spPr>
              <a:noFill/>
              <a:ln>
                <a:noFill/>
              </a:ln>
              <a:effectLst/>
            </c:spPr>
            <c:txPr>
              <a:bodyPr/>
              <a:lstStyle/>
              <a:p>
                <a:pPr>
                  <a:defRPr sz="3400" b="0" i="0" u="none" strike="noStrike">
                    <a:solidFill>
                      <a:srgbClr val="000000"/>
                    </a:solidFill>
                    <a:latin typeface="Exo 2"/>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Nov.</c:v>
                </c:pt>
                <c:pt idx="1">
                  <c:v>Dec. </c:v>
                </c:pt>
                <c:pt idx="2">
                  <c:v>Jan.</c:v>
                </c:pt>
                <c:pt idx="3">
                  <c:v>Feb.</c:v>
                </c:pt>
                <c:pt idx="4">
                  <c:v>Mar. </c:v>
                </c:pt>
                <c:pt idx="5">
                  <c:v>Apr.</c:v>
                </c:pt>
              </c:strCache>
            </c:strRef>
          </c:cat>
          <c:val>
            <c:numRef>
              <c:f>Sheet1!$B$2:$G$2</c:f>
              <c:numCache>
                <c:formatCode>General</c:formatCode>
                <c:ptCount val="6"/>
                <c:pt idx="0">
                  <c:v>0.31</c:v>
                </c:pt>
                <c:pt idx="1">
                  <c:v>0.32</c:v>
                </c:pt>
                <c:pt idx="2">
                  <c:v>0.33</c:v>
                </c:pt>
                <c:pt idx="3">
                  <c:v>0.36</c:v>
                </c:pt>
                <c:pt idx="4">
                  <c:v>0.39</c:v>
                </c:pt>
                <c:pt idx="5">
                  <c:v>0.39</c:v>
                </c:pt>
              </c:numCache>
            </c:numRef>
          </c:val>
          <c:smooth val="0"/>
          <c:extLst>
            <c:ext xmlns:c16="http://schemas.microsoft.com/office/drawing/2014/chart" uri="{C3380CC4-5D6E-409C-BE32-E72D297353CC}">
              <c16:uniqueId val="{00000000-CD12-D949-8F7B-99130383A7C4}"/>
            </c:ext>
          </c:extLst>
        </c:ser>
        <c:ser>
          <c:idx val="1"/>
          <c:order val="1"/>
          <c:tx>
            <c:strRef>
              <c:f>Sheet1!$A$3</c:f>
              <c:strCache>
                <c:ptCount val="1"/>
                <c:pt idx="0">
                  <c:v>No</c:v>
                </c:pt>
              </c:strCache>
            </c:strRef>
          </c:tx>
          <c:spPr>
            <a:ln w="127000" cap="flat">
              <a:solidFill>
                <a:srgbClr val="C62E33"/>
              </a:solidFill>
              <a:prstDash val="solid"/>
              <a:miter lim="400000"/>
            </a:ln>
            <a:effectLst/>
          </c:spPr>
          <c:marker>
            <c:symbol val="circle"/>
            <c:size val="17"/>
            <c:spPr>
              <a:solidFill>
                <a:srgbClr val="FFFFFF"/>
              </a:solidFill>
              <a:ln w="101600" cap="flat">
                <a:solidFill>
                  <a:srgbClr val="C62E33"/>
                </a:solidFill>
                <a:prstDash val="solid"/>
                <a:miter lim="400000"/>
              </a:ln>
              <a:effectLst/>
            </c:spPr>
          </c:marker>
          <c:dLbls>
            <c:numFmt formatCode="#,##0%" sourceLinked="0"/>
            <c:spPr>
              <a:noFill/>
              <a:ln>
                <a:noFill/>
              </a:ln>
              <a:effectLst/>
            </c:spPr>
            <c:txPr>
              <a:bodyPr/>
              <a:lstStyle/>
              <a:p>
                <a:pPr>
                  <a:defRPr sz="3400" b="0" i="0" u="none" strike="noStrike">
                    <a:solidFill>
                      <a:srgbClr val="000000"/>
                    </a:solidFill>
                    <a:latin typeface="Exo 2"/>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Nov.</c:v>
                </c:pt>
                <c:pt idx="1">
                  <c:v>Dec. </c:v>
                </c:pt>
                <c:pt idx="2">
                  <c:v>Jan.</c:v>
                </c:pt>
                <c:pt idx="3">
                  <c:v>Feb.</c:v>
                </c:pt>
                <c:pt idx="4">
                  <c:v>Mar. </c:v>
                </c:pt>
                <c:pt idx="5">
                  <c:v>Apr.</c:v>
                </c:pt>
              </c:strCache>
            </c:strRef>
          </c:cat>
          <c:val>
            <c:numRef>
              <c:f>Sheet1!$B$3:$G$3</c:f>
              <c:numCache>
                <c:formatCode>General</c:formatCode>
                <c:ptCount val="6"/>
                <c:pt idx="0">
                  <c:v>0.4</c:v>
                </c:pt>
                <c:pt idx="1">
                  <c:v>0.39</c:v>
                </c:pt>
                <c:pt idx="2">
                  <c:v>0.35</c:v>
                </c:pt>
                <c:pt idx="3">
                  <c:v>0.35</c:v>
                </c:pt>
                <c:pt idx="4">
                  <c:v>0.34</c:v>
                </c:pt>
                <c:pt idx="5">
                  <c:v>0.33</c:v>
                </c:pt>
              </c:numCache>
            </c:numRef>
          </c:val>
          <c:smooth val="0"/>
          <c:extLst>
            <c:ext xmlns:c16="http://schemas.microsoft.com/office/drawing/2014/chart" uri="{C3380CC4-5D6E-409C-BE32-E72D297353CC}">
              <c16:uniqueId val="{00000001-CD12-D949-8F7B-99130383A7C4}"/>
            </c:ext>
          </c:extLst>
        </c:ser>
        <c:ser>
          <c:idx val="2"/>
          <c:order val="2"/>
          <c:tx>
            <c:strRef>
              <c:f>Sheet1!$A$4</c:f>
              <c:strCache>
                <c:ptCount val="1"/>
                <c:pt idx="0">
                  <c:v>Unsure </c:v>
                </c:pt>
              </c:strCache>
            </c:strRef>
          </c:tx>
          <c:spPr>
            <a:ln w="127000" cap="flat">
              <a:solidFill>
                <a:srgbClr val="AEB5BC"/>
              </a:solidFill>
              <a:prstDash val="solid"/>
              <a:miter lim="400000"/>
            </a:ln>
            <a:effectLst/>
          </c:spPr>
          <c:marker>
            <c:symbol val="circle"/>
            <c:size val="17"/>
            <c:spPr>
              <a:solidFill>
                <a:srgbClr val="FFFFFF"/>
              </a:solidFill>
              <a:ln w="101600" cap="flat">
                <a:solidFill>
                  <a:srgbClr val="AEB5BC"/>
                </a:solidFill>
                <a:prstDash val="solid"/>
                <a:miter lim="400000"/>
              </a:ln>
              <a:effectLst/>
            </c:spPr>
          </c:marker>
          <c:dLbls>
            <c:numFmt formatCode="#,##0%" sourceLinked="0"/>
            <c:spPr>
              <a:noFill/>
              <a:ln>
                <a:noFill/>
              </a:ln>
              <a:effectLst/>
            </c:spPr>
            <c:txPr>
              <a:bodyPr/>
              <a:lstStyle/>
              <a:p>
                <a:pPr>
                  <a:defRPr sz="3400" b="0" i="0" u="none" strike="noStrike">
                    <a:solidFill>
                      <a:srgbClr val="000000"/>
                    </a:solidFill>
                    <a:latin typeface="Exo 2"/>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Sheet1!$B$1:$G$1</c:f>
              <c:strCache>
                <c:ptCount val="6"/>
                <c:pt idx="0">
                  <c:v>Nov.</c:v>
                </c:pt>
                <c:pt idx="1">
                  <c:v>Dec. </c:v>
                </c:pt>
                <c:pt idx="2">
                  <c:v>Jan.</c:v>
                </c:pt>
                <c:pt idx="3">
                  <c:v>Feb.</c:v>
                </c:pt>
                <c:pt idx="4">
                  <c:v>Mar. </c:v>
                </c:pt>
                <c:pt idx="5">
                  <c:v>Apr.</c:v>
                </c:pt>
              </c:strCache>
            </c:strRef>
          </c:cat>
          <c:val>
            <c:numRef>
              <c:f>Sheet1!$B$4:$G$4</c:f>
              <c:numCache>
                <c:formatCode>General</c:formatCode>
                <c:ptCount val="6"/>
                <c:pt idx="0">
                  <c:v>0.28999999999999998</c:v>
                </c:pt>
                <c:pt idx="1">
                  <c:v>0.28999999999999998</c:v>
                </c:pt>
                <c:pt idx="2">
                  <c:v>0.32</c:v>
                </c:pt>
                <c:pt idx="3">
                  <c:v>0.28999999999999998</c:v>
                </c:pt>
                <c:pt idx="4">
                  <c:v>0.27</c:v>
                </c:pt>
                <c:pt idx="5">
                  <c:v>0.28000000000000003</c:v>
                </c:pt>
              </c:numCache>
            </c:numRef>
          </c:val>
          <c:smooth val="0"/>
          <c:extLst>
            <c:ext xmlns:c16="http://schemas.microsoft.com/office/drawing/2014/chart" uri="{C3380CC4-5D6E-409C-BE32-E72D297353CC}">
              <c16:uniqueId val="{00000002-CD12-D949-8F7B-99130383A7C4}"/>
            </c:ext>
          </c:extLst>
        </c:ser>
        <c:dLbls>
          <c:showLegendKey val="0"/>
          <c:showVal val="0"/>
          <c:showCatName val="0"/>
          <c:showSerName val="0"/>
          <c:showPercent val="0"/>
          <c:showBubbleSize val="0"/>
        </c:dLbls>
        <c:marker val="1"/>
        <c:smooth val="0"/>
        <c:axId val="2094734552"/>
        <c:axId val="2094734553"/>
      </c:line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2800" b="0" i="0" u="none" strike="noStrike">
                <a:solidFill>
                  <a:srgbClr val="000000"/>
                </a:solidFill>
                <a:latin typeface="Exo 2"/>
              </a:defRPr>
            </a:pPr>
            <a:endParaRPr lang="en-US"/>
          </a:p>
        </c:txPr>
        <c:crossAx val="2094734553"/>
        <c:crosses val="autoZero"/>
        <c:auto val="1"/>
        <c:lblAlgn val="ctr"/>
        <c:lblOffset val="100"/>
        <c:noMultiLvlLbl val="1"/>
      </c:catAx>
      <c:valAx>
        <c:axId val="2094734553"/>
        <c:scaling>
          <c:orientation val="minMax"/>
        </c:scaling>
        <c:delete val="0"/>
        <c:axPos val="l"/>
        <c:numFmt formatCode="General" sourceLinked="0"/>
        <c:majorTickMark val="none"/>
        <c:minorTickMark val="none"/>
        <c:tickLblPos val="none"/>
        <c:spPr>
          <a:ln w="12700" cap="flat">
            <a:noFill/>
            <a:prstDash val="solid"/>
            <a:miter lim="400000"/>
          </a:ln>
        </c:spPr>
        <c:txPr>
          <a:bodyPr rot="0"/>
          <a:lstStyle/>
          <a:p>
            <a:pPr>
              <a:defRPr sz="3459" b="1" i="0" u="none" strike="noStrike">
                <a:solidFill>
                  <a:srgbClr val="000000"/>
                </a:solidFill>
                <a:latin typeface="Exo 2"/>
              </a:defRPr>
            </a:pPr>
            <a:endParaRPr lang="en-US"/>
          </a:p>
        </c:txPr>
        <c:crossAx val="2094734552"/>
        <c:crosses val="autoZero"/>
        <c:crossBetween val="midCat"/>
        <c:majorUnit val="0.1"/>
        <c:minorUnit val="0.05"/>
      </c:valAx>
      <c:spPr>
        <a:noFill/>
        <a:ln w="12700" cap="flat">
          <a:noFill/>
          <a:miter lim="400000"/>
        </a:ln>
        <a:effectLst/>
      </c:spPr>
    </c:plotArea>
    <c:legend>
      <c:legendPos val="t"/>
      <c:layout>
        <c:manualLayout>
          <c:xMode val="edge"/>
          <c:yMode val="edge"/>
          <c:x val="0"/>
          <c:y val="0"/>
          <c:w val="0.99709599999999998"/>
          <c:h val="9.65728E-2"/>
        </c:manualLayout>
      </c:layout>
      <c:overlay val="1"/>
      <c:spPr>
        <a:noFill/>
        <a:ln w="12700" cap="flat">
          <a:noFill/>
          <a:miter lim="400000"/>
        </a:ln>
        <a:effectLst/>
      </c:spPr>
      <c:txPr>
        <a:bodyPr rot="0"/>
        <a:lstStyle/>
        <a:p>
          <a:pPr>
            <a:defRPr sz="3300" b="1" i="0" u="none" strike="noStrike">
              <a:solidFill>
                <a:srgbClr val="000000"/>
              </a:solidFill>
              <a:latin typeface="Exo 2"/>
            </a:defRPr>
          </a:pPr>
          <a:endParaRPr lang="en-US"/>
        </a:p>
      </c:txPr>
    </c:legend>
    <c:plotVisOnly val="1"/>
    <c:dispBlanksAs val="gap"/>
    <c:showDLblsOverMax val="1"/>
  </c:chart>
  <c:spPr>
    <a:noFill/>
    <a:ln>
      <a:noFill/>
    </a:ln>
    <a:effectLst/>
  </c:sp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7960599999999999"/>
          <c:y val="0.29041899999999998"/>
          <c:w val="0.799203"/>
          <c:h val="0.66488700000000001"/>
        </c:manualLayout>
      </c:layout>
      <c:barChart>
        <c:barDir val="bar"/>
        <c:grouping val="stacked"/>
        <c:varyColors val="0"/>
        <c:ser>
          <c:idx val="0"/>
          <c:order val="0"/>
          <c:tx>
            <c:strRef>
              <c:f>Sheet1!$A$2</c:f>
              <c:strCache>
                <c:ptCount val="1"/>
                <c:pt idx="0">
                  <c:v>Schools should be offering in-person learning without mandating that children wear masks and social distance </c:v>
                </c:pt>
              </c:strCache>
            </c:strRef>
          </c:tx>
          <c:spPr>
            <a:solidFill>
              <a:srgbClr val="02A0E7"/>
            </a:solidFill>
            <a:ln w="12700" cap="flat">
              <a:noFill/>
              <a:miter lim="400000"/>
            </a:ln>
            <a:effectLst/>
          </c:spPr>
          <c:invertIfNegative val="0"/>
          <c:dLbls>
            <c:numFmt formatCode="#,##0%" sourceLinked="0"/>
            <c:spPr>
              <a:noFill/>
              <a:ln>
                <a:noFill/>
              </a:ln>
              <a:effectLst/>
            </c:spPr>
            <c:txPr>
              <a:bodyPr/>
              <a:lstStyle/>
              <a:p>
                <a:pPr>
                  <a:defRPr sz="36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All Parents</c:v>
                </c:pt>
                <c:pt idx="2">
                  <c:v>Republicans</c:v>
                </c:pt>
                <c:pt idx="3">
                  <c:v>Democrats</c:v>
                </c:pt>
              </c:strCache>
            </c:strRef>
          </c:cat>
          <c:val>
            <c:numRef>
              <c:f>Sheet1!$B$2:$E$2</c:f>
              <c:numCache>
                <c:formatCode>General</c:formatCode>
                <c:ptCount val="4"/>
                <c:pt idx="0">
                  <c:v>0.18</c:v>
                </c:pt>
                <c:pt idx="2">
                  <c:v>0.28000000000000003</c:v>
                </c:pt>
                <c:pt idx="3">
                  <c:v>0.13</c:v>
                </c:pt>
              </c:numCache>
            </c:numRef>
          </c:val>
          <c:extLst>
            <c:ext xmlns:c16="http://schemas.microsoft.com/office/drawing/2014/chart" uri="{C3380CC4-5D6E-409C-BE32-E72D297353CC}">
              <c16:uniqueId val="{00000000-5236-964C-BDD8-1B9B2A56D6AE}"/>
            </c:ext>
          </c:extLst>
        </c:ser>
        <c:ser>
          <c:idx val="1"/>
          <c:order val="1"/>
          <c:tx>
            <c:strRef>
              <c:f>Sheet1!$A$3</c:f>
              <c:strCache>
                <c:ptCount val="1"/>
                <c:pt idx="0">
                  <c:v>Schools should be offering in-person learning with safety measures in place, such as requiring masks and social distancing </c:v>
                </c:pt>
              </c:strCache>
            </c:strRef>
          </c:tx>
          <c:spPr>
            <a:solidFill>
              <a:srgbClr val="5DD0A5"/>
            </a:solidFill>
            <a:ln w="12700" cap="flat">
              <a:noFill/>
              <a:miter lim="400000"/>
            </a:ln>
            <a:effectLst/>
          </c:spPr>
          <c:invertIfNegative val="0"/>
          <c:dLbls>
            <c:numFmt formatCode="#,##0%" sourceLinked="0"/>
            <c:spPr>
              <a:noFill/>
              <a:ln>
                <a:noFill/>
              </a:ln>
              <a:effectLst/>
            </c:spPr>
            <c:txPr>
              <a:bodyPr/>
              <a:lstStyle/>
              <a:p>
                <a:pPr>
                  <a:defRPr sz="36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All Parents</c:v>
                </c:pt>
                <c:pt idx="2">
                  <c:v>Republicans</c:v>
                </c:pt>
                <c:pt idx="3">
                  <c:v>Democrats</c:v>
                </c:pt>
              </c:strCache>
            </c:strRef>
          </c:cat>
          <c:val>
            <c:numRef>
              <c:f>Sheet1!$B$3:$E$3</c:f>
              <c:numCache>
                <c:formatCode>General</c:formatCode>
                <c:ptCount val="4"/>
                <c:pt idx="0">
                  <c:v>0.59</c:v>
                </c:pt>
                <c:pt idx="2">
                  <c:v>0.56000000000000005</c:v>
                </c:pt>
                <c:pt idx="3">
                  <c:v>0.6</c:v>
                </c:pt>
              </c:numCache>
            </c:numRef>
          </c:val>
          <c:extLst>
            <c:ext xmlns:c16="http://schemas.microsoft.com/office/drawing/2014/chart" uri="{C3380CC4-5D6E-409C-BE32-E72D297353CC}">
              <c16:uniqueId val="{00000001-5236-964C-BDD8-1B9B2A56D6AE}"/>
            </c:ext>
          </c:extLst>
        </c:ser>
        <c:ser>
          <c:idx val="2"/>
          <c:order val="2"/>
          <c:tx>
            <c:strRef>
              <c:f>Sheet1!$A$4</c:f>
              <c:strCache>
                <c:ptCount val="1"/>
                <c:pt idx="0">
                  <c:v>Schools should not offer in-person learning until COVID-19 vaccines are available for children </c:v>
                </c:pt>
              </c:strCache>
            </c:strRef>
          </c:tx>
          <c:spPr>
            <a:solidFill>
              <a:srgbClr val="F78C22"/>
            </a:solidFill>
            <a:ln w="12700" cap="flat">
              <a:noFill/>
              <a:miter lim="400000"/>
            </a:ln>
            <a:effectLst/>
          </c:spPr>
          <c:invertIfNegative val="0"/>
          <c:dLbls>
            <c:numFmt formatCode="#,##0%" sourceLinked="0"/>
            <c:spPr>
              <a:noFill/>
              <a:ln>
                <a:noFill/>
              </a:ln>
              <a:effectLst/>
            </c:spPr>
            <c:txPr>
              <a:bodyPr/>
              <a:lstStyle/>
              <a:p>
                <a:pPr>
                  <a:defRPr sz="36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All Parents</c:v>
                </c:pt>
                <c:pt idx="2">
                  <c:v>Republicans</c:v>
                </c:pt>
                <c:pt idx="3">
                  <c:v>Democrats</c:v>
                </c:pt>
              </c:strCache>
            </c:strRef>
          </c:cat>
          <c:val>
            <c:numRef>
              <c:f>Sheet1!$B$4:$E$4</c:f>
              <c:numCache>
                <c:formatCode>General</c:formatCode>
                <c:ptCount val="4"/>
                <c:pt idx="0">
                  <c:v>0.17</c:v>
                </c:pt>
                <c:pt idx="2">
                  <c:v>0.11</c:v>
                </c:pt>
                <c:pt idx="3">
                  <c:v>0.23</c:v>
                </c:pt>
              </c:numCache>
            </c:numRef>
          </c:val>
          <c:extLst>
            <c:ext xmlns:c16="http://schemas.microsoft.com/office/drawing/2014/chart" uri="{C3380CC4-5D6E-409C-BE32-E72D297353CC}">
              <c16:uniqueId val="{00000002-5236-964C-BDD8-1B9B2A56D6AE}"/>
            </c:ext>
          </c:extLst>
        </c:ser>
        <c:ser>
          <c:idx val="3"/>
          <c:order val="3"/>
          <c:tx>
            <c:strRef>
              <c:f>Sheet1!$A$5</c:f>
              <c:strCache>
                <c:ptCount val="1"/>
                <c:pt idx="0">
                  <c:v>Unsure </c:v>
                </c:pt>
              </c:strCache>
            </c:strRef>
          </c:tx>
          <c:spPr>
            <a:solidFill>
              <a:srgbClr val="AEB5BC"/>
            </a:solidFill>
            <a:ln w="12700" cap="flat">
              <a:noFill/>
              <a:miter lim="400000"/>
            </a:ln>
            <a:effectLst/>
          </c:spPr>
          <c:invertIfNegative val="0"/>
          <c:dLbls>
            <c:numFmt formatCode="#,##0%" sourceLinked="0"/>
            <c:spPr>
              <a:noFill/>
              <a:ln>
                <a:noFill/>
              </a:ln>
              <a:effectLst/>
            </c:spPr>
            <c:txPr>
              <a:bodyPr/>
              <a:lstStyle/>
              <a:p>
                <a:pPr>
                  <a:defRPr sz="36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All Parents</c:v>
                </c:pt>
                <c:pt idx="2">
                  <c:v>Republicans</c:v>
                </c:pt>
                <c:pt idx="3">
                  <c:v>Democrats</c:v>
                </c:pt>
              </c:strCache>
            </c:strRef>
          </c:cat>
          <c:val>
            <c:numRef>
              <c:f>Sheet1!$B$5:$E$5</c:f>
              <c:numCache>
                <c:formatCode>General</c:formatCode>
                <c:ptCount val="4"/>
                <c:pt idx="0">
                  <c:v>0.06</c:v>
                </c:pt>
                <c:pt idx="2">
                  <c:v>0.05</c:v>
                </c:pt>
                <c:pt idx="3">
                  <c:v>0.04</c:v>
                </c:pt>
              </c:numCache>
            </c:numRef>
          </c:val>
          <c:extLst>
            <c:ext xmlns:c16="http://schemas.microsoft.com/office/drawing/2014/chart" uri="{C3380CC4-5D6E-409C-BE32-E72D297353CC}">
              <c16:uniqueId val="{00000003-5236-964C-BDD8-1B9B2A56D6AE}"/>
            </c:ext>
          </c:extLst>
        </c:ser>
        <c:dLbls>
          <c:showLegendKey val="0"/>
          <c:showVal val="0"/>
          <c:showCatName val="0"/>
          <c:showSerName val="0"/>
          <c:showPercent val="0"/>
          <c:showBubbleSize val="0"/>
        </c:dLbls>
        <c:gapWidth val="40"/>
        <c:overlap val="10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000000"/>
            </a:solidFill>
            <a:prstDash val="solid"/>
            <a:miter lim="400000"/>
          </a:ln>
        </c:spPr>
        <c:txPr>
          <a:bodyPr rot="0"/>
          <a:lstStyle/>
          <a:p>
            <a:pPr>
              <a:defRPr sz="4000" b="1" i="0" u="none" strike="noStrike">
                <a:solidFill>
                  <a:srgbClr val="000000"/>
                </a:solidFill>
                <a:latin typeface="Exo 2"/>
              </a:defRPr>
            </a:pPr>
            <a:endParaRPr lang="en-US"/>
          </a:p>
        </c:txPr>
        <c:crossAx val="2094734553"/>
        <c:crosses val="autoZero"/>
        <c:auto val="1"/>
        <c:lblAlgn val="ctr"/>
        <c:lblOffset val="100"/>
        <c:noMultiLvlLbl val="1"/>
      </c:catAx>
      <c:valAx>
        <c:axId val="2094734553"/>
        <c:scaling>
          <c:orientation val="minMax"/>
          <c:max val="1.01"/>
        </c:scaling>
        <c:delete val="0"/>
        <c:axPos val="t"/>
        <c:numFmt formatCode="General" sourceLinked="0"/>
        <c:majorTickMark val="none"/>
        <c:minorTickMark val="none"/>
        <c:tickLblPos val="none"/>
        <c:spPr>
          <a:ln w="12700" cap="flat">
            <a:noFill/>
            <a:prstDash val="solid"/>
            <a:miter lim="400000"/>
          </a:ln>
        </c:spPr>
        <c:txPr>
          <a:bodyPr rot="0"/>
          <a:lstStyle/>
          <a:p>
            <a:pPr>
              <a:defRPr sz="3459" b="1" i="0" u="none" strike="noStrike">
                <a:solidFill>
                  <a:srgbClr val="000000"/>
                </a:solidFill>
                <a:latin typeface="Exo 2"/>
              </a:defRPr>
            </a:pPr>
            <a:endParaRPr lang="en-US"/>
          </a:p>
        </c:txPr>
        <c:crossAx val="2094734552"/>
        <c:crosses val="autoZero"/>
        <c:crossBetween val="between"/>
        <c:majorUnit val="0.2525"/>
        <c:minorUnit val="0.12625"/>
      </c:valAx>
      <c:spPr>
        <a:noFill/>
        <a:ln w="12700" cap="flat">
          <a:noFill/>
          <a:miter lim="400000"/>
        </a:ln>
        <a:effectLst/>
      </c:spPr>
    </c:plotArea>
    <c:legend>
      <c:legendPos val="t"/>
      <c:layout>
        <c:manualLayout>
          <c:xMode val="edge"/>
          <c:yMode val="edge"/>
          <c:x val="0"/>
          <c:y val="0"/>
          <c:w val="1"/>
          <c:h val="0.26524999999999999"/>
        </c:manualLayout>
      </c:layout>
      <c:overlay val="1"/>
      <c:spPr>
        <a:noFill/>
        <a:ln w="12700" cap="flat">
          <a:noFill/>
          <a:miter lim="400000"/>
        </a:ln>
        <a:effectLst/>
      </c:spPr>
      <c:txPr>
        <a:bodyPr rot="0"/>
        <a:lstStyle/>
        <a:p>
          <a:pPr>
            <a:defRPr sz="2900" b="1" i="0" u="none" strike="noStrike">
              <a:solidFill>
                <a:srgbClr val="000000"/>
              </a:solidFill>
              <a:latin typeface="Exo 2"/>
            </a:defRPr>
          </a:pPr>
          <a:endParaRPr lang="en-US"/>
        </a:p>
      </c:txPr>
    </c:legend>
    <c:plotVisOnly val="1"/>
    <c:dispBlanksAs val="gap"/>
    <c:showDLblsOverMax val="1"/>
  </c:chart>
  <c:spPr>
    <a:noFill/>
    <a:ln>
      <a:noFill/>
    </a:ln>
    <a:effectLst/>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3866700000000001"/>
          <c:y val="0.28761599999999998"/>
          <c:w val="0.853468"/>
          <c:h val="0.66786900000000005"/>
        </c:manualLayout>
      </c:layout>
      <c:barChart>
        <c:barDir val="bar"/>
        <c:grouping val="stacked"/>
        <c:varyColors val="0"/>
        <c:ser>
          <c:idx val="0"/>
          <c:order val="0"/>
          <c:tx>
            <c:strRef>
              <c:f>Sheet1!$A$2</c:f>
              <c:strCache>
                <c:ptCount val="1"/>
                <c:pt idx="0">
                  <c:v>Schools should be offering in-person learning without mandating that children wear masks and social distance </c:v>
                </c:pt>
              </c:strCache>
            </c:strRef>
          </c:tx>
          <c:spPr>
            <a:solidFill>
              <a:srgbClr val="02A0E7"/>
            </a:solidFill>
            <a:ln w="12700" cap="flat">
              <a:noFill/>
              <a:miter lim="400000"/>
            </a:ln>
            <a:effectLst/>
          </c:spPr>
          <c:invertIfNegative val="0"/>
          <c:dLbls>
            <c:numFmt formatCode="#,##0%" sourceLinked="0"/>
            <c:spPr>
              <a:noFill/>
              <a:ln>
                <a:noFill/>
              </a:ln>
              <a:effectLst/>
            </c:spPr>
            <c:txPr>
              <a:bodyPr/>
              <a:lstStyle/>
              <a:p>
                <a:pPr>
                  <a:defRPr sz="36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Northeast</c:v>
                </c:pt>
                <c:pt idx="1">
                  <c:v>Midwest</c:v>
                </c:pt>
                <c:pt idx="2">
                  <c:v>South</c:v>
                </c:pt>
                <c:pt idx="3">
                  <c:v>West</c:v>
                </c:pt>
              </c:strCache>
            </c:strRef>
          </c:cat>
          <c:val>
            <c:numRef>
              <c:f>Sheet1!$B$2:$E$2</c:f>
              <c:numCache>
                <c:formatCode>General</c:formatCode>
                <c:ptCount val="4"/>
                <c:pt idx="0">
                  <c:v>0.16</c:v>
                </c:pt>
                <c:pt idx="1">
                  <c:v>0.2</c:v>
                </c:pt>
                <c:pt idx="2">
                  <c:v>0.19</c:v>
                </c:pt>
                <c:pt idx="3">
                  <c:v>0.17</c:v>
                </c:pt>
              </c:numCache>
            </c:numRef>
          </c:val>
          <c:extLst>
            <c:ext xmlns:c16="http://schemas.microsoft.com/office/drawing/2014/chart" uri="{C3380CC4-5D6E-409C-BE32-E72D297353CC}">
              <c16:uniqueId val="{00000000-6B37-4845-A10B-BD1A93B3A66C}"/>
            </c:ext>
          </c:extLst>
        </c:ser>
        <c:ser>
          <c:idx val="1"/>
          <c:order val="1"/>
          <c:tx>
            <c:strRef>
              <c:f>Sheet1!$A$3</c:f>
              <c:strCache>
                <c:ptCount val="1"/>
                <c:pt idx="0">
                  <c:v>Schools should be offering in-person learning with safety measures in place, such as requiring masks and social distancing </c:v>
                </c:pt>
              </c:strCache>
            </c:strRef>
          </c:tx>
          <c:spPr>
            <a:solidFill>
              <a:srgbClr val="5DD0A5"/>
            </a:solidFill>
            <a:ln w="12700" cap="flat">
              <a:noFill/>
              <a:miter lim="400000"/>
            </a:ln>
            <a:effectLst/>
          </c:spPr>
          <c:invertIfNegative val="0"/>
          <c:dLbls>
            <c:numFmt formatCode="#,##0%" sourceLinked="0"/>
            <c:spPr>
              <a:noFill/>
              <a:ln>
                <a:noFill/>
              </a:ln>
              <a:effectLst/>
            </c:spPr>
            <c:txPr>
              <a:bodyPr/>
              <a:lstStyle/>
              <a:p>
                <a:pPr>
                  <a:defRPr sz="36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Northeast</c:v>
                </c:pt>
                <c:pt idx="1">
                  <c:v>Midwest</c:v>
                </c:pt>
                <c:pt idx="2">
                  <c:v>South</c:v>
                </c:pt>
                <c:pt idx="3">
                  <c:v>West</c:v>
                </c:pt>
              </c:strCache>
            </c:strRef>
          </c:cat>
          <c:val>
            <c:numRef>
              <c:f>Sheet1!$B$3:$E$3</c:f>
              <c:numCache>
                <c:formatCode>General</c:formatCode>
                <c:ptCount val="4"/>
                <c:pt idx="0">
                  <c:v>0.55000000000000004</c:v>
                </c:pt>
                <c:pt idx="1">
                  <c:v>0.64</c:v>
                </c:pt>
                <c:pt idx="2">
                  <c:v>0.57999999999999996</c:v>
                </c:pt>
                <c:pt idx="3">
                  <c:v>0.56999999999999995</c:v>
                </c:pt>
              </c:numCache>
            </c:numRef>
          </c:val>
          <c:extLst>
            <c:ext xmlns:c16="http://schemas.microsoft.com/office/drawing/2014/chart" uri="{C3380CC4-5D6E-409C-BE32-E72D297353CC}">
              <c16:uniqueId val="{00000001-6B37-4845-A10B-BD1A93B3A66C}"/>
            </c:ext>
          </c:extLst>
        </c:ser>
        <c:ser>
          <c:idx val="2"/>
          <c:order val="2"/>
          <c:tx>
            <c:strRef>
              <c:f>Sheet1!$A$4</c:f>
              <c:strCache>
                <c:ptCount val="1"/>
                <c:pt idx="0">
                  <c:v>Schools should not offer in-person learning until COVID-19 vaccines are available for children </c:v>
                </c:pt>
              </c:strCache>
            </c:strRef>
          </c:tx>
          <c:spPr>
            <a:solidFill>
              <a:srgbClr val="F78C22"/>
            </a:solidFill>
            <a:ln w="12700" cap="flat">
              <a:noFill/>
              <a:miter lim="400000"/>
            </a:ln>
            <a:effectLst/>
          </c:spPr>
          <c:invertIfNegative val="0"/>
          <c:dLbls>
            <c:numFmt formatCode="#,##0%" sourceLinked="0"/>
            <c:spPr>
              <a:noFill/>
              <a:ln>
                <a:noFill/>
              </a:ln>
              <a:effectLst/>
            </c:spPr>
            <c:txPr>
              <a:bodyPr/>
              <a:lstStyle/>
              <a:p>
                <a:pPr>
                  <a:defRPr sz="36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Northeast</c:v>
                </c:pt>
                <c:pt idx="1">
                  <c:v>Midwest</c:v>
                </c:pt>
                <c:pt idx="2">
                  <c:v>South</c:v>
                </c:pt>
                <c:pt idx="3">
                  <c:v>West</c:v>
                </c:pt>
              </c:strCache>
            </c:strRef>
          </c:cat>
          <c:val>
            <c:numRef>
              <c:f>Sheet1!$B$4:$E$4</c:f>
              <c:numCache>
                <c:formatCode>General</c:formatCode>
                <c:ptCount val="4"/>
                <c:pt idx="0">
                  <c:v>0.22</c:v>
                </c:pt>
                <c:pt idx="1">
                  <c:v>0.11</c:v>
                </c:pt>
                <c:pt idx="2">
                  <c:v>0.16</c:v>
                </c:pt>
                <c:pt idx="3">
                  <c:v>0.22</c:v>
                </c:pt>
              </c:numCache>
            </c:numRef>
          </c:val>
          <c:extLst>
            <c:ext xmlns:c16="http://schemas.microsoft.com/office/drawing/2014/chart" uri="{C3380CC4-5D6E-409C-BE32-E72D297353CC}">
              <c16:uniqueId val="{00000002-6B37-4845-A10B-BD1A93B3A66C}"/>
            </c:ext>
          </c:extLst>
        </c:ser>
        <c:ser>
          <c:idx val="3"/>
          <c:order val="3"/>
          <c:tx>
            <c:strRef>
              <c:f>Sheet1!$A$5</c:f>
              <c:strCache>
                <c:ptCount val="1"/>
                <c:pt idx="0">
                  <c:v>Unsure </c:v>
                </c:pt>
              </c:strCache>
            </c:strRef>
          </c:tx>
          <c:spPr>
            <a:solidFill>
              <a:srgbClr val="AEB5BC"/>
            </a:solidFill>
            <a:ln w="12700" cap="flat">
              <a:noFill/>
              <a:miter lim="400000"/>
            </a:ln>
            <a:effectLst/>
          </c:spPr>
          <c:invertIfNegative val="0"/>
          <c:dLbls>
            <c:numFmt formatCode="#,##0%" sourceLinked="0"/>
            <c:spPr>
              <a:noFill/>
              <a:ln>
                <a:noFill/>
              </a:ln>
              <a:effectLst/>
            </c:spPr>
            <c:txPr>
              <a:bodyPr/>
              <a:lstStyle/>
              <a:p>
                <a:pPr>
                  <a:defRPr sz="36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Northeast</c:v>
                </c:pt>
                <c:pt idx="1">
                  <c:v>Midwest</c:v>
                </c:pt>
                <c:pt idx="2">
                  <c:v>South</c:v>
                </c:pt>
                <c:pt idx="3">
                  <c:v>West</c:v>
                </c:pt>
              </c:strCache>
            </c:strRef>
          </c:cat>
          <c:val>
            <c:numRef>
              <c:f>Sheet1!$B$5:$E$5</c:f>
              <c:numCache>
                <c:formatCode>General</c:formatCode>
                <c:ptCount val="4"/>
                <c:pt idx="0">
                  <c:v>7.0000000000000007E-2</c:v>
                </c:pt>
                <c:pt idx="1">
                  <c:v>0.04</c:v>
                </c:pt>
                <c:pt idx="2">
                  <c:v>7.0000000000000007E-2</c:v>
                </c:pt>
                <c:pt idx="3">
                  <c:v>0.04</c:v>
                </c:pt>
              </c:numCache>
            </c:numRef>
          </c:val>
          <c:extLst>
            <c:ext xmlns:c16="http://schemas.microsoft.com/office/drawing/2014/chart" uri="{C3380CC4-5D6E-409C-BE32-E72D297353CC}">
              <c16:uniqueId val="{00000003-6B37-4845-A10B-BD1A93B3A66C}"/>
            </c:ext>
          </c:extLst>
        </c:ser>
        <c:dLbls>
          <c:showLegendKey val="0"/>
          <c:showVal val="0"/>
          <c:showCatName val="0"/>
          <c:showSerName val="0"/>
          <c:showPercent val="0"/>
          <c:showBubbleSize val="0"/>
        </c:dLbls>
        <c:gapWidth val="40"/>
        <c:overlap val="10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000000"/>
            </a:solidFill>
            <a:prstDash val="solid"/>
            <a:miter lim="400000"/>
          </a:ln>
        </c:spPr>
        <c:txPr>
          <a:bodyPr rot="0"/>
          <a:lstStyle/>
          <a:p>
            <a:pPr>
              <a:defRPr sz="4000" b="1" i="0" u="none" strike="noStrike">
                <a:solidFill>
                  <a:srgbClr val="000000"/>
                </a:solidFill>
                <a:latin typeface="Exo 2"/>
              </a:defRPr>
            </a:pPr>
            <a:endParaRPr lang="en-US"/>
          </a:p>
        </c:txPr>
        <c:crossAx val="2094734553"/>
        <c:crosses val="autoZero"/>
        <c:auto val="1"/>
        <c:lblAlgn val="ctr"/>
        <c:lblOffset val="100"/>
        <c:noMultiLvlLbl val="1"/>
      </c:catAx>
      <c:valAx>
        <c:axId val="2094734553"/>
        <c:scaling>
          <c:orientation val="minMax"/>
          <c:max val="1"/>
        </c:scaling>
        <c:delete val="0"/>
        <c:axPos val="t"/>
        <c:numFmt formatCode="General" sourceLinked="0"/>
        <c:majorTickMark val="none"/>
        <c:minorTickMark val="none"/>
        <c:tickLblPos val="none"/>
        <c:spPr>
          <a:ln w="12700" cap="flat">
            <a:noFill/>
            <a:prstDash val="solid"/>
            <a:miter lim="400000"/>
          </a:ln>
        </c:spPr>
        <c:txPr>
          <a:bodyPr rot="0"/>
          <a:lstStyle/>
          <a:p>
            <a:pPr>
              <a:defRPr sz="3459" b="1" i="0" u="none" strike="noStrike">
                <a:solidFill>
                  <a:srgbClr val="000000"/>
                </a:solidFill>
                <a:latin typeface="Exo 2"/>
              </a:defRPr>
            </a:pPr>
            <a:endParaRPr lang="en-US"/>
          </a:p>
        </c:txPr>
        <c:crossAx val="2094734552"/>
        <c:crosses val="autoZero"/>
        <c:crossBetween val="between"/>
        <c:majorUnit val="0.25"/>
        <c:minorUnit val="0.125"/>
      </c:valAx>
      <c:spPr>
        <a:noFill/>
        <a:ln w="12700" cap="flat">
          <a:noFill/>
          <a:miter lim="400000"/>
        </a:ln>
        <a:effectLst/>
      </c:spPr>
    </c:plotArea>
    <c:legend>
      <c:legendPos val="t"/>
      <c:layout>
        <c:manualLayout>
          <c:xMode val="edge"/>
          <c:yMode val="edge"/>
          <c:x val="0"/>
          <c:y val="0"/>
          <c:w val="1"/>
          <c:h val="0.26391799999999999"/>
        </c:manualLayout>
      </c:layout>
      <c:overlay val="1"/>
      <c:spPr>
        <a:noFill/>
        <a:ln w="12700" cap="flat">
          <a:noFill/>
          <a:miter lim="400000"/>
        </a:ln>
        <a:effectLst/>
      </c:spPr>
      <c:txPr>
        <a:bodyPr rot="0"/>
        <a:lstStyle/>
        <a:p>
          <a:pPr>
            <a:defRPr sz="2900" b="1" i="0" u="none" strike="noStrike">
              <a:solidFill>
                <a:srgbClr val="000000"/>
              </a:solidFill>
              <a:latin typeface="Exo 2"/>
            </a:defRPr>
          </a:pPr>
          <a:endParaRPr lang="en-US"/>
        </a:p>
      </c:txPr>
    </c:legend>
    <c:plotVisOnly val="1"/>
    <c:dispBlanksAs val="gap"/>
    <c:showDLblsOverMax val="1"/>
  </c:chart>
  <c:spPr>
    <a:noFill/>
    <a:ln>
      <a:noFill/>
    </a:ln>
    <a:effectLst/>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5795300000000001"/>
          <c:y val="0.33316699999999999"/>
          <c:w val="0.83390299999999995"/>
          <c:h val="0.62253899999999995"/>
        </c:manualLayout>
      </c:layout>
      <c:barChart>
        <c:barDir val="bar"/>
        <c:grouping val="stacked"/>
        <c:varyColors val="0"/>
        <c:ser>
          <c:idx val="0"/>
          <c:order val="0"/>
          <c:tx>
            <c:strRef>
              <c:f>Sheet1!$A$2</c:f>
              <c:strCache>
                <c:ptCount val="1"/>
                <c:pt idx="0">
                  <c:v>Schools should be offering in-person learning without mandating that children wear masks and social distance </c:v>
                </c:pt>
              </c:strCache>
            </c:strRef>
          </c:tx>
          <c:spPr>
            <a:solidFill>
              <a:srgbClr val="02A0E7"/>
            </a:solidFill>
            <a:ln w="12700" cap="flat">
              <a:noFill/>
              <a:miter lim="400000"/>
            </a:ln>
            <a:effectLst/>
          </c:spPr>
          <c:invertIfNegative val="0"/>
          <c:dLbls>
            <c:numFmt formatCode="#,##0%" sourceLinked="0"/>
            <c:spPr>
              <a:noFill/>
              <a:ln>
                <a:noFill/>
              </a:ln>
              <a:effectLst/>
            </c:spPr>
            <c:txPr>
              <a:bodyPr/>
              <a:lstStyle/>
              <a:p>
                <a:pPr>
                  <a:defRPr sz="36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Grades K-5</c:v>
                </c:pt>
                <c:pt idx="1">
                  <c:v>Grades 6-8</c:v>
                </c:pt>
                <c:pt idx="2">
                  <c:v>Grade 9-12</c:v>
                </c:pt>
              </c:strCache>
            </c:strRef>
          </c:cat>
          <c:val>
            <c:numRef>
              <c:f>Sheet1!$B$2:$D$2</c:f>
              <c:numCache>
                <c:formatCode>General</c:formatCode>
                <c:ptCount val="3"/>
                <c:pt idx="0">
                  <c:v>0.19</c:v>
                </c:pt>
                <c:pt idx="1">
                  <c:v>0.16</c:v>
                </c:pt>
                <c:pt idx="2">
                  <c:v>0.17</c:v>
                </c:pt>
              </c:numCache>
            </c:numRef>
          </c:val>
          <c:extLst>
            <c:ext xmlns:c16="http://schemas.microsoft.com/office/drawing/2014/chart" uri="{C3380CC4-5D6E-409C-BE32-E72D297353CC}">
              <c16:uniqueId val="{00000000-57C8-E841-AE0F-0C6CFA3FD80F}"/>
            </c:ext>
          </c:extLst>
        </c:ser>
        <c:ser>
          <c:idx val="1"/>
          <c:order val="1"/>
          <c:tx>
            <c:strRef>
              <c:f>Sheet1!$A$3</c:f>
              <c:strCache>
                <c:ptCount val="1"/>
                <c:pt idx="0">
                  <c:v>Schools should be offering in-person learning with safety measures in place, such as requiring masks and social distancing </c:v>
                </c:pt>
              </c:strCache>
            </c:strRef>
          </c:tx>
          <c:spPr>
            <a:solidFill>
              <a:srgbClr val="5DD0A5"/>
            </a:solidFill>
            <a:ln w="12700" cap="flat">
              <a:noFill/>
              <a:miter lim="400000"/>
            </a:ln>
            <a:effectLst/>
          </c:spPr>
          <c:invertIfNegative val="0"/>
          <c:dLbls>
            <c:numFmt formatCode="#,##0%" sourceLinked="0"/>
            <c:spPr>
              <a:noFill/>
              <a:ln>
                <a:noFill/>
              </a:ln>
              <a:effectLst/>
            </c:spPr>
            <c:txPr>
              <a:bodyPr/>
              <a:lstStyle/>
              <a:p>
                <a:pPr>
                  <a:defRPr sz="36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Grades K-5</c:v>
                </c:pt>
                <c:pt idx="1">
                  <c:v>Grades 6-8</c:v>
                </c:pt>
                <c:pt idx="2">
                  <c:v>Grade 9-12</c:v>
                </c:pt>
              </c:strCache>
            </c:strRef>
          </c:cat>
          <c:val>
            <c:numRef>
              <c:f>Sheet1!$B$3:$D$3</c:f>
              <c:numCache>
                <c:formatCode>General</c:formatCode>
                <c:ptCount val="3"/>
                <c:pt idx="0">
                  <c:v>0.57999999999999996</c:v>
                </c:pt>
                <c:pt idx="1">
                  <c:v>0.63</c:v>
                </c:pt>
                <c:pt idx="2">
                  <c:v>0.57999999999999996</c:v>
                </c:pt>
              </c:numCache>
            </c:numRef>
          </c:val>
          <c:extLst>
            <c:ext xmlns:c16="http://schemas.microsoft.com/office/drawing/2014/chart" uri="{C3380CC4-5D6E-409C-BE32-E72D297353CC}">
              <c16:uniqueId val="{00000001-57C8-E841-AE0F-0C6CFA3FD80F}"/>
            </c:ext>
          </c:extLst>
        </c:ser>
        <c:ser>
          <c:idx val="2"/>
          <c:order val="2"/>
          <c:tx>
            <c:strRef>
              <c:f>Sheet1!$A$4</c:f>
              <c:strCache>
                <c:ptCount val="1"/>
                <c:pt idx="0">
                  <c:v>Schools should not offer in-person learning until COVID-19 vaccines are available for children </c:v>
                </c:pt>
              </c:strCache>
            </c:strRef>
          </c:tx>
          <c:spPr>
            <a:solidFill>
              <a:srgbClr val="F78C22"/>
            </a:solidFill>
            <a:ln w="12700" cap="flat">
              <a:noFill/>
              <a:miter lim="400000"/>
            </a:ln>
            <a:effectLst/>
          </c:spPr>
          <c:invertIfNegative val="0"/>
          <c:dLbls>
            <c:numFmt formatCode="#,##0%" sourceLinked="0"/>
            <c:spPr>
              <a:noFill/>
              <a:ln>
                <a:noFill/>
              </a:ln>
              <a:effectLst/>
            </c:spPr>
            <c:txPr>
              <a:bodyPr/>
              <a:lstStyle/>
              <a:p>
                <a:pPr>
                  <a:defRPr sz="36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Grades K-5</c:v>
                </c:pt>
                <c:pt idx="1">
                  <c:v>Grades 6-8</c:v>
                </c:pt>
                <c:pt idx="2">
                  <c:v>Grade 9-12</c:v>
                </c:pt>
              </c:strCache>
            </c:strRef>
          </c:cat>
          <c:val>
            <c:numRef>
              <c:f>Sheet1!$B$4:$D$4</c:f>
              <c:numCache>
                <c:formatCode>General</c:formatCode>
                <c:ptCount val="3"/>
                <c:pt idx="0">
                  <c:v>0.18</c:v>
                </c:pt>
                <c:pt idx="1">
                  <c:v>0.15</c:v>
                </c:pt>
                <c:pt idx="2">
                  <c:v>0.19</c:v>
                </c:pt>
              </c:numCache>
            </c:numRef>
          </c:val>
          <c:extLst>
            <c:ext xmlns:c16="http://schemas.microsoft.com/office/drawing/2014/chart" uri="{C3380CC4-5D6E-409C-BE32-E72D297353CC}">
              <c16:uniqueId val="{00000002-57C8-E841-AE0F-0C6CFA3FD80F}"/>
            </c:ext>
          </c:extLst>
        </c:ser>
        <c:ser>
          <c:idx val="3"/>
          <c:order val="3"/>
          <c:tx>
            <c:strRef>
              <c:f>Sheet1!$A$5</c:f>
              <c:strCache>
                <c:ptCount val="1"/>
                <c:pt idx="0">
                  <c:v>Unsure </c:v>
                </c:pt>
              </c:strCache>
            </c:strRef>
          </c:tx>
          <c:spPr>
            <a:solidFill>
              <a:srgbClr val="AEB5BC"/>
            </a:solidFill>
            <a:ln w="12700" cap="flat">
              <a:noFill/>
              <a:miter lim="400000"/>
            </a:ln>
            <a:effectLst/>
          </c:spPr>
          <c:invertIfNegative val="0"/>
          <c:dLbls>
            <c:numFmt formatCode="#,##0%" sourceLinked="0"/>
            <c:spPr>
              <a:noFill/>
              <a:ln>
                <a:noFill/>
              </a:ln>
              <a:effectLst/>
            </c:spPr>
            <c:txPr>
              <a:bodyPr/>
              <a:lstStyle/>
              <a:p>
                <a:pPr>
                  <a:defRPr sz="36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Grades K-5</c:v>
                </c:pt>
                <c:pt idx="1">
                  <c:v>Grades 6-8</c:v>
                </c:pt>
                <c:pt idx="2">
                  <c:v>Grade 9-12</c:v>
                </c:pt>
              </c:strCache>
            </c:strRef>
          </c:cat>
          <c:val>
            <c:numRef>
              <c:f>Sheet1!$B$5:$D$5</c:f>
              <c:numCache>
                <c:formatCode>General</c:formatCode>
                <c:ptCount val="3"/>
                <c:pt idx="0">
                  <c:v>0.05</c:v>
                </c:pt>
                <c:pt idx="1">
                  <c:v>0.06</c:v>
                </c:pt>
                <c:pt idx="2">
                  <c:v>0.06</c:v>
                </c:pt>
              </c:numCache>
            </c:numRef>
          </c:val>
          <c:extLst>
            <c:ext xmlns:c16="http://schemas.microsoft.com/office/drawing/2014/chart" uri="{C3380CC4-5D6E-409C-BE32-E72D297353CC}">
              <c16:uniqueId val="{00000003-57C8-E841-AE0F-0C6CFA3FD80F}"/>
            </c:ext>
          </c:extLst>
        </c:ser>
        <c:dLbls>
          <c:showLegendKey val="0"/>
          <c:showVal val="0"/>
          <c:showCatName val="0"/>
          <c:showSerName val="0"/>
          <c:showPercent val="0"/>
          <c:showBubbleSize val="0"/>
        </c:dLbls>
        <c:gapWidth val="40"/>
        <c:overlap val="10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000000"/>
            </a:solidFill>
            <a:prstDash val="solid"/>
            <a:miter lim="400000"/>
          </a:ln>
        </c:spPr>
        <c:txPr>
          <a:bodyPr rot="0"/>
          <a:lstStyle/>
          <a:p>
            <a:pPr>
              <a:defRPr sz="4000" b="1" i="0" u="none" strike="noStrike">
                <a:solidFill>
                  <a:srgbClr val="000000"/>
                </a:solidFill>
                <a:latin typeface="Exo 2"/>
              </a:defRPr>
            </a:pPr>
            <a:endParaRPr lang="en-US"/>
          </a:p>
        </c:txPr>
        <c:crossAx val="2094734553"/>
        <c:crosses val="autoZero"/>
        <c:auto val="1"/>
        <c:lblAlgn val="ctr"/>
        <c:lblOffset val="100"/>
        <c:noMultiLvlLbl val="1"/>
      </c:catAx>
      <c:valAx>
        <c:axId val="2094734553"/>
        <c:scaling>
          <c:orientation val="minMax"/>
          <c:max val="1"/>
        </c:scaling>
        <c:delete val="0"/>
        <c:axPos val="t"/>
        <c:numFmt formatCode="General" sourceLinked="0"/>
        <c:majorTickMark val="none"/>
        <c:minorTickMark val="none"/>
        <c:tickLblPos val="none"/>
        <c:spPr>
          <a:ln w="12700" cap="flat">
            <a:noFill/>
            <a:prstDash val="solid"/>
            <a:miter lim="400000"/>
          </a:ln>
        </c:spPr>
        <c:txPr>
          <a:bodyPr rot="0"/>
          <a:lstStyle/>
          <a:p>
            <a:pPr>
              <a:defRPr sz="3459" b="1" i="0" u="none" strike="noStrike">
                <a:solidFill>
                  <a:srgbClr val="000000"/>
                </a:solidFill>
                <a:latin typeface="Exo 2"/>
              </a:defRPr>
            </a:pPr>
            <a:endParaRPr lang="en-US"/>
          </a:p>
        </c:txPr>
        <c:crossAx val="2094734552"/>
        <c:crosses val="autoZero"/>
        <c:crossBetween val="between"/>
        <c:majorUnit val="0.25"/>
        <c:minorUnit val="0.125"/>
      </c:valAx>
      <c:spPr>
        <a:noFill/>
        <a:ln w="12700" cap="flat">
          <a:noFill/>
          <a:miter lim="400000"/>
        </a:ln>
        <a:effectLst/>
      </c:spPr>
    </c:plotArea>
    <c:legend>
      <c:legendPos val="t"/>
      <c:layout>
        <c:manualLayout>
          <c:xMode val="edge"/>
          <c:yMode val="edge"/>
          <c:x val="0"/>
          <c:y val="0"/>
          <c:w val="1"/>
          <c:h val="0.262268"/>
        </c:manualLayout>
      </c:layout>
      <c:overlay val="1"/>
      <c:spPr>
        <a:noFill/>
        <a:ln w="12700" cap="flat">
          <a:noFill/>
          <a:miter lim="400000"/>
        </a:ln>
        <a:effectLst/>
      </c:spPr>
      <c:txPr>
        <a:bodyPr rot="0"/>
        <a:lstStyle/>
        <a:p>
          <a:pPr>
            <a:defRPr sz="2900" b="1" i="0" u="none" strike="noStrike">
              <a:solidFill>
                <a:srgbClr val="000000"/>
              </a:solidFill>
              <a:latin typeface="Exo 2"/>
            </a:defRPr>
          </a:pPr>
          <a:endParaRPr lang="en-US"/>
        </a:p>
      </c:txPr>
    </c:legend>
    <c:plotVisOnly val="1"/>
    <c:dispBlanksAs val="gap"/>
    <c:showDLblsOverMax val="1"/>
  </c:chart>
  <c:spPr>
    <a:noFill/>
    <a:ln>
      <a:noFill/>
    </a:ln>
    <a:effectLst/>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3475500000000001"/>
          <c:y val="0.28761599999999998"/>
          <c:w val="0.83255199999999996"/>
          <c:h val="0.66786900000000005"/>
        </c:manualLayout>
      </c:layout>
      <c:barChart>
        <c:barDir val="bar"/>
        <c:grouping val="stacked"/>
        <c:varyColors val="0"/>
        <c:ser>
          <c:idx val="0"/>
          <c:order val="0"/>
          <c:tx>
            <c:strRef>
              <c:f>Sheet1!$A$2</c:f>
              <c:strCache>
                <c:ptCount val="1"/>
                <c:pt idx="0">
                  <c:v>Schools should be offering in-person learning without mandating that children wear masks and social distance </c:v>
                </c:pt>
              </c:strCache>
            </c:strRef>
          </c:tx>
          <c:spPr>
            <a:solidFill>
              <a:srgbClr val="02A0E7"/>
            </a:solidFill>
            <a:ln w="12700" cap="flat">
              <a:noFill/>
              <a:miter lim="400000"/>
            </a:ln>
            <a:effectLst/>
          </c:spPr>
          <c:invertIfNegative val="0"/>
          <c:dLbls>
            <c:numFmt formatCode="#,##0%" sourceLinked="0"/>
            <c:spPr>
              <a:noFill/>
              <a:ln>
                <a:noFill/>
              </a:ln>
              <a:effectLst/>
            </c:spPr>
            <c:txPr>
              <a:bodyPr/>
              <a:lstStyle/>
              <a:p>
                <a:pPr>
                  <a:defRPr sz="36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White</c:v>
                </c:pt>
                <c:pt idx="1">
                  <c:v>Black</c:v>
                </c:pt>
                <c:pt idx="2">
                  <c:v>Hispanic</c:v>
                </c:pt>
              </c:strCache>
            </c:strRef>
          </c:cat>
          <c:val>
            <c:numRef>
              <c:f>Sheet1!$B$2:$D$2</c:f>
              <c:numCache>
                <c:formatCode>General</c:formatCode>
                <c:ptCount val="3"/>
                <c:pt idx="0">
                  <c:v>0.2</c:v>
                </c:pt>
                <c:pt idx="1">
                  <c:v>0.15</c:v>
                </c:pt>
                <c:pt idx="2">
                  <c:v>0.18</c:v>
                </c:pt>
              </c:numCache>
            </c:numRef>
          </c:val>
          <c:extLst>
            <c:ext xmlns:c16="http://schemas.microsoft.com/office/drawing/2014/chart" uri="{C3380CC4-5D6E-409C-BE32-E72D297353CC}">
              <c16:uniqueId val="{00000000-E6C7-664D-927E-731CE5C803BF}"/>
            </c:ext>
          </c:extLst>
        </c:ser>
        <c:ser>
          <c:idx val="1"/>
          <c:order val="1"/>
          <c:tx>
            <c:strRef>
              <c:f>Sheet1!$A$3</c:f>
              <c:strCache>
                <c:ptCount val="1"/>
                <c:pt idx="0">
                  <c:v>Schools should be offering in-person learning with safety measures in place, such as requiring masks and social distancing </c:v>
                </c:pt>
              </c:strCache>
            </c:strRef>
          </c:tx>
          <c:spPr>
            <a:solidFill>
              <a:srgbClr val="5DD0A5"/>
            </a:solidFill>
            <a:ln w="12700" cap="flat">
              <a:noFill/>
              <a:miter lim="400000"/>
            </a:ln>
            <a:effectLst/>
          </c:spPr>
          <c:invertIfNegative val="0"/>
          <c:dLbls>
            <c:numFmt formatCode="#,##0%" sourceLinked="0"/>
            <c:spPr>
              <a:noFill/>
              <a:ln>
                <a:noFill/>
              </a:ln>
              <a:effectLst/>
            </c:spPr>
            <c:txPr>
              <a:bodyPr/>
              <a:lstStyle/>
              <a:p>
                <a:pPr>
                  <a:defRPr sz="36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White</c:v>
                </c:pt>
                <c:pt idx="1">
                  <c:v>Black</c:v>
                </c:pt>
                <c:pt idx="2">
                  <c:v>Hispanic</c:v>
                </c:pt>
              </c:strCache>
            </c:strRef>
          </c:cat>
          <c:val>
            <c:numRef>
              <c:f>Sheet1!$B$3:$D$3</c:f>
              <c:numCache>
                <c:formatCode>General</c:formatCode>
                <c:ptCount val="3"/>
                <c:pt idx="0">
                  <c:v>0.57999999999999996</c:v>
                </c:pt>
                <c:pt idx="1">
                  <c:v>0.6</c:v>
                </c:pt>
                <c:pt idx="2">
                  <c:v>0.59</c:v>
                </c:pt>
              </c:numCache>
            </c:numRef>
          </c:val>
          <c:extLst>
            <c:ext xmlns:c16="http://schemas.microsoft.com/office/drawing/2014/chart" uri="{C3380CC4-5D6E-409C-BE32-E72D297353CC}">
              <c16:uniqueId val="{00000001-E6C7-664D-927E-731CE5C803BF}"/>
            </c:ext>
          </c:extLst>
        </c:ser>
        <c:ser>
          <c:idx val="2"/>
          <c:order val="2"/>
          <c:tx>
            <c:strRef>
              <c:f>Sheet1!$A$4</c:f>
              <c:strCache>
                <c:ptCount val="1"/>
                <c:pt idx="0">
                  <c:v>Schools should not offer in-person learning until COVID-19 vaccines are available for children </c:v>
                </c:pt>
              </c:strCache>
            </c:strRef>
          </c:tx>
          <c:spPr>
            <a:solidFill>
              <a:srgbClr val="F78C22"/>
            </a:solidFill>
            <a:ln w="12700" cap="flat">
              <a:noFill/>
              <a:miter lim="400000"/>
            </a:ln>
            <a:effectLst/>
          </c:spPr>
          <c:invertIfNegative val="0"/>
          <c:dLbls>
            <c:numFmt formatCode="#,##0%" sourceLinked="0"/>
            <c:spPr>
              <a:noFill/>
              <a:ln>
                <a:noFill/>
              </a:ln>
              <a:effectLst/>
            </c:spPr>
            <c:txPr>
              <a:bodyPr/>
              <a:lstStyle/>
              <a:p>
                <a:pPr>
                  <a:defRPr sz="36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White</c:v>
                </c:pt>
                <c:pt idx="1">
                  <c:v>Black</c:v>
                </c:pt>
                <c:pt idx="2">
                  <c:v>Hispanic</c:v>
                </c:pt>
              </c:strCache>
            </c:strRef>
          </c:cat>
          <c:val>
            <c:numRef>
              <c:f>Sheet1!$B$4:$D$4</c:f>
              <c:numCache>
                <c:formatCode>General</c:formatCode>
                <c:ptCount val="3"/>
                <c:pt idx="0">
                  <c:v>0.17</c:v>
                </c:pt>
                <c:pt idx="1">
                  <c:v>0.17</c:v>
                </c:pt>
                <c:pt idx="2">
                  <c:v>0.18</c:v>
                </c:pt>
              </c:numCache>
            </c:numRef>
          </c:val>
          <c:extLst>
            <c:ext xmlns:c16="http://schemas.microsoft.com/office/drawing/2014/chart" uri="{C3380CC4-5D6E-409C-BE32-E72D297353CC}">
              <c16:uniqueId val="{00000002-E6C7-664D-927E-731CE5C803BF}"/>
            </c:ext>
          </c:extLst>
        </c:ser>
        <c:ser>
          <c:idx val="3"/>
          <c:order val="3"/>
          <c:tx>
            <c:strRef>
              <c:f>Sheet1!$A$5</c:f>
              <c:strCache>
                <c:ptCount val="1"/>
                <c:pt idx="0">
                  <c:v>Unsure </c:v>
                </c:pt>
              </c:strCache>
            </c:strRef>
          </c:tx>
          <c:spPr>
            <a:solidFill>
              <a:srgbClr val="AEB5BC"/>
            </a:solidFill>
            <a:ln w="12700" cap="flat">
              <a:noFill/>
              <a:miter lim="400000"/>
            </a:ln>
            <a:effectLst/>
          </c:spPr>
          <c:invertIfNegative val="0"/>
          <c:dLbls>
            <c:numFmt formatCode="#,##0%" sourceLinked="0"/>
            <c:spPr>
              <a:noFill/>
              <a:ln>
                <a:noFill/>
              </a:ln>
              <a:effectLst/>
            </c:spPr>
            <c:txPr>
              <a:bodyPr/>
              <a:lstStyle/>
              <a:p>
                <a:pPr>
                  <a:defRPr sz="36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White</c:v>
                </c:pt>
                <c:pt idx="1">
                  <c:v>Black</c:v>
                </c:pt>
                <c:pt idx="2">
                  <c:v>Hispanic</c:v>
                </c:pt>
              </c:strCache>
            </c:strRef>
          </c:cat>
          <c:val>
            <c:numRef>
              <c:f>Sheet1!$B$5:$D$5</c:f>
              <c:numCache>
                <c:formatCode>General</c:formatCode>
                <c:ptCount val="3"/>
                <c:pt idx="0">
                  <c:v>0.06</c:v>
                </c:pt>
                <c:pt idx="1">
                  <c:v>0.08</c:v>
                </c:pt>
                <c:pt idx="2">
                  <c:v>0.05</c:v>
                </c:pt>
              </c:numCache>
            </c:numRef>
          </c:val>
          <c:extLst>
            <c:ext xmlns:c16="http://schemas.microsoft.com/office/drawing/2014/chart" uri="{C3380CC4-5D6E-409C-BE32-E72D297353CC}">
              <c16:uniqueId val="{00000003-E6C7-664D-927E-731CE5C803BF}"/>
            </c:ext>
          </c:extLst>
        </c:ser>
        <c:dLbls>
          <c:showLegendKey val="0"/>
          <c:showVal val="0"/>
          <c:showCatName val="0"/>
          <c:showSerName val="0"/>
          <c:showPercent val="0"/>
          <c:showBubbleSize val="0"/>
        </c:dLbls>
        <c:gapWidth val="40"/>
        <c:overlap val="10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000000"/>
            </a:solidFill>
            <a:prstDash val="solid"/>
            <a:miter lim="400000"/>
          </a:ln>
        </c:spPr>
        <c:txPr>
          <a:bodyPr rot="0"/>
          <a:lstStyle/>
          <a:p>
            <a:pPr>
              <a:defRPr sz="4000" b="1" i="0" u="none" strike="noStrike">
                <a:solidFill>
                  <a:srgbClr val="000000"/>
                </a:solidFill>
                <a:latin typeface="Exo 2"/>
              </a:defRPr>
            </a:pPr>
            <a:endParaRPr lang="en-US"/>
          </a:p>
        </c:txPr>
        <c:crossAx val="2094734553"/>
        <c:crosses val="autoZero"/>
        <c:auto val="1"/>
        <c:lblAlgn val="ctr"/>
        <c:lblOffset val="100"/>
        <c:noMultiLvlLbl val="1"/>
      </c:catAx>
      <c:valAx>
        <c:axId val="2094734553"/>
        <c:scaling>
          <c:orientation val="minMax"/>
          <c:max val="1"/>
        </c:scaling>
        <c:delete val="0"/>
        <c:axPos val="t"/>
        <c:numFmt formatCode="General" sourceLinked="0"/>
        <c:majorTickMark val="none"/>
        <c:minorTickMark val="none"/>
        <c:tickLblPos val="none"/>
        <c:spPr>
          <a:ln w="12700" cap="flat">
            <a:noFill/>
            <a:prstDash val="solid"/>
            <a:miter lim="400000"/>
          </a:ln>
        </c:spPr>
        <c:txPr>
          <a:bodyPr rot="0"/>
          <a:lstStyle/>
          <a:p>
            <a:pPr>
              <a:defRPr sz="3459" b="1" i="0" u="none" strike="noStrike">
                <a:solidFill>
                  <a:srgbClr val="000000"/>
                </a:solidFill>
                <a:latin typeface="Exo 2"/>
              </a:defRPr>
            </a:pPr>
            <a:endParaRPr lang="en-US"/>
          </a:p>
        </c:txPr>
        <c:crossAx val="2094734552"/>
        <c:crosses val="autoZero"/>
        <c:crossBetween val="between"/>
        <c:majorUnit val="0.25"/>
        <c:minorUnit val="0.125"/>
      </c:valAx>
      <c:spPr>
        <a:noFill/>
        <a:ln w="12700" cap="flat">
          <a:noFill/>
          <a:miter lim="400000"/>
        </a:ln>
        <a:effectLst/>
      </c:spPr>
    </c:plotArea>
    <c:legend>
      <c:legendPos val="t"/>
      <c:layout>
        <c:manualLayout>
          <c:xMode val="edge"/>
          <c:yMode val="edge"/>
          <c:x val="0"/>
          <c:y val="0"/>
          <c:w val="1"/>
          <c:h val="0.26391799999999999"/>
        </c:manualLayout>
      </c:layout>
      <c:overlay val="1"/>
      <c:spPr>
        <a:noFill/>
        <a:ln w="12700" cap="flat">
          <a:noFill/>
          <a:miter lim="400000"/>
        </a:ln>
        <a:effectLst/>
      </c:spPr>
      <c:txPr>
        <a:bodyPr rot="0"/>
        <a:lstStyle/>
        <a:p>
          <a:pPr>
            <a:defRPr sz="2900" b="1" i="0" u="none" strike="noStrike">
              <a:solidFill>
                <a:srgbClr val="000000"/>
              </a:solidFill>
              <a:latin typeface="Exo 2"/>
            </a:defRPr>
          </a:pPr>
          <a:endParaRPr lang="en-US"/>
        </a:p>
      </c:txPr>
    </c:legend>
    <c:plotVisOnly val="1"/>
    <c:dispBlanksAs val="gap"/>
    <c:showDLblsOverMax val="1"/>
  </c:chart>
  <c:spPr>
    <a:noFill/>
    <a:ln>
      <a:noFill/>
    </a:ln>
    <a:effectLst/>
  </c:sp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27413700000000002"/>
          <c:y val="0.13825899999999999"/>
          <c:w val="0.71251900000000001"/>
          <c:h val="0.81555699999999998"/>
        </c:manualLayout>
      </c:layout>
      <c:barChart>
        <c:barDir val="bar"/>
        <c:grouping val="stacked"/>
        <c:varyColors val="0"/>
        <c:ser>
          <c:idx val="0"/>
          <c:order val="0"/>
          <c:tx>
            <c:strRef>
              <c:f>Sheet1!$A$2</c:f>
              <c:strCache>
                <c:ptCount val="1"/>
                <c:pt idx="0">
                  <c:v>Should be required </c:v>
                </c:pt>
              </c:strCache>
            </c:strRef>
          </c:tx>
          <c:spPr>
            <a:solidFill>
              <a:srgbClr val="317D87"/>
            </a:solidFill>
            <a:ln w="12700" cap="flat">
              <a:noFill/>
              <a:miter lim="400000"/>
            </a:ln>
            <a:effectLst/>
          </c:spPr>
          <c:invertIfNegative val="0"/>
          <c:dLbls>
            <c:numFmt formatCode="#,##0%" sourceLinked="0"/>
            <c:spPr>
              <a:noFill/>
              <a:ln>
                <a:noFill/>
              </a:ln>
              <a:effectLst/>
            </c:spPr>
            <c:txPr>
              <a:bodyPr/>
              <a:lstStyle/>
              <a:p>
                <a:pPr>
                  <a:defRPr sz="32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Jan.</c:v>
                </c:pt>
                <c:pt idx="1">
                  <c:v>Apr.</c:v>
                </c:pt>
                <c:pt idx="3">
                  <c:v>Jan.</c:v>
                </c:pt>
                <c:pt idx="4">
                  <c:v>Apr.</c:v>
                </c:pt>
                <c:pt idx="6">
                  <c:v>Jan.</c:v>
                </c:pt>
                <c:pt idx="7">
                  <c:v>Apr.</c:v>
                </c:pt>
              </c:strCache>
            </c:strRef>
          </c:cat>
          <c:val>
            <c:numRef>
              <c:f>Sheet1!$B$2:$I$2</c:f>
              <c:numCache>
                <c:formatCode>General</c:formatCode>
                <c:ptCount val="8"/>
                <c:pt idx="0">
                  <c:v>0.465534</c:v>
                </c:pt>
                <c:pt idx="1">
                  <c:v>0.50912299999999999</c:v>
                </c:pt>
                <c:pt idx="3">
                  <c:v>0.40559400000000001</c:v>
                </c:pt>
                <c:pt idx="4">
                  <c:v>0.42050399999999999</c:v>
                </c:pt>
                <c:pt idx="6">
                  <c:v>0.36263699999999999</c:v>
                </c:pt>
                <c:pt idx="7">
                  <c:v>0.378801</c:v>
                </c:pt>
              </c:numCache>
            </c:numRef>
          </c:val>
          <c:extLst>
            <c:ext xmlns:c16="http://schemas.microsoft.com/office/drawing/2014/chart" uri="{C3380CC4-5D6E-409C-BE32-E72D297353CC}">
              <c16:uniqueId val="{00000000-DE91-574A-8866-95C31E339D01}"/>
            </c:ext>
          </c:extLst>
        </c:ser>
        <c:ser>
          <c:idx val="1"/>
          <c:order val="1"/>
          <c:tx>
            <c:strRef>
              <c:f>Sheet1!$A$3</c:f>
              <c:strCache>
                <c:ptCount val="1"/>
                <c:pt idx="0">
                  <c:v>Should be encouraged, but not required </c:v>
                </c:pt>
              </c:strCache>
            </c:strRef>
          </c:tx>
          <c:spPr>
            <a:solidFill>
              <a:srgbClr val="5DD0A5"/>
            </a:solidFill>
            <a:ln w="12700" cap="flat">
              <a:noFill/>
              <a:miter lim="400000"/>
            </a:ln>
            <a:effectLst/>
          </c:spPr>
          <c:invertIfNegative val="0"/>
          <c:dLbls>
            <c:numFmt formatCode="#,##0%" sourceLinked="0"/>
            <c:spPr>
              <a:noFill/>
              <a:ln>
                <a:noFill/>
              </a:ln>
              <a:effectLst/>
            </c:spPr>
            <c:txPr>
              <a:bodyPr/>
              <a:lstStyle/>
              <a:p>
                <a:pPr>
                  <a:defRPr sz="32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Jan.</c:v>
                </c:pt>
                <c:pt idx="1">
                  <c:v>Apr.</c:v>
                </c:pt>
                <c:pt idx="3">
                  <c:v>Jan.</c:v>
                </c:pt>
                <c:pt idx="4">
                  <c:v>Apr.</c:v>
                </c:pt>
                <c:pt idx="6">
                  <c:v>Jan.</c:v>
                </c:pt>
                <c:pt idx="7">
                  <c:v>Apr.</c:v>
                </c:pt>
              </c:strCache>
            </c:strRef>
          </c:cat>
          <c:val>
            <c:numRef>
              <c:f>Sheet1!$B$3:$I$3</c:f>
              <c:numCache>
                <c:formatCode>General</c:formatCode>
                <c:ptCount val="8"/>
                <c:pt idx="0">
                  <c:v>0.33766200000000002</c:v>
                </c:pt>
                <c:pt idx="1">
                  <c:v>0.28670699999999999</c:v>
                </c:pt>
                <c:pt idx="3">
                  <c:v>0.36663299999999999</c:v>
                </c:pt>
                <c:pt idx="4">
                  <c:v>0.330148</c:v>
                </c:pt>
                <c:pt idx="6">
                  <c:v>0.38261699999999998</c:v>
                </c:pt>
                <c:pt idx="7">
                  <c:v>0.34231099999999998</c:v>
                </c:pt>
              </c:numCache>
            </c:numRef>
          </c:val>
          <c:extLst>
            <c:ext xmlns:c16="http://schemas.microsoft.com/office/drawing/2014/chart" uri="{C3380CC4-5D6E-409C-BE32-E72D297353CC}">
              <c16:uniqueId val="{00000001-DE91-574A-8866-95C31E339D01}"/>
            </c:ext>
          </c:extLst>
        </c:ser>
        <c:ser>
          <c:idx val="2"/>
          <c:order val="2"/>
          <c:tx>
            <c:strRef>
              <c:f>Sheet1!$A$4</c:f>
              <c:strCache>
                <c:ptCount val="1"/>
                <c:pt idx="0">
                  <c:v>Unsure </c:v>
                </c:pt>
              </c:strCache>
            </c:strRef>
          </c:tx>
          <c:spPr>
            <a:solidFill>
              <a:srgbClr val="AEB5BC"/>
            </a:solidFill>
            <a:ln w="12700" cap="flat">
              <a:noFill/>
              <a:miter lim="400000"/>
            </a:ln>
            <a:effectLst/>
          </c:spPr>
          <c:invertIfNegative val="0"/>
          <c:dLbls>
            <c:numFmt formatCode="#,##0%" sourceLinked="0"/>
            <c:spPr>
              <a:noFill/>
              <a:ln>
                <a:noFill/>
              </a:ln>
              <a:effectLst/>
            </c:spPr>
            <c:txPr>
              <a:bodyPr/>
              <a:lstStyle/>
              <a:p>
                <a:pPr>
                  <a:defRPr sz="32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Jan.</c:v>
                </c:pt>
                <c:pt idx="1">
                  <c:v>Apr.</c:v>
                </c:pt>
                <c:pt idx="3">
                  <c:v>Jan.</c:v>
                </c:pt>
                <c:pt idx="4">
                  <c:v>Apr.</c:v>
                </c:pt>
                <c:pt idx="6">
                  <c:v>Jan.</c:v>
                </c:pt>
                <c:pt idx="7">
                  <c:v>Apr.</c:v>
                </c:pt>
              </c:strCache>
            </c:strRef>
          </c:cat>
          <c:val>
            <c:numRef>
              <c:f>Sheet1!$B$4:$I$4</c:f>
              <c:numCache>
                <c:formatCode>General</c:formatCode>
                <c:ptCount val="8"/>
                <c:pt idx="0">
                  <c:v>6.4935000000000007E-2</c:v>
                </c:pt>
                <c:pt idx="1">
                  <c:v>5.6473000000000002E-2</c:v>
                </c:pt>
                <c:pt idx="3">
                  <c:v>9.4905000000000003E-2</c:v>
                </c:pt>
                <c:pt idx="4">
                  <c:v>6.2553999999999998E-2</c:v>
                </c:pt>
                <c:pt idx="6">
                  <c:v>0.105894</c:v>
                </c:pt>
                <c:pt idx="7">
                  <c:v>8.3405999999999994E-2</c:v>
                </c:pt>
              </c:numCache>
            </c:numRef>
          </c:val>
          <c:extLst>
            <c:ext xmlns:c16="http://schemas.microsoft.com/office/drawing/2014/chart" uri="{C3380CC4-5D6E-409C-BE32-E72D297353CC}">
              <c16:uniqueId val="{00000002-DE91-574A-8866-95C31E339D01}"/>
            </c:ext>
          </c:extLst>
        </c:ser>
        <c:ser>
          <c:idx val="3"/>
          <c:order val="3"/>
          <c:tx>
            <c:strRef>
              <c:f>Sheet1!$A$5</c:f>
              <c:strCache>
                <c:ptCount val="1"/>
                <c:pt idx="0">
                  <c:v>Should not be encouraged nor required </c:v>
                </c:pt>
              </c:strCache>
            </c:strRef>
          </c:tx>
          <c:spPr>
            <a:solidFill>
              <a:srgbClr val="E97861"/>
            </a:solidFill>
            <a:ln w="12700" cap="flat">
              <a:noFill/>
              <a:miter lim="400000"/>
            </a:ln>
            <a:effectLst/>
          </c:spPr>
          <c:invertIfNegative val="0"/>
          <c:dLbls>
            <c:numFmt formatCode="#,##0%" sourceLinked="0"/>
            <c:spPr>
              <a:noFill/>
              <a:ln>
                <a:noFill/>
              </a:ln>
              <a:effectLst/>
            </c:spPr>
            <c:txPr>
              <a:bodyPr/>
              <a:lstStyle/>
              <a:p>
                <a:pPr>
                  <a:defRPr sz="32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Jan.</c:v>
                </c:pt>
                <c:pt idx="1">
                  <c:v>Apr.</c:v>
                </c:pt>
                <c:pt idx="3">
                  <c:v>Jan.</c:v>
                </c:pt>
                <c:pt idx="4">
                  <c:v>Apr.</c:v>
                </c:pt>
                <c:pt idx="6">
                  <c:v>Jan.</c:v>
                </c:pt>
                <c:pt idx="7">
                  <c:v>Apr.</c:v>
                </c:pt>
              </c:strCache>
            </c:strRef>
          </c:cat>
          <c:val>
            <c:numRef>
              <c:f>Sheet1!$B$5:$I$5</c:f>
              <c:numCache>
                <c:formatCode>General</c:formatCode>
                <c:ptCount val="8"/>
                <c:pt idx="0">
                  <c:v>0.13186800000000001</c:v>
                </c:pt>
                <c:pt idx="1">
                  <c:v>0.147698</c:v>
                </c:pt>
                <c:pt idx="3">
                  <c:v>0.13286700000000001</c:v>
                </c:pt>
                <c:pt idx="4">
                  <c:v>0.18679399999999999</c:v>
                </c:pt>
                <c:pt idx="6">
                  <c:v>0.14785200000000001</c:v>
                </c:pt>
                <c:pt idx="7">
                  <c:v>0.19461300000000001</c:v>
                </c:pt>
              </c:numCache>
            </c:numRef>
          </c:val>
          <c:extLst>
            <c:ext xmlns:c16="http://schemas.microsoft.com/office/drawing/2014/chart" uri="{C3380CC4-5D6E-409C-BE32-E72D297353CC}">
              <c16:uniqueId val="{00000003-DE91-574A-8866-95C31E339D01}"/>
            </c:ext>
          </c:extLst>
        </c:ser>
        <c:dLbls>
          <c:showLegendKey val="0"/>
          <c:showVal val="0"/>
          <c:showCatName val="0"/>
          <c:showSerName val="0"/>
          <c:showPercent val="0"/>
          <c:showBubbleSize val="0"/>
        </c:dLbls>
        <c:gapWidth val="40"/>
        <c:overlap val="10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000000"/>
            </a:solidFill>
            <a:prstDash val="solid"/>
            <a:miter lim="400000"/>
          </a:ln>
        </c:spPr>
        <c:txPr>
          <a:bodyPr rot="0"/>
          <a:lstStyle/>
          <a:p>
            <a:pPr>
              <a:defRPr sz="4000" b="1" i="0" u="none" strike="noStrike">
                <a:solidFill>
                  <a:srgbClr val="000000"/>
                </a:solidFill>
                <a:latin typeface="Exo 2"/>
              </a:defRPr>
            </a:pPr>
            <a:endParaRPr lang="en-US"/>
          </a:p>
        </c:txPr>
        <c:crossAx val="2094734553"/>
        <c:crosses val="autoZero"/>
        <c:auto val="1"/>
        <c:lblAlgn val="ctr"/>
        <c:lblOffset val="100"/>
        <c:noMultiLvlLbl val="1"/>
      </c:catAx>
      <c:valAx>
        <c:axId val="2094734553"/>
        <c:scaling>
          <c:orientation val="minMax"/>
          <c:max val="1.01"/>
        </c:scaling>
        <c:delete val="0"/>
        <c:axPos val="t"/>
        <c:numFmt formatCode="General" sourceLinked="0"/>
        <c:majorTickMark val="none"/>
        <c:minorTickMark val="none"/>
        <c:tickLblPos val="none"/>
        <c:spPr>
          <a:ln w="12700" cap="flat">
            <a:noFill/>
            <a:prstDash val="solid"/>
            <a:miter lim="400000"/>
          </a:ln>
        </c:spPr>
        <c:txPr>
          <a:bodyPr rot="0"/>
          <a:lstStyle/>
          <a:p>
            <a:pPr>
              <a:defRPr sz="3459" b="1" i="0" u="none" strike="noStrike">
                <a:solidFill>
                  <a:srgbClr val="000000"/>
                </a:solidFill>
                <a:latin typeface="Exo 2"/>
              </a:defRPr>
            </a:pPr>
            <a:endParaRPr lang="en-US"/>
          </a:p>
        </c:txPr>
        <c:crossAx val="2094734552"/>
        <c:crosses val="autoZero"/>
        <c:crossBetween val="between"/>
        <c:majorUnit val="0.2525"/>
        <c:minorUnit val="0.12625"/>
      </c:valAx>
      <c:spPr>
        <a:noFill/>
        <a:ln w="12700" cap="flat">
          <a:noFill/>
          <a:miter lim="400000"/>
        </a:ln>
        <a:effectLst/>
      </c:spPr>
    </c:plotArea>
    <c:legend>
      <c:legendPos val="t"/>
      <c:layout>
        <c:manualLayout>
          <c:xMode val="edge"/>
          <c:yMode val="edge"/>
          <c:x val="0"/>
          <c:y val="0"/>
          <c:w val="1"/>
          <c:h val="8.7843500000000005E-2"/>
        </c:manualLayout>
      </c:layout>
      <c:overlay val="1"/>
      <c:spPr>
        <a:noFill/>
        <a:ln w="12700" cap="flat">
          <a:noFill/>
          <a:miter lim="400000"/>
        </a:ln>
        <a:effectLst/>
      </c:spPr>
      <c:txPr>
        <a:bodyPr rot="0"/>
        <a:lstStyle/>
        <a:p>
          <a:pPr>
            <a:defRPr sz="2900" b="1" i="0" u="none" strike="noStrike">
              <a:solidFill>
                <a:srgbClr val="000000"/>
              </a:solidFill>
              <a:latin typeface="Exo 2"/>
            </a:defRPr>
          </a:pPr>
          <a:endParaRPr lang="en-US"/>
        </a:p>
      </c:txPr>
    </c:legend>
    <c:plotVisOnly val="1"/>
    <c:dispBlanksAs val="gap"/>
    <c:showDLblsOverMax val="1"/>
  </c:chart>
  <c:spPr>
    <a:noFill/>
    <a:ln>
      <a:noFill/>
    </a:ln>
    <a:effectLst/>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48483"/>
          <c:y val="0.12973499999999999"/>
          <c:w val="0.80215599999999998"/>
          <c:h val="0.82496999999999998"/>
        </c:manualLayout>
      </c:layout>
      <c:barChart>
        <c:barDir val="bar"/>
        <c:grouping val="stacked"/>
        <c:varyColors val="0"/>
        <c:ser>
          <c:idx val="0"/>
          <c:order val="0"/>
          <c:tx>
            <c:strRef>
              <c:f>Sheet1!$A$2</c:f>
              <c:strCache>
                <c:ptCount val="1"/>
                <c:pt idx="0">
                  <c:v>Yes, right away</c:v>
                </c:pt>
              </c:strCache>
            </c:strRef>
          </c:tx>
          <c:spPr>
            <a:solidFill>
              <a:srgbClr val="40916E"/>
            </a:solidFill>
            <a:ln w="12700" cap="flat">
              <a:noFill/>
              <a:miter lim="400000"/>
            </a:ln>
            <a:effectLst/>
          </c:spPr>
          <c:invertIfNegative val="0"/>
          <c:dLbls>
            <c:numFmt formatCode="#,##0%" sourceLinked="0"/>
            <c:spPr>
              <a:noFill/>
              <a:ln>
                <a:noFill/>
              </a:ln>
              <a:effectLst/>
            </c:spPr>
            <c:txPr>
              <a:bodyPr/>
              <a:lstStyle/>
              <a:p>
                <a:pPr>
                  <a:defRPr sz="36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Dec. 2020</c:v>
                </c:pt>
                <c:pt idx="1">
                  <c:v>Jan. 2021</c:v>
                </c:pt>
                <c:pt idx="2">
                  <c:v>Feb. 2021</c:v>
                </c:pt>
                <c:pt idx="3">
                  <c:v>Mar. 2021</c:v>
                </c:pt>
                <c:pt idx="4">
                  <c:v>Apr. 2021</c:v>
                </c:pt>
              </c:strCache>
            </c:strRef>
          </c:cat>
          <c:val>
            <c:numRef>
              <c:f>Sheet1!$B$2:$F$2</c:f>
              <c:numCache>
                <c:formatCode>General</c:formatCode>
                <c:ptCount val="5"/>
                <c:pt idx="0">
                  <c:v>0.31</c:v>
                </c:pt>
                <c:pt idx="1">
                  <c:v>0.35</c:v>
                </c:pt>
                <c:pt idx="2">
                  <c:v>0.36926100000000001</c:v>
                </c:pt>
                <c:pt idx="3">
                  <c:v>0.4</c:v>
                </c:pt>
                <c:pt idx="4">
                  <c:v>0.4</c:v>
                </c:pt>
              </c:numCache>
            </c:numRef>
          </c:val>
          <c:extLst>
            <c:ext xmlns:c16="http://schemas.microsoft.com/office/drawing/2014/chart" uri="{C3380CC4-5D6E-409C-BE32-E72D297353CC}">
              <c16:uniqueId val="{00000000-20B8-A34A-86BA-03FA521BC415}"/>
            </c:ext>
          </c:extLst>
        </c:ser>
        <c:ser>
          <c:idx val="1"/>
          <c:order val="1"/>
          <c:tx>
            <c:strRef>
              <c:f>Sheet1!$A$3</c:f>
              <c:strCache>
                <c:ptCount val="1"/>
                <c:pt idx="0">
                  <c:v>Yes, but not right away</c:v>
                </c:pt>
              </c:strCache>
            </c:strRef>
          </c:tx>
          <c:spPr>
            <a:solidFill>
              <a:srgbClr val="5DD19E"/>
            </a:solidFill>
            <a:ln w="12700" cap="flat">
              <a:noFill/>
              <a:miter lim="400000"/>
            </a:ln>
            <a:effectLst/>
          </c:spPr>
          <c:invertIfNegative val="0"/>
          <c:dLbls>
            <c:numFmt formatCode="#,##0%" sourceLinked="0"/>
            <c:spPr>
              <a:noFill/>
              <a:ln>
                <a:noFill/>
              </a:ln>
              <a:effectLst/>
            </c:spPr>
            <c:txPr>
              <a:bodyPr/>
              <a:lstStyle/>
              <a:p>
                <a:pPr>
                  <a:defRPr sz="36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Dec. 2020</c:v>
                </c:pt>
                <c:pt idx="1">
                  <c:v>Jan. 2021</c:v>
                </c:pt>
                <c:pt idx="2">
                  <c:v>Feb. 2021</c:v>
                </c:pt>
                <c:pt idx="3">
                  <c:v>Mar. 2021</c:v>
                </c:pt>
                <c:pt idx="4">
                  <c:v>Apr. 2021</c:v>
                </c:pt>
              </c:strCache>
            </c:strRef>
          </c:cat>
          <c:val>
            <c:numRef>
              <c:f>Sheet1!$B$3:$F$3</c:f>
              <c:numCache>
                <c:formatCode>General</c:formatCode>
                <c:ptCount val="5"/>
                <c:pt idx="0">
                  <c:v>0.28999999999999998</c:v>
                </c:pt>
                <c:pt idx="1">
                  <c:v>0.25</c:v>
                </c:pt>
                <c:pt idx="2">
                  <c:v>0.202595</c:v>
                </c:pt>
                <c:pt idx="3">
                  <c:v>0.21</c:v>
                </c:pt>
                <c:pt idx="4">
                  <c:v>0.22</c:v>
                </c:pt>
              </c:numCache>
            </c:numRef>
          </c:val>
          <c:extLst>
            <c:ext xmlns:c16="http://schemas.microsoft.com/office/drawing/2014/chart" uri="{C3380CC4-5D6E-409C-BE32-E72D297353CC}">
              <c16:uniqueId val="{00000001-20B8-A34A-86BA-03FA521BC415}"/>
            </c:ext>
          </c:extLst>
        </c:ser>
        <c:ser>
          <c:idx val="2"/>
          <c:order val="2"/>
          <c:tx>
            <c:strRef>
              <c:f>Sheet1!$A$4</c:f>
              <c:strCache>
                <c:ptCount val="1"/>
                <c:pt idx="0">
                  <c:v>Unsure</c:v>
                </c:pt>
              </c:strCache>
            </c:strRef>
          </c:tx>
          <c:spPr>
            <a:solidFill>
              <a:srgbClr val="AEB5BC"/>
            </a:solidFill>
            <a:ln w="12700" cap="flat">
              <a:noFill/>
              <a:miter lim="400000"/>
            </a:ln>
            <a:effectLst/>
          </c:spPr>
          <c:invertIfNegative val="0"/>
          <c:dLbls>
            <c:numFmt formatCode="#,##0%" sourceLinked="0"/>
            <c:spPr>
              <a:noFill/>
              <a:ln>
                <a:noFill/>
              </a:ln>
              <a:effectLst/>
            </c:spPr>
            <c:txPr>
              <a:bodyPr/>
              <a:lstStyle/>
              <a:p>
                <a:pPr>
                  <a:defRPr sz="36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Dec. 2020</c:v>
                </c:pt>
                <c:pt idx="1">
                  <c:v>Jan. 2021</c:v>
                </c:pt>
                <c:pt idx="2">
                  <c:v>Feb. 2021</c:v>
                </c:pt>
                <c:pt idx="3">
                  <c:v>Mar. 2021</c:v>
                </c:pt>
                <c:pt idx="4">
                  <c:v>Apr. 2021</c:v>
                </c:pt>
              </c:strCache>
            </c:strRef>
          </c:cat>
          <c:val>
            <c:numRef>
              <c:f>Sheet1!$B$4:$F$4</c:f>
              <c:numCache>
                <c:formatCode>General</c:formatCode>
                <c:ptCount val="5"/>
                <c:pt idx="0">
                  <c:v>0.15</c:v>
                </c:pt>
                <c:pt idx="1">
                  <c:v>0.18</c:v>
                </c:pt>
                <c:pt idx="2">
                  <c:v>0.203593</c:v>
                </c:pt>
                <c:pt idx="3">
                  <c:v>0.15</c:v>
                </c:pt>
                <c:pt idx="4">
                  <c:v>0.15</c:v>
                </c:pt>
              </c:numCache>
            </c:numRef>
          </c:val>
          <c:extLst>
            <c:ext xmlns:c16="http://schemas.microsoft.com/office/drawing/2014/chart" uri="{C3380CC4-5D6E-409C-BE32-E72D297353CC}">
              <c16:uniqueId val="{00000002-20B8-A34A-86BA-03FA521BC415}"/>
            </c:ext>
          </c:extLst>
        </c:ser>
        <c:ser>
          <c:idx val="3"/>
          <c:order val="3"/>
          <c:tx>
            <c:strRef>
              <c:f>Sheet1!$A$5</c:f>
              <c:strCache>
                <c:ptCount val="1"/>
                <c:pt idx="0">
                  <c:v>No, will not</c:v>
                </c:pt>
              </c:strCache>
            </c:strRef>
          </c:tx>
          <c:spPr>
            <a:solidFill>
              <a:srgbClr val="C62E33"/>
            </a:solidFill>
            <a:ln w="12700" cap="flat">
              <a:noFill/>
              <a:miter lim="400000"/>
            </a:ln>
            <a:effectLst/>
          </c:spPr>
          <c:invertIfNegative val="0"/>
          <c:dLbls>
            <c:numFmt formatCode="#,##0%" sourceLinked="0"/>
            <c:spPr>
              <a:noFill/>
              <a:ln>
                <a:noFill/>
              </a:ln>
              <a:effectLst/>
            </c:spPr>
            <c:txPr>
              <a:bodyPr/>
              <a:lstStyle/>
              <a:p>
                <a:pPr>
                  <a:defRPr sz="36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Sheet1!$B$1:$F$1</c:f>
              <c:strCache>
                <c:ptCount val="5"/>
                <c:pt idx="0">
                  <c:v>Dec. 2020</c:v>
                </c:pt>
                <c:pt idx="1">
                  <c:v>Jan. 2021</c:v>
                </c:pt>
                <c:pt idx="2">
                  <c:v>Feb. 2021</c:v>
                </c:pt>
                <c:pt idx="3">
                  <c:v>Mar. 2021</c:v>
                </c:pt>
                <c:pt idx="4">
                  <c:v>Apr. 2021</c:v>
                </c:pt>
              </c:strCache>
            </c:strRef>
          </c:cat>
          <c:val>
            <c:numRef>
              <c:f>Sheet1!$B$5:$F$5</c:f>
              <c:numCache>
                <c:formatCode>General</c:formatCode>
                <c:ptCount val="5"/>
                <c:pt idx="0">
                  <c:v>0.25</c:v>
                </c:pt>
                <c:pt idx="1">
                  <c:v>0.22</c:v>
                </c:pt>
                <c:pt idx="2">
                  <c:v>0.223553</c:v>
                </c:pt>
                <c:pt idx="3">
                  <c:v>0.24</c:v>
                </c:pt>
                <c:pt idx="4">
                  <c:v>0.23</c:v>
                </c:pt>
              </c:numCache>
            </c:numRef>
          </c:val>
          <c:extLst>
            <c:ext xmlns:c16="http://schemas.microsoft.com/office/drawing/2014/chart" uri="{C3380CC4-5D6E-409C-BE32-E72D297353CC}">
              <c16:uniqueId val="{00000003-20B8-A34A-86BA-03FA521BC415}"/>
            </c:ext>
          </c:extLst>
        </c:ser>
        <c:dLbls>
          <c:showLegendKey val="0"/>
          <c:showVal val="0"/>
          <c:showCatName val="0"/>
          <c:showSerName val="0"/>
          <c:showPercent val="0"/>
          <c:showBubbleSize val="0"/>
        </c:dLbls>
        <c:gapWidth val="40"/>
        <c:overlap val="10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000000"/>
            </a:solidFill>
            <a:prstDash val="solid"/>
            <a:miter lim="400000"/>
          </a:ln>
        </c:spPr>
        <c:txPr>
          <a:bodyPr rot="0"/>
          <a:lstStyle/>
          <a:p>
            <a:pPr>
              <a:defRPr sz="4400" b="1" i="0" u="none" strike="noStrike">
                <a:solidFill>
                  <a:srgbClr val="000000"/>
                </a:solidFill>
                <a:latin typeface="Exo 2"/>
              </a:defRPr>
            </a:pPr>
            <a:endParaRPr lang="en-US"/>
          </a:p>
        </c:txPr>
        <c:crossAx val="2094734553"/>
        <c:crosses val="autoZero"/>
        <c:auto val="1"/>
        <c:lblAlgn val="ctr"/>
        <c:lblOffset val="100"/>
        <c:noMultiLvlLbl val="1"/>
      </c:catAx>
      <c:valAx>
        <c:axId val="2094734553"/>
        <c:scaling>
          <c:orientation val="minMax"/>
          <c:max val="1.01"/>
        </c:scaling>
        <c:delete val="0"/>
        <c:axPos val="t"/>
        <c:numFmt formatCode="General" sourceLinked="0"/>
        <c:majorTickMark val="none"/>
        <c:minorTickMark val="none"/>
        <c:tickLblPos val="none"/>
        <c:spPr>
          <a:ln w="12700" cap="flat">
            <a:noFill/>
            <a:prstDash val="solid"/>
            <a:miter lim="400000"/>
          </a:ln>
        </c:spPr>
        <c:txPr>
          <a:bodyPr rot="0"/>
          <a:lstStyle/>
          <a:p>
            <a:pPr>
              <a:defRPr sz="3459" b="1" i="0" u="none" strike="noStrike">
                <a:solidFill>
                  <a:srgbClr val="000000"/>
                </a:solidFill>
                <a:latin typeface="Exo 2"/>
              </a:defRPr>
            </a:pPr>
            <a:endParaRPr lang="en-US"/>
          </a:p>
        </c:txPr>
        <c:crossAx val="2094734552"/>
        <c:crosses val="autoZero"/>
        <c:crossBetween val="between"/>
        <c:majorUnit val="0.2525"/>
        <c:minorUnit val="0.12625"/>
      </c:valAx>
      <c:spPr>
        <a:noFill/>
        <a:ln w="12700" cap="flat">
          <a:noFill/>
          <a:miter lim="400000"/>
        </a:ln>
        <a:effectLst/>
      </c:spPr>
    </c:plotArea>
    <c:legend>
      <c:legendPos val="t"/>
      <c:layout>
        <c:manualLayout>
          <c:xMode val="edge"/>
          <c:yMode val="edge"/>
          <c:x val="0"/>
          <c:y val="0"/>
          <c:w val="1"/>
          <c:h val="9.3177300000000005E-2"/>
        </c:manualLayout>
      </c:layout>
      <c:overlay val="1"/>
      <c:spPr>
        <a:noFill/>
        <a:ln w="12700" cap="flat">
          <a:noFill/>
          <a:miter lim="400000"/>
        </a:ln>
        <a:effectLst/>
      </c:spPr>
      <c:txPr>
        <a:bodyPr rot="0"/>
        <a:lstStyle/>
        <a:p>
          <a:pPr>
            <a:defRPr sz="3300" b="1" i="0" u="none" strike="noStrike">
              <a:solidFill>
                <a:srgbClr val="000000"/>
              </a:solidFill>
              <a:latin typeface="Exo 2"/>
            </a:defRPr>
          </a:pPr>
          <a:endParaRPr lang="en-US"/>
        </a:p>
      </c:txPr>
    </c:legend>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2.6467899999999999E-2"/>
          <c:y val="0.252863"/>
          <c:w val="0.95320000000000005"/>
          <c:h val="0.64787899999999998"/>
        </c:manualLayout>
      </c:layout>
      <c:lineChart>
        <c:grouping val="standard"/>
        <c:varyColors val="0"/>
        <c:ser>
          <c:idx val="0"/>
          <c:order val="0"/>
          <c:tx>
            <c:strRef>
              <c:f>Sheet1!$A$2</c:f>
              <c:strCache>
                <c:ptCount val="1"/>
                <c:pt idx="0">
                  <c:v>Learning more </c:v>
                </c:pt>
              </c:strCache>
            </c:strRef>
          </c:tx>
          <c:spPr>
            <a:ln w="127000" cap="flat">
              <a:solidFill>
                <a:srgbClr val="40916E"/>
              </a:solidFill>
              <a:prstDash val="solid"/>
              <a:miter lim="400000"/>
            </a:ln>
            <a:effectLst/>
          </c:spPr>
          <c:marker>
            <c:symbol val="circle"/>
            <c:size val="17"/>
            <c:spPr>
              <a:solidFill>
                <a:srgbClr val="FFFFFF"/>
              </a:solidFill>
              <a:ln w="101600" cap="flat">
                <a:solidFill>
                  <a:srgbClr val="40916E"/>
                </a:solidFill>
                <a:prstDash val="solid"/>
                <a:miter lim="400000"/>
              </a:ln>
              <a:effectLst/>
            </c:spPr>
          </c:marker>
          <c:dLbls>
            <c:numFmt formatCode="#,##0%" sourceLinked="0"/>
            <c:spPr>
              <a:noFill/>
              <a:ln>
                <a:noFill/>
              </a:ln>
              <a:effectLst/>
            </c:spPr>
            <c:txPr>
              <a:bodyPr/>
              <a:lstStyle/>
              <a:p>
                <a:pPr>
                  <a:defRPr sz="3400" b="0" i="0" u="none" strike="noStrike">
                    <a:solidFill>
                      <a:srgbClr val="000000"/>
                    </a:solidFill>
                    <a:latin typeface="Exo 2"/>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Sep.</c:v>
                </c:pt>
                <c:pt idx="1">
                  <c:v>Oct.</c:v>
                </c:pt>
                <c:pt idx="2">
                  <c:v>Nov.</c:v>
                </c:pt>
                <c:pt idx="3">
                  <c:v>Dec.</c:v>
                </c:pt>
                <c:pt idx="4">
                  <c:v>Jan.</c:v>
                </c:pt>
                <c:pt idx="5">
                  <c:v>Feb.</c:v>
                </c:pt>
                <c:pt idx="6">
                  <c:v>Mar.</c:v>
                </c:pt>
                <c:pt idx="7">
                  <c:v>Apr.</c:v>
                </c:pt>
              </c:strCache>
            </c:strRef>
          </c:cat>
          <c:val>
            <c:numRef>
              <c:f>Sheet1!$B$2:$I$2</c:f>
              <c:numCache>
                <c:formatCode>General</c:formatCode>
                <c:ptCount val="8"/>
                <c:pt idx="0">
                  <c:v>0.17</c:v>
                </c:pt>
                <c:pt idx="1">
                  <c:v>0.19</c:v>
                </c:pt>
                <c:pt idx="2">
                  <c:v>0.19</c:v>
                </c:pt>
                <c:pt idx="3">
                  <c:v>0.15</c:v>
                </c:pt>
                <c:pt idx="4">
                  <c:v>0.18</c:v>
                </c:pt>
                <c:pt idx="5">
                  <c:v>0.13</c:v>
                </c:pt>
                <c:pt idx="6">
                  <c:v>0.21</c:v>
                </c:pt>
                <c:pt idx="7">
                  <c:v>0.18</c:v>
                </c:pt>
              </c:numCache>
            </c:numRef>
          </c:val>
          <c:smooth val="0"/>
          <c:extLst>
            <c:ext xmlns:c16="http://schemas.microsoft.com/office/drawing/2014/chart" uri="{C3380CC4-5D6E-409C-BE32-E72D297353CC}">
              <c16:uniqueId val="{00000000-515F-9B43-8D9E-5A67A1759ACE}"/>
            </c:ext>
          </c:extLst>
        </c:ser>
        <c:ser>
          <c:idx val="1"/>
          <c:order val="1"/>
          <c:tx>
            <c:strRef>
              <c:f>Sheet1!$A$3</c:f>
              <c:strCache>
                <c:ptCount val="1"/>
                <c:pt idx="0">
                  <c:v>Learning less </c:v>
                </c:pt>
              </c:strCache>
            </c:strRef>
          </c:tx>
          <c:spPr>
            <a:ln w="127000" cap="flat">
              <a:solidFill>
                <a:srgbClr val="C62E33"/>
              </a:solidFill>
              <a:prstDash val="solid"/>
              <a:miter lim="400000"/>
            </a:ln>
            <a:effectLst/>
          </c:spPr>
          <c:marker>
            <c:symbol val="circle"/>
            <c:size val="17"/>
            <c:spPr>
              <a:solidFill>
                <a:srgbClr val="FFFFFF"/>
              </a:solidFill>
              <a:ln w="101600" cap="flat">
                <a:solidFill>
                  <a:srgbClr val="C62E33"/>
                </a:solidFill>
                <a:prstDash val="solid"/>
                <a:miter lim="400000"/>
              </a:ln>
              <a:effectLst/>
            </c:spPr>
          </c:marker>
          <c:dLbls>
            <c:numFmt formatCode="#,##0%" sourceLinked="0"/>
            <c:spPr>
              <a:noFill/>
              <a:ln>
                <a:noFill/>
              </a:ln>
              <a:effectLst/>
            </c:spPr>
            <c:txPr>
              <a:bodyPr/>
              <a:lstStyle/>
              <a:p>
                <a:pPr>
                  <a:defRPr sz="3400" b="0" i="0" u="none" strike="noStrike">
                    <a:solidFill>
                      <a:srgbClr val="000000"/>
                    </a:solidFill>
                    <a:latin typeface="Exo 2"/>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Sep.</c:v>
                </c:pt>
                <c:pt idx="1">
                  <c:v>Oct.</c:v>
                </c:pt>
                <c:pt idx="2">
                  <c:v>Nov.</c:v>
                </c:pt>
                <c:pt idx="3">
                  <c:v>Dec.</c:v>
                </c:pt>
                <c:pt idx="4">
                  <c:v>Jan.</c:v>
                </c:pt>
                <c:pt idx="5">
                  <c:v>Feb.</c:v>
                </c:pt>
                <c:pt idx="6">
                  <c:v>Mar.</c:v>
                </c:pt>
                <c:pt idx="7">
                  <c:v>Apr.</c:v>
                </c:pt>
              </c:strCache>
            </c:strRef>
          </c:cat>
          <c:val>
            <c:numRef>
              <c:f>Sheet1!$B$3:$I$3</c:f>
              <c:numCache>
                <c:formatCode>General</c:formatCode>
                <c:ptCount val="8"/>
                <c:pt idx="0">
                  <c:v>0.38</c:v>
                </c:pt>
                <c:pt idx="1">
                  <c:v>0.35</c:v>
                </c:pt>
                <c:pt idx="2">
                  <c:v>0.42</c:v>
                </c:pt>
                <c:pt idx="3">
                  <c:v>0.49</c:v>
                </c:pt>
                <c:pt idx="4">
                  <c:v>0.46</c:v>
                </c:pt>
                <c:pt idx="5">
                  <c:v>0.46</c:v>
                </c:pt>
                <c:pt idx="6">
                  <c:v>0.43</c:v>
                </c:pt>
                <c:pt idx="7">
                  <c:v>0.42</c:v>
                </c:pt>
              </c:numCache>
            </c:numRef>
          </c:val>
          <c:smooth val="0"/>
          <c:extLst>
            <c:ext xmlns:c16="http://schemas.microsoft.com/office/drawing/2014/chart" uri="{C3380CC4-5D6E-409C-BE32-E72D297353CC}">
              <c16:uniqueId val="{00000001-515F-9B43-8D9E-5A67A1759ACE}"/>
            </c:ext>
          </c:extLst>
        </c:ser>
        <c:ser>
          <c:idx val="2"/>
          <c:order val="2"/>
          <c:tx>
            <c:strRef>
              <c:f>Sheet1!$A$4</c:f>
              <c:strCache>
                <c:ptCount val="1"/>
                <c:pt idx="0">
                  <c:v>About the same amount </c:v>
                </c:pt>
              </c:strCache>
            </c:strRef>
          </c:tx>
          <c:spPr>
            <a:ln w="127000" cap="flat">
              <a:solidFill>
                <a:srgbClr val="53585F"/>
              </a:solidFill>
              <a:prstDash val="solid"/>
              <a:miter lim="400000"/>
            </a:ln>
            <a:effectLst/>
          </c:spPr>
          <c:marker>
            <c:symbol val="circle"/>
            <c:size val="17"/>
            <c:spPr>
              <a:solidFill>
                <a:srgbClr val="FFFFFF"/>
              </a:solidFill>
              <a:ln w="101600" cap="flat">
                <a:solidFill>
                  <a:srgbClr val="53585F"/>
                </a:solidFill>
                <a:prstDash val="solid"/>
                <a:miter lim="400000"/>
              </a:ln>
              <a:effectLst/>
            </c:spPr>
          </c:marker>
          <c:dLbls>
            <c:numFmt formatCode="#,##0%" sourceLinked="0"/>
            <c:spPr>
              <a:noFill/>
              <a:ln>
                <a:noFill/>
              </a:ln>
              <a:effectLst/>
            </c:spPr>
            <c:txPr>
              <a:bodyPr/>
              <a:lstStyle/>
              <a:p>
                <a:pPr>
                  <a:defRPr sz="3400" b="0" i="0" u="none" strike="noStrike">
                    <a:solidFill>
                      <a:srgbClr val="000000"/>
                    </a:solidFill>
                    <a:latin typeface="Exo 2"/>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Sep.</c:v>
                </c:pt>
                <c:pt idx="1">
                  <c:v>Oct.</c:v>
                </c:pt>
                <c:pt idx="2">
                  <c:v>Nov.</c:v>
                </c:pt>
                <c:pt idx="3">
                  <c:v>Dec.</c:v>
                </c:pt>
                <c:pt idx="4">
                  <c:v>Jan.</c:v>
                </c:pt>
                <c:pt idx="5">
                  <c:v>Feb.</c:v>
                </c:pt>
                <c:pt idx="6">
                  <c:v>Mar.</c:v>
                </c:pt>
                <c:pt idx="7">
                  <c:v>Apr.</c:v>
                </c:pt>
              </c:strCache>
            </c:strRef>
          </c:cat>
          <c:val>
            <c:numRef>
              <c:f>Sheet1!$B$4:$I$4</c:f>
              <c:numCache>
                <c:formatCode>General</c:formatCode>
                <c:ptCount val="8"/>
                <c:pt idx="0">
                  <c:v>0.4</c:v>
                </c:pt>
                <c:pt idx="1">
                  <c:v>0.42</c:v>
                </c:pt>
                <c:pt idx="2">
                  <c:v>0.35</c:v>
                </c:pt>
                <c:pt idx="3">
                  <c:v>0.32</c:v>
                </c:pt>
                <c:pt idx="4">
                  <c:v>0.33</c:v>
                </c:pt>
                <c:pt idx="5">
                  <c:v>0.36</c:v>
                </c:pt>
                <c:pt idx="6">
                  <c:v>0.32</c:v>
                </c:pt>
                <c:pt idx="7">
                  <c:v>0.37</c:v>
                </c:pt>
              </c:numCache>
            </c:numRef>
          </c:val>
          <c:smooth val="0"/>
          <c:extLst>
            <c:ext xmlns:c16="http://schemas.microsoft.com/office/drawing/2014/chart" uri="{C3380CC4-5D6E-409C-BE32-E72D297353CC}">
              <c16:uniqueId val="{00000002-515F-9B43-8D9E-5A67A1759ACE}"/>
            </c:ext>
          </c:extLst>
        </c:ser>
        <c:ser>
          <c:idx val="3"/>
          <c:order val="3"/>
          <c:tx>
            <c:strRef>
              <c:f>Sheet1!$A$5</c:f>
              <c:strCache>
                <c:ptCount val="1"/>
                <c:pt idx="0">
                  <c:v>Unsure </c:v>
                </c:pt>
              </c:strCache>
            </c:strRef>
          </c:tx>
          <c:spPr>
            <a:ln w="127000" cap="flat">
              <a:solidFill>
                <a:srgbClr val="AEB5BC"/>
              </a:solidFill>
              <a:prstDash val="solid"/>
              <a:miter lim="400000"/>
            </a:ln>
            <a:effectLst/>
          </c:spPr>
          <c:marker>
            <c:symbol val="circle"/>
            <c:size val="17"/>
            <c:spPr>
              <a:solidFill>
                <a:srgbClr val="FFFFFF"/>
              </a:solidFill>
              <a:ln w="101600" cap="flat">
                <a:solidFill>
                  <a:srgbClr val="AEB5BC"/>
                </a:solidFill>
                <a:prstDash val="solid"/>
                <a:miter lim="400000"/>
              </a:ln>
              <a:effectLst/>
            </c:spPr>
          </c:marker>
          <c:dLbls>
            <c:numFmt formatCode="#,##0%" sourceLinked="0"/>
            <c:spPr>
              <a:noFill/>
              <a:ln>
                <a:noFill/>
              </a:ln>
              <a:effectLst/>
            </c:spPr>
            <c:txPr>
              <a:bodyPr/>
              <a:lstStyle/>
              <a:p>
                <a:pPr>
                  <a:defRPr sz="3400" b="0" i="0" u="none" strike="noStrike">
                    <a:solidFill>
                      <a:srgbClr val="000000"/>
                    </a:solidFill>
                    <a:latin typeface="Exo 2"/>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Sep.</c:v>
                </c:pt>
                <c:pt idx="1">
                  <c:v>Oct.</c:v>
                </c:pt>
                <c:pt idx="2">
                  <c:v>Nov.</c:v>
                </c:pt>
                <c:pt idx="3">
                  <c:v>Dec.</c:v>
                </c:pt>
                <c:pt idx="4">
                  <c:v>Jan.</c:v>
                </c:pt>
                <c:pt idx="5">
                  <c:v>Feb.</c:v>
                </c:pt>
                <c:pt idx="6">
                  <c:v>Mar.</c:v>
                </c:pt>
                <c:pt idx="7">
                  <c:v>Apr.</c:v>
                </c:pt>
              </c:strCache>
            </c:strRef>
          </c:cat>
          <c:val>
            <c:numRef>
              <c:f>Sheet1!$B$5:$I$5</c:f>
              <c:numCache>
                <c:formatCode>General</c:formatCode>
                <c:ptCount val="8"/>
                <c:pt idx="0">
                  <c:v>0.05</c:v>
                </c:pt>
                <c:pt idx="1">
                  <c:v>0.03</c:v>
                </c:pt>
                <c:pt idx="2">
                  <c:v>0.04</c:v>
                </c:pt>
                <c:pt idx="3">
                  <c:v>0.03</c:v>
                </c:pt>
                <c:pt idx="4">
                  <c:v>0.04</c:v>
                </c:pt>
                <c:pt idx="5">
                  <c:v>0.05</c:v>
                </c:pt>
                <c:pt idx="6">
                  <c:v>0.04</c:v>
                </c:pt>
                <c:pt idx="7">
                  <c:v>0.03</c:v>
                </c:pt>
              </c:numCache>
            </c:numRef>
          </c:val>
          <c:smooth val="0"/>
          <c:extLst>
            <c:ext xmlns:c16="http://schemas.microsoft.com/office/drawing/2014/chart" uri="{C3380CC4-5D6E-409C-BE32-E72D297353CC}">
              <c16:uniqueId val="{00000003-515F-9B43-8D9E-5A67A1759ACE}"/>
            </c:ext>
          </c:extLst>
        </c:ser>
        <c:dLbls>
          <c:showLegendKey val="0"/>
          <c:showVal val="0"/>
          <c:showCatName val="0"/>
          <c:showSerName val="0"/>
          <c:showPercent val="0"/>
          <c:showBubbleSize val="0"/>
        </c:dLbls>
        <c:marker val="1"/>
        <c:smooth val="0"/>
        <c:axId val="2094734552"/>
        <c:axId val="2094734553"/>
      </c:line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2800" b="0" i="0" u="none" strike="noStrike">
                <a:solidFill>
                  <a:srgbClr val="000000"/>
                </a:solidFill>
                <a:latin typeface="Exo 2"/>
              </a:defRPr>
            </a:pPr>
            <a:endParaRPr lang="en-US"/>
          </a:p>
        </c:txPr>
        <c:crossAx val="2094734553"/>
        <c:crosses val="autoZero"/>
        <c:auto val="1"/>
        <c:lblAlgn val="ctr"/>
        <c:lblOffset val="100"/>
        <c:noMultiLvlLbl val="1"/>
      </c:catAx>
      <c:valAx>
        <c:axId val="2094734553"/>
        <c:scaling>
          <c:orientation val="minMax"/>
        </c:scaling>
        <c:delete val="0"/>
        <c:axPos val="l"/>
        <c:numFmt formatCode="General" sourceLinked="0"/>
        <c:majorTickMark val="none"/>
        <c:minorTickMark val="none"/>
        <c:tickLblPos val="none"/>
        <c:spPr>
          <a:ln w="12700" cap="flat">
            <a:noFill/>
            <a:prstDash val="solid"/>
            <a:miter lim="400000"/>
          </a:ln>
        </c:spPr>
        <c:txPr>
          <a:bodyPr rot="0"/>
          <a:lstStyle/>
          <a:p>
            <a:pPr>
              <a:defRPr sz="3459" b="1" i="0" u="none" strike="noStrike">
                <a:solidFill>
                  <a:srgbClr val="000000"/>
                </a:solidFill>
                <a:latin typeface="Exo 2"/>
              </a:defRPr>
            </a:pPr>
            <a:endParaRPr lang="en-US"/>
          </a:p>
        </c:txPr>
        <c:crossAx val="2094734552"/>
        <c:crosses val="autoZero"/>
        <c:crossBetween val="midCat"/>
        <c:majorUnit val="0.125"/>
        <c:minorUnit val="6.25E-2"/>
      </c:valAx>
      <c:spPr>
        <a:noFill/>
        <a:ln w="12700" cap="flat">
          <a:noFill/>
          <a:miter lim="400000"/>
        </a:ln>
        <a:effectLst/>
      </c:spPr>
    </c:plotArea>
    <c:legend>
      <c:legendPos val="t"/>
      <c:layout>
        <c:manualLayout>
          <c:xMode val="edge"/>
          <c:yMode val="edge"/>
          <c:x val="0"/>
          <c:y val="0"/>
          <c:w val="0.99706700000000004"/>
          <c:h val="9.3632400000000005E-2"/>
        </c:manualLayout>
      </c:layout>
      <c:overlay val="1"/>
      <c:spPr>
        <a:noFill/>
        <a:ln w="12700" cap="flat">
          <a:noFill/>
          <a:miter lim="400000"/>
        </a:ln>
        <a:effectLst/>
      </c:spPr>
      <c:txPr>
        <a:bodyPr rot="0"/>
        <a:lstStyle/>
        <a:p>
          <a:pPr>
            <a:defRPr sz="3300" b="1" i="0" u="none" strike="noStrike">
              <a:solidFill>
                <a:srgbClr val="000000"/>
              </a:solidFill>
              <a:latin typeface="Exo 2"/>
            </a:defRPr>
          </a:pPr>
          <a:endParaRPr lang="en-US"/>
        </a:p>
      </c:txPr>
    </c:legend>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2.1579600000000001E-2"/>
          <c:y val="0.212531"/>
          <c:w val="0.95667599999999997"/>
          <c:h val="0.68432400000000004"/>
        </c:manualLayout>
      </c:layout>
      <c:lineChart>
        <c:grouping val="standard"/>
        <c:varyColors val="0"/>
        <c:ser>
          <c:idx val="0"/>
          <c:order val="0"/>
          <c:tx>
            <c:strRef>
              <c:f>Sheet1!$A$2</c:f>
              <c:strCache>
                <c:ptCount val="1"/>
                <c:pt idx="0">
                  <c:v>In person in a classroom or on campus full-time </c:v>
                </c:pt>
              </c:strCache>
            </c:strRef>
          </c:tx>
          <c:spPr>
            <a:ln w="127000" cap="flat">
              <a:solidFill>
                <a:schemeClr val="accent1">
                  <a:satOff val="-3355"/>
                  <a:lumOff val="26614"/>
                </a:schemeClr>
              </a:solidFill>
              <a:prstDash val="solid"/>
              <a:miter lim="400000"/>
            </a:ln>
            <a:effectLst/>
          </c:spPr>
          <c:marker>
            <c:symbol val="circle"/>
            <c:size val="18"/>
            <c:spPr>
              <a:solidFill>
                <a:srgbClr val="FFFFFF"/>
              </a:solidFill>
              <a:ln w="101600" cap="flat">
                <a:solidFill>
                  <a:schemeClr val="accent1">
                    <a:satOff val="-3355"/>
                    <a:lumOff val="26614"/>
                  </a:schemeClr>
                </a:solidFill>
                <a:prstDash val="solid"/>
                <a:miter lim="400000"/>
              </a:ln>
              <a:effectLst/>
            </c:spPr>
          </c:marker>
          <c:dLbls>
            <c:numFmt formatCode="#,##0%" sourceLinked="0"/>
            <c:spPr>
              <a:noFill/>
              <a:ln>
                <a:noFill/>
              </a:ln>
              <a:effectLst/>
            </c:spPr>
            <c:txPr>
              <a:bodyPr/>
              <a:lstStyle/>
              <a:p>
                <a:pPr>
                  <a:defRPr sz="3600" b="0" i="0" u="none" strike="noStrike">
                    <a:solidFill>
                      <a:srgbClr val="000000"/>
                    </a:solidFill>
                    <a:latin typeface="Exo 2"/>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Sep.</c:v>
                </c:pt>
                <c:pt idx="1">
                  <c:v>Oct.</c:v>
                </c:pt>
                <c:pt idx="2">
                  <c:v>Nov.</c:v>
                </c:pt>
                <c:pt idx="3">
                  <c:v>Dec.</c:v>
                </c:pt>
                <c:pt idx="4">
                  <c:v>Jan.</c:v>
                </c:pt>
                <c:pt idx="5">
                  <c:v>Feb.</c:v>
                </c:pt>
                <c:pt idx="6">
                  <c:v>Mar.</c:v>
                </c:pt>
                <c:pt idx="7">
                  <c:v>Apr.</c:v>
                </c:pt>
              </c:strCache>
            </c:strRef>
          </c:cat>
          <c:val>
            <c:numRef>
              <c:f>Sheet1!$B$2:$I$2</c:f>
              <c:numCache>
                <c:formatCode>General</c:formatCode>
                <c:ptCount val="8"/>
                <c:pt idx="0">
                  <c:v>0.34</c:v>
                </c:pt>
                <c:pt idx="1">
                  <c:v>0.33</c:v>
                </c:pt>
                <c:pt idx="2">
                  <c:v>0.32</c:v>
                </c:pt>
                <c:pt idx="3">
                  <c:v>0.31</c:v>
                </c:pt>
                <c:pt idx="4">
                  <c:v>0.37</c:v>
                </c:pt>
                <c:pt idx="5">
                  <c:v>0.39</c:v>
                </c:pt>
                <c:pt idx="6">
                  <c:v>0.42</c:v>
                </c:pt>
                <c:pt idx="7">
                  <c:v>0.46</c:v>
                </c:pt>
              </c:numCache>
            </c:numRef>
          </c:val>
          <c:smooth val="0"/>
          <c:extLst>
            <c:ext xmlns:c16="http://schemas.microsoft.com/office/drawing/2014/chart" uri="{C3380CC4-5D6E-409C-BE32-E72D297353CC}">
              <c16:uniqueId val="{00000000-7337-7549-8F52-56551FE6B994}"/>
            </c:ext>
          </c:extLst>
        </c:ser>
        <c:ser>
          <c:idx val="1"/>
          <c:order val="1"/>
          <c:tx>
            <c:strRef>
              <c:f>Sheet1!$A$3</c:f>
              <c:strCache>
                <c:ptCount val="1"/>
                <c:pt idx="0">
                  <c:v>Remotely or online full-time </c:v>
                </c:pt>
              </c:strCache>
            </c:strRef>
          </c:tx>
          <c:spPr>
            <a:ln w="127000" cap="flat">
              <a:solidFill>
                <a:schemeClr val="accent2">
                  <a:hueOff val="-2473792"/>
                  <a:satOff val="-50209"/>
                  <a:lumOff val="23543"/>
                </a:schemeClr>
              </a:solidFill>
              <a:prstDash val="solid"/>
              <a:miter lim="400000"/>
            </a:ln>
            <a:effectLst/>
          </c:spPr>
          <c:marker>
            <c:symbol val="circle"/>
            <c:size val="18"/>
            <c:spPr>
              <a:solidFill>
                <a:srgbClr val="FFFFFF"/>
              </a:solidFill>
              <a:ln w="101600" cap="flat">
                <a:solidFill>
                  <a:schemeClr val="accent2">
                    <a:hueOff val="-2473792"/>
                    <a:satOff val="-50209"/>
                    <a:lumOff val="23543"/>
                  </a:schemeClr>
                </a:solidFill>
                <a:prstDash val="solid"/>
                <a:miter lim="400000"/>
              </a:ln>
              <a:effectLst/>
            </c:spPr>
          </c:marker>
          <c:dLbls>
            <c:numFmt formatCode="#,##0%" sourceLinked="0"/>
            <c:spPr>
              <a:noFill/>
              <a:ln>
                <a:noFill/>
              </a:ln>
              <a:effectLst/>
            </c:spPr>
            <c:txPr>
              <a:bodyPr/>
              <a:lstStyle/>
              <a:p>
                <a:pPr>
                  <a:defRPr sz="3600" b="0" i="0" u="none" strike="noStrike">
                    <a:solidFill>
                      <a:srgbClr val="000000"/>
                    </a:solidFill>
                    <a:latin typeface="Exo 2"/>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Sep.</c:v>
                </c:pt>
                <c:pt idx="1">
                  <c:v>Oct.</c:v>
                </c:pt>
                <c:pt idx="2">
                  <c:v>Nov.</c:v>
                </c:pt>
                <c:pt idx="3">
                  <c:v>Dec.</c:v>
                </c:pt>
                <c:pt idx="4">
                  <c:v>Jan.</c:v>
                </c:pt>
                <c:pt idx="5">
                  <c:v>Feb.</c:v>
                </c:pt>
                <c:pt idx="6">
                  <c:v>Mar.</c:v>
                </c:pt>
                <c:pt idx="7">
                  <c:v>Apr.</c:v>
                </c:pt>
              </c:strCache>
            </c:strRef>
          </c:cat>
          <c:val>
            <c:numRef>
              <c:f>Sheet1!$B$3:$I$3</c:f>
              <c:numCache>
                <c:formatCode>General</c:formatCode>
                <c:ptCount val="8"/>
                <c:pt idx="0">
                  <c:v>0.7</c:v>
                </c:pt>
                <c:pt idx="1">
                  <c:v>0.71</c:v>
                </c:pt>
                <c:pt idx="2">
                  <c:v>0.66</c:v>
                </c:pt>
                <c:pt idx="3">
                  <c:v>0.71</c:v>
                </c:pt>
                <c:pt idx="4">
                  <c:v>0.71</c:v>
                </c:pt>
                <c:pt idx="5">
                  <c:v>0.65</c:v>
                </c:pt>
                <c:pt idx="6">
                  <c:v>0.6</c:v>
                </c:pt>
                <c:pt idx="7">
                  <c:v>0.59</c:v>
                </c:pt>
              </c:numCache>
            </c:numRef>
          </c:val>
          <c:smooth val="0"/>
          <c:extLst>
            <c:ext xmlns:c16="http://schemas.microsoft.com/office/drawing/2014/chart" uri="{C3380CC4-5D6E-409C-BE32-E72D297353CC}">
              <c16:uniqueId val="{00000001-7337-7549-8F52-56551FE6B994}"/>
            </c:ext>
          </c:extLst>
        </c:ser>
        <c:ser>
          <c:idx val="2"/>
          <c:order val="2"/>
          <c:tx>
            <c:strRef>
              <c:f>Sheet1!$A$4</c:f>
              <c:strCache>
                <c:ptCount val="1"/>
                <c:pt idx="0">
                  <c:v>Part-time in person, part-time remotely or online </c:v>
                </c:pt>
              </c:strCache>
            </c:strRef>
          </c:tx>
          <c:spPr>
            <a:ln w="127000" cap="flat">
              <a:solidFill>
                <a:srgbClr val="317D87"/>
              </a:solidFill>
              <a:prstDash val="solid"/>
              <a:miter lim="400000"/>
            </a:ln>
            <a:effectLst/>
          </c:spPr>
          <c:marker>
            <c:symbol val="circle"/>
            <c:size val="18"/>
            <c:spPr>
              <a:solidFill>
                <a:srgbClr val="FFFFFF"/>
              </a:solidFill>
              <a:ln w="101600" cap="flat">
                <a:solidFill>
                  <a:srgbClr val="317D87"/>
                </a:solidFill>
                <a:prstDash val="solid"/>
                <a:miter lim="400000"/>
              </a:ln>
              <a:effectLst/>
            </c:spPr>
          </c:marker>
          <c:dLbls>
            <c:numFmt formatCode="#,##0%" sourceLinked="0"/>
            <c:spPr>
              <a:noFill/>
              <a:ln>
                <a:noFill/>
              </a:ln>
              <a:effectLst/>
            </c:spPr>
            <c:txPr>
              <a:bodyPr/>
              <a:lstStyle/>
              <a:p>
                <a:pPr>
                  <a:defRPr sz="3600" b="0" i="0" u="none" strike="noStrike">
                    <a:solidFill>
                      <a:srgbClr val="000000"/>
                    </a:solidFill>
                    <a:latin typeface="Exo 2"/>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Sep.</c:v>
                </c:pt>
                <c:pt idx="1">
                  <c:v>Oct.</c:v>
                </c:pt>
                <c:pt idx="2">
                  <c:v>Nov.</c:v>
                </c:pt>
                <c:pt idx="3">
                  <c:v>Dec.</c:v>
                </c:pt>
                <c:pt idx="4">
                  <c:v>Jan.</c:v>
                </c:pt>
                <c:pt idx="5">
                  <c:v>Feb.</c:v>
                </c:pt>
                <c:pt idx="6">
                  <c:v>Mar.</c:v>
                </c:pt>
                <c:pt idx="7">
                  <c:v>Apr.</c:v>
                </c:pt>
              </c:strCache>
            </c:strRef>
          </c:cat>
          <c:val>
            <c:numRef>
              <c:f>Sheet1!$B$4:$I$4</c:f>
              <c:numCache>
                <c:formatCode>General</c:formatCode>
                <c:ptCount val="8"/>
                <c:pt idx="0">
                  <c:v>0.28999999999999998</c:v>
                </c:pt>
                <c:pt idx="1">
                  <c:v>0.3</c:v>
                </c:pt>
                <c:pt idx="2">
                  <c:v>0.33</c:v>
                </c:pt>
                <c:pt idx="3">
                  <c:v>0.28000000000000003</c:v>
                </c:pt>
                <c:pt idx="4">
                  <c:v>0.37</c:v>
                </c:pt>
                <c:pt idx="5">
                  <c:v>0.37</c:v>
                </c:pt>
                <c:pt idx="6">
                  <c:v>0.34</c:v>
                </c:pt>
                <c:pt idx="7">
                  <c:v>0.35</c:v>
                </c:pt>
              </c:numCache>
            </c:numRef>
          </c:val>
          <c:smooth val="0"/>
          <c:extLst>
            <c:ext xmlns:c16="http://schemas.microsoft.com/office/drawing/2014/chart" uri="{C3380CC4-5D6E-409C-BE32-E72D297353CC}">
              <c16:uniqueId val="{00000002-7337-7549-8F52-56551FE6B994}"/>
            </c:ext>
          </c:extLst>
        </c:ser>
        <c:ser>
          <c:idx val="3"/>
          <c:order val="3"/>
          <c:tx>
            <c:strRef>
              <c:f>Sheet1!$A$5</c:f>
              <c:strCache>
                <c:ptCount val="1"/>
                <c:pt idx="0">
                  <c:v>Something else </c:v>
                </c:pt>
              </c:strCache>
            </c:strRef>
          </c:tx>
          <c:spPr>
            <a:ln w="127000" cap="flat">
              <a:solidFill>
                <a:srgbClr val="53585F"/>
              </a:solidFill>
              <a:prstDash val="solid"/>
              <a:miter lim="400000"/>
            </a:ln>
            <a:effectLst/>
          </c:spPr>
          <c:marker>
            <c:symbol val="circle"/>
            <c:size val="18"/>
            <c:spPr>
              <a:solidFill>
                <a:srgbClr val="FFFFFF"/>
              </a:solidFill>
              <a:ln w="101600" cap="flat">
                <a:solidFill>
                  <a:srgbClr val="53585F"/>
                </a:solidFill>
                <a:prstDash val="solid"/>
                <a:miter lim="400000"/>
              </a:ln>
              <a:effectLst/>
            </c:spPr>
          </c:marker>
          <c:dLbls>
            <c:numFmt formatCode="#,##0%" sourceLinked="0"/>
            <c:spPr>
              <a:noFill/>
              <a:ln>
                <a:noFill/>
              </a:ln>
              <a:effectLst/>
            </c:spPr>
            <c:txPr>
              <a:bodyPr/>
              <a:lstStyle/>
              <a:p>
                <a:pPr>
                  <a:defRPr sz="3600" b="0" i="0" u="none" strike="noStrike">
                    <a:solidFill>
                      <a:srgbClr val="000000"/>
                    </a:solidFill>
                    <a:latin typeface="Exo 2"/>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Sep.</c:v>
                </c:pt>
                <c:pt idx="1">
                  <c:v>Oct.</c:v>
                </c:pt>
                <c:pt idx="2">
                  <c:v>Nov.</c:v>
                </c:pt>
                <c:pt idx="3">
                  <c:v>Dec.</c:v>
                </c:pt>
                <c:pt idx="4">
                  <c:v>Jan.</c:v>
                </c:pt>
                <c:pt idx="5">
                  <c:v>Feb.</c:v>
                </c:pt>
                <c:pt idx="6">
                  <c:v>Mar.</c:v>
                </c:pt>
                <c:pt idx="7">
                  <c:v>Apr.</c:v>
                </c:pt>
              </c:strCache>
            </c:strRef>
          </c:cat>
          <c:val>
            <c:numRef>
              <c:f>Sheet1!$B$5:$I$5</c:f>
              <c:numCache>
                <c:formatCode>General</c:formatCode>
                <c:ptCount val="8"/>
                <c:pt idx="0">
                  <c:v>0.03</c:v>
                </c:pt>
                <c:pt idx="1">
                  <c:v>0.02</c:v>
                </c:pt>
                <c:pt idx="2">
                  <c:v>0.02</c:v>
                </c:pt>
                <c:pt idx="3">
                  <c:v>0.01</c:v>
                </c:pt>
                <c:pt idx="4">
                  <c:v>0.02</c:v>
                </c:pt>
                <c:pt idx="5">
                  <c:v>0.02</c:v>
                </c:pt>
                <c:pt idx="6">
                  <c:v>0.02</c:v>
                </c:pt>
                <c:pt idx="7">
                  <c:v>0.01</c:v>
                </c:pt>
              </c:numCache>
            </c:numRef>
          </c:val>
          <c:smooth val="0"/>
          <c:extLst>
            <c:ext xmlns:c16="http://schemas.microsoft.com/office/drawing/2014/chart" uri="{C3380CC4-5D6E-409C-BE32-E72D297353CC}">
              <c16:uniqueId val="{00000003-7337-7549-8F52-56551FE6B994}"/>
            </c:ext>
          </c:extLst>
        </c:ser>
        <c:dLbls>
          <c:showLegendKey val="0"/>
          <c:showVal val="0"/>
          <c:showCatName val="0"/>
          <c:showSerName val="0"/>
          <c:showPercent val="0"/>
          <c:showBubbleSize val="0"/>
        </c:dLbls>
        <c:marker val="1"/>
        <c:smooth val="0"/>
        <c:axId val="2094734552"/>
        <c:axId val="2094734553"/>
      </c:line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2800" b="0" i="0" u="none" strike="noStrike">
                <a:solidFill>
                  <a:srgbClr val="000000"/>
                </a:solidFill>
                <a:latin typeface="Exo 2"/>
              </a:defRPr>
            </a:pPr>
            <a:endParaRPr lang="en-US"/>
          </a:p>
        </c:txPr>
        <c:crossAx val="2094734553"/>
        <c:crosses val="autoZero"/>
        <c:auto val="1"/>
        <c:lblAlgn val="ctr"/>
        <c:lblOffset val="100"/>
        <c:noMultiLvlLbl val="1"/>
      </c:catAx>
      <c:valAx>
        <c:axId val="2094734553"/>
        <c:scaling>
          <c:orientation val="minMax"/>
        </c:scaling>
        <c:delete val="0"/>
        <c:axPos val="l"/>
        <c:numFmt formatCode="General" sourceLinked="0"/>
        <c:majorTickMark val="none"/>
        <c:minorTickMark val="none"/>
        <c:tickLblPos val="none"/>
        <c:spPr>
          <a:ln w="12700" cap="flat">
            <a:noFill/>
            <a:prstDash val="solid"/>
            <a:miter lim="400000"/>
          </a:ln>
        </c:spPr>
        <c:txPr>
          <a:bodyPr rot="0"/>
          <a:lstStyle/>
          <a:p>
            <a:pPr>
              <a:defRPr sz="2800" b="0" i="0" u="none" strike="noStrike">
                <a:solidFill>
                  <a:srgbClr val="000000"/>
                </a:solidFill>
                <a:latin typeface="Exo 2"/>
              </a:defRPr>
            </a:pPr>
            <a:endParaRPr lang="en-US"/>
          </a:p>
        </c:txPr>
        <c:crossAx val="2094734552"/>
        <c:crosses val="autoZero"/>
        <c:crossBetween val="midCat"/>
        <c:majorUnit val="0.2"/>
        <c:minorUnit val="0.1"/>
      </c:valAx>
      <c:spPr>
        <a:noFill/>
        <a:ln w="12700" cap="flat">
          <a:noFill/>
          <a:miter lim="400000"/>
        </a:ln>
        <a:effectLst/>
      </c:spPr>
    </c:plotArea>
    <c:legend>
      <c:legendPos val="t"/>
      <c:layout>
        <c:manualLayout>
          <c:xMode val="edge"/>
          <c:yMode val="edge"/>
          <c:x val="3.8418899999999999E-2"/>
          <c:y val="0"/>
          <c:w val="0.92299699999999996"/>
          <c:h val="0.157383"/>
        </c:manualLayout>
      </c:layout>
      <c:overlay val="1"/>
      <c:spPr>
        <a:noFill/>
        <a:ln w="12700" cap="flat">
          <a:noFill/>
          <a:miter lim="400000"/>
        </a:ln>
        <a:effectLst/>
      </c:spPr>
      <c:txPr>
        <a:bodyPr rot="0"/>
        <a:lstStyle/>
        <a:p>
          <a:pPr>
            <a:defRPr sz="3000" b="1" i="0" u="none" strike="noStrike">
              <a:solidFill>
                <a:srgbClr val="000000"/>
              </a:solidFill>
              <a:latin typeface="Exo 2"/>
            </a:defRPr>
          </a:pPr>
          <a:endParaRPr lang="en-US"/>
        </a:p>
      </c:txPr>
    </c:legend>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3.7392799999999997E-2"/>
          <c:y val="0.15589700000000001"/>
          <c:w val="0.92521399999999998"/>
          <c:h val="0.73116300000000001"/>
        </c:manualLayout>
      </c:layout>
      <c:lineChart>
        <c:grouping val="standard"/>
        <c:varyColors val="0"/>
        <c:ser>
          <c:idx val="0"/>
          <c:order val="0"/>
          <c:tx>
            <c:strRef>
              <c:f>Sheet1!$A$2</c:f>
              <c:strCache>
                <c:ptCount val="1"/>
                <c:pt idx="0">
                  <c:v>Northeast</c:v>
                </c:pt>
              </c:strCache>
            </c:strRef>
          </c:tx>
          <c:spPr>
            <a:ln w="127000" cap="flat">
              <a:solidFill>
                <a:srgbClr val="02A0E7"/>
              </a:solidFill>
              <a:prstDash val="solid"/>
              <a:miter lim="400000"/>
            </a:ln>
            <a:effectLst/>
          </c:spPr>
          <c:marker>
            <c:symbol val="circle"/>
            <c:size val="18"/>
            <c:spPr>
              <a:solidFill>
                <a:srgbClr val="FFFFFF"/>
              </a:solidFill>
              <a:ln w="101600" cap="flat">
                <a:solidFill>
                  <a:srgbClr val="02A0E7"/>
                </a:solidFill>
                <a:prstDash val="solid"/>
                <a:miter lim="400000"/>
              </a:ln>
              <a:effectLst/>
            </c:spPr>
          </c:marker>
          <c:dLbls>
            <c:numFmt formatCode="#,##0%" sourceLinked="0"/>
            <c:spPr>
              <a:noFill/>
              <a:ln>
                <a:noFill/>
              </a:ln>
              <a:effectLst/>
            </c:spPr>
            <c:txPr>
              <a:bodyPr/>
              <a:lstStyle/>
              <a:p>
                <a:pPr>
                  <a:defRPr sz="2400" b="0" i="0" u="none" strike="noStrike">
                    <a:solidFill>
                      <a:srgbClr val="000000"/>
                    </a:solidFill>
                    <a:latin typeface="Exo 2"/>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Sep.</c:v>
                </c:pt>
                <c:pt idx="1">
                  <c:v>Oct.</c:v>
                </c:pt>
                <c:pt idx="2">
                  <c:v>Nov.</c:v>
                </c:pt>
                <c:pt idx="3">
                  <c:v>Dec.</c:v>
                </c:pt>
                <c:pt idx="4">
                  <c:v>Jan.</c:v>
                </c:pt>
                <c:pt idx="5">
                  <c:v>Feb.</c:v>
                </c:pt>
                <c:pt idx="6">
                  <c:v>Mar.</c:v>
                </c:pt>
                <c:pt idx="7">
                  <c:v>Apr.</c:v>
                </c:pt>
              </c:strCache>
            </c:strRef>
          </c:cat>
          <c:val>
            <c:numRef>
              <c:f>Sheet1!$B$2:$I$2</c:f>
              <c:numCache>
                <c:formatCode>General</c:formatCode>
                <c:ptCount val="8"/>
                <c:pt idx="0">
                  <c:v>0.27</c:v>
                </c:pt>
                <c:pt idx="1">
                  <c:v>0.16</c:v>
                </c:pt>
                <c:pt idx="2">
                  <c:v>0.3</c:v>
                </c:pt>
                <c:pt idx="3">
                  <c:v>0.2</c:v>
                </c:pt>
                <c:pt idx="4">
                  <c:v>0.33</c:v>
                </c:pt>
                <c:pt idx="5">
                  <c:v>0.32</c:v>
                </c:pt>
                <c:pt idx="6">
                  <c:v>0.28999999999999998</c:v>
                </c:pt>
                <c:pt idx="7">
                  <c:v>0.4</c:v>
                </c:pt>
              </c:numCache>
            </c:numRef>
          </c:val>
          <c:smooth val="0"/>
          <c:extLst>
            <c:ext xmlns:c16="http://schemas.microsoft.com/office/drawing/2014/chart" uri="{C3380CC4-5D6E-409C-BE32-E72D297353CC}">
              <c16:uniqueId val="{00000000-EB92-9A4A-81C1-26AA95A97F89}"/>
            </c:ext>
          </c:extLst>
        </c:ser>
        <c:ser>
          <c:idx val="1"/>
          <c:order val="1"/>
          <c:tx>
            <c:strRef>
              <c:f>Sheet1!$A$3</c:f>
              <c:strCache>
                <c:ptCount val="1"/>
                <c:pt idx="0">
                  <c:v>Midwest</c:v>
                </c:pt>
              </c:strCache>
            </c:strRef>
          </c:tx>
          <c:spPr>
            <a:ln w="127000" cap="flat">
              <a:solidFill>
                <a:srgbClr val="5DD0A5"/>
              </a:solidFill>
              <a:prstDash val="solid"/>
              <a:miter lim="400000"/>
            </a:ln>
            <a:effectLst/>
          </c:spPr>
          <c:marker>
            <c:symbol val="circle"/>
            <c:size val="18"/>
            <c:spPr>
              <a:solidFill>
                <a:srgbClr val="FFFFFF"/>
              </a:solidFill>
              <a:ln w="101600" cap="flat">
                <a:solidFill>
                  <a:srgbClr val="5DD0A5"/>
                </a:solidFill>
                <a:prstDash val="solid"/>
                <a:miter lim="400000"/>
              </a:ln>
              <a:effectLst/>
            </c:spPr>
          </c:marker>
          <c:dLbls>
            <c:numFmt formatCode="#,##0%" sourceLinked="0"/>
            <c:spPr>
              <a:noFill/>
              <a:ln>
                <a:noFill/>
              </a:ln>
              <a:effectLst/>
            </c:spPr>
            <c:txPr>
              <a:bodyPr/>
              <a:lstStyle/>
              <a:p>
                <a:pPr>
                  <a:defRPr sz="2400" b="0" i="0" u="none" strike="noStrike">
                    <a:solidFill>
                      <a:srgbClr val="000000"/>
                    </a:solidFill>
                    <a:latin typeface="Exo 2"/>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Sep.</c:v>
                </c:pt>
                <c:pt idx="1">
                  <c:v>Oct.</c:v>
                </c:pt>
                <c:pt idx="2">
                  <c:v>Nov.</c:v>
                </c:pt>
                <c:pt idx="3">
                  <c:v>Dec.</c:v>
                </c:pt>
                <c:pt idx="4">
                  <c:v>Jan.</c:v>
                </c:pt>
                <c:pt idx="5">
                  <c:v>Feb.</c:v>
                </c:pt>
                <c:pt idx="6">
                  <c:v>Mar.</c:v>
                </c:pt>
                <c:pt idx="7">
                  <c:v>Apr.</c:v>
                </c:pt>
              </c:strCache>
            </c:strRef>
          </c:cat>
          <c:val>
            <c:numRef>
              <c:f>Sheet1!$B$3:$I$3</c:f>
              <c:numCache>
                <c:formatCode>General</c:formatCode>
                <c:ptCount val="8"/>
                <c:pt idx="0">
                  <c:v>0.38</c:v>
                </c:pt>
                <c:pt idx="1">
                  <c:v>0.32</c:v>
                </c:pt>
                <c:pt idx="2">
                  <c:v>0.27</c:v>
                </c:pt>
                <c:pt idx="3">
                  <c:v>0.31</c:v>
                </c:pt>
                <c:pt idx="4">
                  <c:v>0.41</c:v>
                </c:pt>
                <c:pt idx="5">
                  <c:v>0.44</c:v>
                </c:pt>
                <c:pt idx="6">
                  <c:v>0.54</c:v>
                </c:pt>
                <c:pt idx="7">
                  <c:v>0.54</c:v>
                </c:pt>
              </c:numCache>
            </c:numRef>
          </c:val>
          <c:smooth val="0"/>
          <c:extLst>
            <c:ext xmlns:c16="http://schemas.microsoft.com/office/drawing/2014/chart" uri="{C3380CC4-5D6E-409C-BE32-E72D297353CC}">
              <c16:uniqueId val="{00000001-EB92-9A4A-81C1-26AA95A97F89}"/>
            </c:ext>
          </c:extLst>
        </c:ser>
        <c:ser>
          <c:idx val="2"/>
          <c:order val="2"/>
          <c:tx>
            <c:strRef>
              <c:f>Sheet1!$A$4</c:f>
              <c:strCache>
                <c:ptCount val="1"/>
                <c:pt idx="0">
                  <c:v>South</c:v>
                </c:pt>
              </c:strCache>
            </c:strRef>
          </c:tx>
          <c:spPr>
            <a:ln w="127000" cap="flat">
              <a:solidFill>
                <a:srgbClr val="B56577"/>
              </a:solidFill>
              <a:prstDash val="solid"/>
              <a:miter lim="400000"/>
            </a:ln>
            <a:effectLst/>
          </c:spPr>
          <c:marker>
            <c:symbol val="circle"/>
            <c:size val="18"/>
            <c:spPr>
              <a:solidFill>
                <a:srgbClr val="FFFFFF"/>
              </a:solidFill>
              <a:ln w="101600" cap="flat">
                <a:solidFill>
                  <a:srgbClr val="B56577"/>
                </a:solidFill>
                <a:prstDash val="solid"/>
                <a:miter lim="400000"/>
              </a:ln>
              <a:effectLst/>
            </c:spPr>
          </c:marker>
          <c:dLbls>
            <c:numFmt formatCode="#,##0%" sourceLinked="0"/>
            <c:spPr>
              <a:noFill/>
              <a:ln>
                <a:noFill/>
              </a:ln>
              <a:effectLst/>
            </c:spPr>
            <c:txPr>
              <a:bodyPr/>
              <a:lstStyle/>
              <a:p>
                <a:pPr>
                  <a:defRPr sz="2400" b="0" i="0" u="none" strike="noStrike">
                    <a:solidFill>
                      <a:srgbClr val="000000"/>
                    </a:solidFill>
                    <a:latin typeface="Exo 2"/>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Sep.</c:v>
                </c:pt>
                <c:pt idx="1">
                  <c:v>Oct.</c:v>
                </c:pt>
                <c:pt idx="2">
                  <c:v>Nov.</c:v>
                </c:pt>
                <c:pt idx="3">
                  <c:v>Dec.</c:v>
                </c:pt>
                <c:pt idx="4">
                  <c:v>Jan.</c:v>
                </c:pt>
                <c:pt idx="5">
                  <c:v>Feb.</c:v>
                </c:pt>
                <c:pt idx="6">
                  <c:v>Mar.</c:v>
                </c:pt>
                <c:pt idx="7">
                  <c:v>Apr.</c:v>
                </c:pt>
              </c:strCache>
            </c:strRef>
          </c:cat>
          <c:val>
            <c:numRef>
              <c:f>Sheet1!$B$4:$I$4</c:f>
              <c:numCache>
                <c:formatCode>General</c:formatCode>
                <c:ptCount val="8"/>
                <c:pt idx="0">
                  <c:v>0.42</c:v>
                </c:pt>
                <c:pt idx="1">
                  <c:v>0.5</c:v>
                </c:pt>
                <c:pt idx="2">
                  <c:v>0.44</c:v>
                </c:pt>
                <c:pt idx="3">
                  <c:v>0.43</c:v>
                </c:pt>
                <c:pt idx="4">
                  <c:v>0.42</c:v>
                </c:pt>
                <c:pt idx="5">
                  <c:v>0.48</c:v>
                </c:pt>
                <c:pt idx="6">
                  <c:v>0.48</c:v>
                </c:pt>
                <c:pt idx="7">
                  <c:v>0.49</c:v>
                </c:pt>
              </c:numCache>
            </c:numRef>
          </c:val>
          <c:smooth val="0"/>
          <c:extLst>
            <c:ext xmlns:c16="http://schemas.microsoft.com/office/drawing/2014/chart" uri="{C3380CC4-5D6E-409C-BE32-E72D297353CC}">
              <c16:uniqueId val="{00000002-EB92-9A4A-81C1-26AA95A97F89}"/>
            </c:ext>
          </c:extLst>
        </c:ser>
        <c:ser>
          <c:idx val="3"/>
          <c:order val="3"/>
          <c:tx>
            <c:strRef>
              <c:f>Sheet1!$A$5</c:f>
              <c:strCache>
                <c:ptCount val="1"/>
                <c:pt idx="0">
                  <c:v>West</c:v>
                </c:pt>
              </c:strCache>
            </c:strRef>
          </c:tx>
          <c:spPr>
            <a:ln w="127000" cap="flat">
              <a:solidFill>
                <a:srgbClr val="F4A275"/>
              </a:solidFill>
              <a:prstDash val="solid"/>
              <a:miter lim="400000"/>
            </a:ln>
            <a:effectLst/>
          </c:spPr>
          <c:marker>
            <c:symbol val="circle"/>
            <c:size val="18"/>
            <c:spPr>
              <a:solidFill>
                <a:srgbClr val="FFFFFF"/>
              </a:solidFill>
              <a:ln w="101600" cap="flat">
                <a:solidFill>
                  <a:srgbClr val="F4A275"/>
                </a:solidFill>
                <a:prstDash val="solid"/>
                <a:miter lim="400000"/>
              </a:ln>
              <a:effectLst/>
            </c:spPr>
          </c:marker>
          <c:dLbls>
            <c:numFmt formatCode="#,##0%" sourceLinked="0"/>
            <c:spPr>
              <a:noFill/>
              <a:ln>
                <a:noFill/>
              </a:ln>
              <a:effectLst/>
            </c:spPr>
            <c:txPr>
              <a:bodyPr/>
              <a:lstStyle/>
              <a:p>
                <a:pPr>
                  <a:defRPr sz="2400" b="0" i="0" u="none" strike="noStrike">
                    <a:solidFill>
                      <a:srgbClr val="000000"/>
                    </a:solidFill>
                    <a:latin typeface="Exo 2"/>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Sep.</c:v>
                </c:pt>
                <c:pt idx="1">
                  <c:v>Oct.</c:v>
                </c:pt>
                <c:pt idx="2">
                  <c:v>Nov.</c:v>
                </c:pt>
                <c:pt idx="3">
                  <c:v>Dec.</c:v>
                </c:pt>
                <c:pt idx="4">
                  <c:v>Jan.</c:v>
                </c:pt>
                <c:pt idx="5">
                  <c:v>Feb.</c:v>
                </c:pt>
                <c:pt idx="6">
                  <c:v>Mar.</c:v>
                </c:pt>
                <c:pt idx="7">
                  <c:v>Apr.</c:v>
                </c:pt>
              </c:strCache>
            </c:strRef>
          </c:cat>
          <c:val>
            <c:numRef>
              <c:f>Sheet1!$B$5:$I$5</c:f>
              <c:numCache>
                <c:formatCode>General</c:formatCode>
                <c:ptCount val="8"/>
                <c:pt idx="0">
                  <c:v>0.21</c:v>
                </c:pt>
                <c:pt idx="1">
                  <c:v>0.18</c:v>
                </c:pt>
                <c:pt idx="2">
                  <c:v>0.19</c:v>
                </c:pt>
                <c:pt idx="3">
                  <c:v>0.19</c:v>
                </c:pt>
                <c:pt idx="4">
                  <c:v>0.26</c:v>
                </c:pt>
                <c:pt idx="5">
                  <c:v>0.26</c:v>
                </c:pt>
                <c:pt idx="6">
                  <c:v>0.32</c:v>
                </c:pt>
                <c:pt idx="7">
                  <c:v>0.4</c:v>
                </c:pt>
              </c:numCache>
            </c:numRef>
          </c:val>
          <c:smooth val="0"/>
          <c:extLst>
            <c:ext xmlns:c16="http://schemas.microsoft.com/office/drawing/2014/chart" uri="{C3380CC4-5D6E-409C-BE32-E72D297353CC}">
              <c16:uniqueId val="{00000003-EB92-9A4A-81C1-26AA95A97F89}"/>
            </c:ext>
          </c:extLst>
        </c:ser>
        <c:dLbls>
          <c:showLegendKey val="0"/>
          <c:showVal val="0"/>
          <c:showCatName val="0"/>
          <c:showSerName val="0"/>
          <c:showPercent val="0"/>
          <c:showBubbleSize val="0"/>
        </c:dLbls>
        <c:marker val="1"/>
        <c:smooth val="0"/>
        <c:axId val="2094734552"/>
        <c:axId val="2094734553"/>
      </c:line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2800" b="0" i="0" u="none" strike="noStrike">
                <a:solidFill>
                  <a:srgbClr val="000000"/>
                </a:solidFill>
                <a:latin typeface="Exo 2"/>
              </a:defRPr>
            </a:pPr>
            <a:endParaRPr lang="en-US"/>
          </a:p>
        </c:txPr>
        <c:crossAx val="2094734553"/>
        <c:crosses val="autoZero"/>
        <c:auto val="1"/>
        <c:lblAlgn val="ctr"/>
        <c:lblOffset val="100"/>
        <c:noMultiLvlLbl val="1"/>
      </c:catAx>
      <c:valAx>
        <c:axId val="2094734553"/>
        <c:scaling>
          <c:orientation val="minMax"/>
          <c:max val="0.55000000000000004"/>
          <c:min val="0"/>
        </c:scaling>
        <c:delete val="0"/>
        <c:axPos val="l"/>
        <c:numFmt formatCode="#,##0%" sourceLinked="0"/>
        <c:majorTickMark val="none"/>
        <c:minorTickMark val="none"/>
        <c:tickLblPos val="none"/>
        <c:spPr>
          <a:ln w="12700" cap="flat">
            <a:noFill/>
            <a:prstDash val="solid"/>
            <a:miter lim="400000"/>
          </a:ln>
        </c:spPr>
        <c:txPr>
          <a:bodyPr rot="0"/>
          <a:lstStyle/>
          <a:p>
            <a:pPr>
              <a:defRPr sz="2800" b="0" i="0" u="none" strike="noStrike">
                <a:solidFill>
                  <a:srgbClr val="000000"/>
                </a:solidFill>
                <a:latin typeface="Exo 2"/>
              </a:defRPr>
            </a:pPr>
            <a:endParaRPr lang="en-US"/>
          </a:p>
        </c:txPr>
        <c:crossAx val="2094734552"/>
        <c:crosses val="autoZero"/>
        <c:crossBetween val="midCat"/>
        <c:majorUnit val="0.27500000000000002"/>
        <c:minorUnit val="0.13750000000000001"/>
      </c:valAx>
      <c:spPr>
        <a:noFill/>
        <a:ln w="12700" cap="flat">
          <a:noFill/>
          <a:miter lim="400000"/>
        </a:ln>
        <a:effectLst/>
      </c:spPr>
    </c:plotArea>
    <c:legend>
      <c:legendPos val="t"/>
      <c:layout>
        <c:manualLayout>
          <c:xMode val="edge"/>
          <c:yMode val="edge"/>
          <c:x val="0"/>
          <c:y val="0"/>
          <c:w val="1"/>
          <c:h val="9.2231900000000006E-2"/>
        </c:manualLayout>
      </c:layout>
      <c:overlay val="1"/>
      <c:spPr>
        <a:noFill/>
        <a:ln w="12700" cap="flat">
          <a:noFill/>
          <a:miter lim="400000"/>
        </a:ln>
        <a:effectLst/>
      </c:spPr>
      <c:txPr>
        <a:bodyPr rot="0"/>
        <a:lstStyle/>
        <a:p>
          <a:pPr>
            <a:defRPr sz="2800" b="1" i="0" u="none" strike="noStrike">
              <a:solidFill>
                <a:srgbClr val="000000"/>
              </a:solidFill>
              <a:latin typeface="Exo 2"/>
            </a:defRPr>
          </a:pPr>
          <a:endParaRPr lang="en-US"/>
        </a:p>
      </c:txPr>
    </c:legend>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467335"/>
          <c:y val="0.28069899999999998"/>
          <c:w val="0.51121899999999998"/>
          <c:h val="0.62203600000000003"/>
        </c:manualLayout>
      </c:layout>
      <c:lineChart>
        <c:grouping val="standard"/>
        <c:varyColors val="0"/>
        <c:ser>
          <c:idx val="0"/>
          <c:order val="0"/>
          <c:tx>
            <c:strRef>
              <c:f>Sheet1!$A$2</c:f>
              <c:strCache>
                <c:ptCount val="1"/>
                <c:pt idx="0">
                  <c:v>Only in person, on their school campus</c:v>
                </c:pt>
              </c:strCache>
            </c:strRef>
          </c:tx>
          <c:spPr>
            <a:ln w="127000" cap="flat">
              <a:solidFill>
                <a:srgbClr val="02A0E7"/>
              </a:solidFill>
              <a:prstDash val="solid"/>
              <a:miter lim="400000"/>
            </a:ln>
            <a:effectLst/>
          </c:spPr>
          <c:marker>
            <c:symbol val="circle"/>
            <c:size val="18"/>
            <c:spPr>
              <a:solidFill>
                <a:srgbClr val="FFFFFF"/>
              </a:solidFill>
              <a:ln w="101600" cap="flat">
                <a:solidFill>
                  <a:srgbClr val="02A0E7"/>
                </a:solidFill>
                <a:prstDash val="solid"/>
                <a:miter lim="400000"/>
              </a:ln>
              <a:effectLst/>
            </c:spPr>
          </c:marker>
          <c:dLbls>
            <c:numFmt formatCode="#,##0%" sourceLinked="0"/>
            <c:spPr>
              <a:noFill/>
              <a:ln>
                <a:noFill/>
              </a:ln>
              <a:effectLst/>
            </c:spPr>
            <c:txPr>
              <a:bodyPr/>
              <a:lstStyle/>
              <a:p>
                <a:pPr>
                  <a:defRPr sz="3200" b="0" i="0" u="none" strike="noStrike">
                    <a:solidFill>
                      <a:srgbClr val="000000"/>
                    </a:solidFill>
                    <a:latin typeface="Exo 2"/>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Oct.</c:v>
                </c:pt>
                <c:pt idx="1">
                  <c:v>Nov.</c:v>
                </c:pt>
                <c:pt idx="2">
                  <c:v>Dec.</c:v>
                </c:pt>
                <c:pt idx="3">
                  <c:v>Jan.</c:v>
                </c:pt>
                <c:pt idx="4">
                  <c:v>Feb.</c:v>
                </c:pt>
                <c:pt idx="5">
                  <c:v>Mar.</c:v>
                </c:pt>
                <c:pt idx="6">
                  <c:v>Apr.</c:v>
                </c:pt>
              </c:strCache>
            </c:strRef>
          </c:cat>
          <c:val>
            <c:numRef>
              <c:f>Sheet1!$B$2:$H$2</c:f>
              <c:numCache>
                <c:formatCode>General</c:formatCode>
                <c:ptCount val="7"/>
                <c:pt idx="0">
                  <c:v>0.28999999999999998</c:v>
                </c:pt>
                <c:pt idx="1">
                  <c:v>0.28000000000000003</c:v>
                </c:pt>
                <c:pt idx="2">
                  <c:v>0.24</c:v>
                </c:pt>
                <c:pt idx="3">
                  <c:v>0.27</c:v>
                </c:pt>
                <c:pt idx="4">
                  <c:v>0.32</c:v>
                </c:pt>
                <c:pt idx="5">
                  <c:v>0.33</c:v>
                </c:pt>
                <c:pt idx="6">
                  <c:v>0.35</c:v>
                </c:pt>
              </c:numCache>
            </c:numRef>
          </c:val>
          <c:smooth val="0"/>
          <c:extLst>
            <c:ext xmlns:c16="http://schemas.microsoft.com/office/drawing/2014/chart" uri="{C3380CC4-5D6E-409C-BE32-E72D297353CC}">
              <c16:uniqueId val="{00000000-5764-264F-8509-236E886A14D5}"/>
            </c:ext>
          </c:extLst>
        </c:ser>
        <c:ser>
          <c:idx val="1"/>
          <c:order val="1"/>
          <c:tx>
            <c:strRef>
              <c:f>Sheet1!$A$3</c:f>
              <c:strCache>
                <c:ptCount val="1"/>
                <c:pt idx="0">
                  <c:v>Only remotely or online</c:v>
                </c:pt>
              </c:strCache>
            </c:strRef>
          </c:tx>
          <c:spPr>
            <a:ln w="127000" cap="flat">
              <a:solidFill>
                <a:srgbClr val="5ABF59"/>
              </a:solidFill>
              <a:prstDash val="solid"/>
              <a:miter lim="400000"/>
            </a:ln>
            <a:effectLst/>
          </c:spPr>
          <c:marker>
            <c:symbol val="circle"/>
            <c:size val="18"/>
            <c:spPr>
              <a:solidFill>
                <a:srgbClr val="FFFFFF"/>
              </a:solidFill>
              <a:ln w="101600" cap="flat">
                <a:solidFill>
                  <a:srgbClr val="5ABF59"/>
                </a:solidFill>
                <a:prstDash val="solid"/>
                <a:miter lim="400000"/>
              </a:ln>
              <a:effectLst/>
            </c:spPr>
          </c:marker>
          <c:dLbls>
            <c:numFmt formatCode="#,##0%" sourceLinked="0"/>
            <c:spPr>
              <a:noFill/>
              <a:ln>
                <a:noFill/>
              </a:ln>
              <a:effectLst/>
            </c:spPr>
            <c:txPr>
              <a:bodyPr/>
              <a:lstStyle/>
              <a:p>
                <a:pPr>
                  <a:defRPr sz="3200" b="0" i="0" u="none" strike="noStrike">
                    <a:solidFill>
                      <a:srgbClr val="000000"/>
                    </a:solidFill>
                    <a:latin typeface="Exo 2"/>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Oct.</c:v>
                </c:pt>
                <c:pt idx="1">
                  <c:v>Nov.</c:v>
                </c:pt>
                <c:pt idx="2">
                  <c:v>Dec.</c:v>
                </c:pt>
                <c:pt idx="3">
                  <c:v>Jan.</c:v>
                </c:pt>
                <c:pt idx="4">
                  <c:v>Feb.</c:v>
                </c:pt>
                <c:pt idx="5">
                  <c:v>Mar.</c:v>
                </c:pt>
                <c:pt idx="6">
                  <c:v>Apr.</c:v>
                </c:pt>
              </c:strCache>
            </c:strRef>
          </c:cat>
          <c:val>
            <c:numRef>
              <c:f>Sheet1!$B$3:$H$3</c:f>
              <c:numCache>
                <c:formatCode>General</c:formatCode>
                <c:ptCount val="7"/>
                <c:pt idx="0">
                  <c:v>0.45</c:v>
                </c:pt>
                <c:pt idx="1">
                  <c:v>0.45</c:v>
                </c:pt>
                <c:pt idx="2">
                  <c:v>0.49</c:v>
                </c:pt>
                <c:pt idx="3">
                  <c:v>0.42</c:v>
                </c:pt>
                <c:pt idx="4">
                  <c:v>0.39</c:v>
                </c:pt>
                <c:pt idx="5">
                  <c:v>0.37</c:v>
                </c:pt>
                <c:pt idx="6">
                  <c:v>0.35</c:v>
                </c:pt>
              </c:numCache>
            </c:numRef>
          </c:val>
          <c:smooth val="0"/>
          <c:extLst>
            <c:ext xmlns:c16="http://schemas.microsoft.com/office/drawing/2014/chart" uri="{C3380CC4-5D6E-409C-BE32-E72D297353CC}">
              <c16:uniqueId val="{00000001-5764-264F-8509-236E886A14D5}"/>
            </c:ext>
          </c:extLst>
        </c:ser>
        <c:ser>
          <c:idx val="2"/>
          <c:order val="2"/>
          <c:tx>
            <c:strRef>
              <c:f>Sheet1!$A$4</c:f>
              <c:strCache>
                <c:ptCount val="1"/>
                <c:pt idx="0">
                  <c:v>Part-time in person, part-time remotely or online </c:v>
                </c:pt>
              </c:strCache>
            </c:strRef>
          </c:tx>
          <c:spPr>
            <a:ln w="127000" cap="flat">
              <a:solidFill>
                <a:srgbClr val="317D87"/>
              </a:solidFill>
              <a:prstDash val="solid"/>
              <a:miter lim="400000"/>
            </a:ln>
            <a:effectLst/>
          </c:spPr>
          <c:marker>
            <c:symbol val="circle"/>
            <c:size val="18"/>
            <c:spPr>
              <a:solidFill>
                <a:srgbClr val="FFFFFF"/>
              </a:solidFill>
              <a:ln w="101600" cap="flat">
                <a:solidFill>
                  <a:srgbClr val="317D87"/>
                </a:solidFill>
                <a:prstDash val="solid"/>
                <a:miter lim="400000"/>
              </a:ln>
              <a:effectLst/>
            </c:spPr>
          </c:marker>
          <c:dLbls>
            <c:numFmt formatCode="#,##0%" sourceLinked="0"/>
            <c:spPr>
              <a:noFill/>
              <a:ln>
                <a:noFill/>
              </a:ln>
              <a:effectLst/>
            </c:spPr>
            <c:txPr>
              <a:bodyPr/>
              <a:lstStyle/>
              <a:p>
                <a:pPr>
                  <a:defRPr sz="3200" b="0" i="0" u="none" strike="noStrike">
                    <a:solidFill>
                      <a:srgbClr val="000000"/>
                    </a:solidFill>
                    <a:latin typeface="Exo 2"/>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Oct.</c:v>
                </c:pt>
                <c:pt idx="1">
                  <c:v>Nov.</c:v>
                </c:pt>
                <c:pt idx="2">
                  <c:v>Dec.</c:v>
                </c:pt>
                <c:pt idx="3">
                  <c:v>Jan.</c:v>
                </c:pt>
                <c:pt idx="4">
                  <c:v>Feb.</c:v>
                </c:pt>
                <c:pt idx="5">
                  <c:v>Mar.</c:v>
                </c:pt>
                <c:pt idx="6">
                  <c:v>Apr.</c:v>
                </c:pt>
              </c:strCache>
            </c:strRef>
          </c:cat>
          <c:val>
            <c:numRef>
              <c:f>Sheet1!$B$4:$H$4</c:f>
              <c:numCache>
                <c:formatCode>General</c:formatCode>
                <c:ptCount val="7"/>
                <c:pt idx="0">
                  <c:v>0.22</c:v>
                </c:pt>
                <c:pt idx="1">
                  <c:v>0.24</c:v>
                </c:pt>
                <c:pt idx="2">
                  <c:v>0.23</c:v>
                </c:pt>
                <c:pt idx="3">
                  <c:v>0.26</c:v>
                </c:pt>
                <c:pt idx="4">
                  <c:v>0.26</c:v>
                </c:pt>
                <c:pt idx="5">
                  <c:v>0.25</c:v>
                </c:pt>
                <c:pt idx="6">
                  <c:v>0.26</c:v>
                </c:pt>
              </c:numCache>
            </c:numRef>
          </c:val>
          <c:smooth val="0"/>
          <c:extLst>
            <c:ext xmlns:c16="http://schemas.microsoft.com/office/drawing/2014/chart" uri="{C3380CC4-5D6E-409C-BE32-E72D297353CC}">
              <c16:uniqueId val="{00000002-5764-264F-8509-236E886A14D5}"/>
            </c:ext>
          </c:extLst>
        </c:ser>
        <c:ser>
          <c:idx val="3"/>
          <c:order val="3"/>
          <c:tx>
            <c:strRef>
              <c:f>Sheet1!$A$5</c:f>
              <c:strCache>
                <c:ptCount val="1"/>
                <c:pt idx="0">
                  <c:v>Something else </c:v>
                </c:pt>
              </c:strCache>
            </c:strRef>
          </c:tx>
          <c:spPr>
            <a:ln w="127000" cap="flat">
              <a:solidFill>
                <a:srgbClr val="53585F"/>
              </a:solidFill>
              <a:prstDash val="solid"/>
              <a:miter lim="400000"/>
            </a:ln>
            <a:effectLst/>
          </c:spPr>
          <c:marker>
            <c:symbol val="circle"/>
            <c:size val="18"/>
            <c:spPr>
              <a:solidFill>
                <a:srgbClr val="FFFFFF"/>
              </a:solidFill>
              <a:ln w="101600" cap="flat">
                <a:solidFill>
                  <a:srgbClr val="53585F"/>
                </a:solidFill>
                <a:prstDash val="solid"/>
                <a:miter lim="400000"/>
              </a:ln>
              <a:effectLst/>
            </c:spPr>
          </c:marker>
          <c:dLbls>
            <c:numFmt formatCode="#,##0%" sourceLinked="0"/>
            <c:spPr>
              <a:noFill/>
              <a:ln>
                <a:noFill/>
              </a:ln>
              <a:effectLst/>
            </c:spPr>
            <c:txPr>
              <a:bodyPr/>
              <a:lstStyle/>
              <a:p>
                <a:pPr>
                  <a:defRPr sz="3200" b="0" i="0" u="none" strike="noStrike">
                    <a:solidFill>
                      <a:srgbClr val="000000"/>
                    </a:solidFill>
                    <a:latin typeface="Exo 2"/>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Oct.</c:v>
                </c:pt>
                <c:pt idx="1">
                  <c:v>Nov.</c:v>
                </c:pt>
                <c:pt idx="2">
                  <c:v>Dec.</c:v>
                </c:pt>
                <c:pt idx="3">
                  <c:v>Jan.</c:v>
                </c:pt>
                <c:pt idx="4">
                  <c:v>Feb.</c:v>
                </c:pt>
                <c:pt idx="5">
                  <c:v>Mar.</c:v>
                </c:pt>
                <c:pt idx="6">
                  <c:v>Apr.</c:v>
                </c:pt>
              </c:strCache>
            </c:strRef>
          </c:cat>
          <c:val>
            <c:numRef>
              <c:f>Sheet1!$B$5:$H$5</c:f>
              <c:numCache>
                <c:formatCode>General</c:formatCode>
                <c:ptCount val="7"/>
                <c:pt idx="0">
                  <c:v>0.01</c:v>
                </c:pt>
                <c:pt idx="1">
                  <c:v>0.01</c:v>
                </c:pt>
                <c:pt idx="2">
                  <c:v>0</c:v>
                </c:pt>
                <c:pt idx="3">
                  <c:v>0</c:v>
                </c:pt>
                <c:pt idx="4">
                  <c:v>0.01</c:v>
                </c:pt>
                <c:pt idx="5">
                  <c:v>0.01</c:v>
                </c:pt>
                <c:pt idx="6">
                  <c:v>0.01</c:v>
                </c:pt>
              </c:numCache>
            </c:numRef>
          </c:val>
          <c:smooth val="0"/>
          <c:extLst>
            <c:ext xmlns:c16="http://schemas.microsoft.com/office/drawing/2014/chart" uri="{C3380CC4-5D6E-409C-BE32-E72D297353CC}">
              <c16:uniqueId val="{00000003-5764-264F-8509-236E886A14D5}"/>
            </c:ext>
          </c:extLst>
        </c:ser>
        <c:dLbls>
          <c:showLegendKey val="0"/>
          <c:showVal val="0"/>
          <c:showCatName val="0"/>
          <c:showSerName val="0"/>
          <c:showPercent val="0"/>
          <c:showBubbleSize val="0"/>
        </c:dLbls>
        <c:marker val="1"/>
        <c:smooth val="0"/>
        <c:axId val="2094734552"/>
        <c:axId val="2094734553"/>
      </c:line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2800" b="0" i="0" u="none" strike="noStrike">
                <a:solidFill>
                  <a:srgbClr val="000000"/>
                </a:solidFill>
                <a:latin typeface="Exo 2"/>
              </a:defRPr>
            </a:pPr>
            <a:endParaRPr lang="en-US"/>
          </a:p>
        </c:txPr>
        <c:crossAx val="2094734553"/>
        <c:crosses val="autoZero"/>
        <c:auto val="1"/>
        <c:lblAlgn val="ctr"/>
        <c:lblOffset val="100"/>
        <c:noMultiLvlLbl val="1"/>
      </c:catAx>
      <c:valAx>
        <c:axId val="2094734553"/>
        <c:scaling>
          <c:orientation val="minMax"/>
          <c:max val="0.7"/>
          <c:min val="0"/>
        </c:scaling>
        <c:delete val="0"/>
        <c:axPos val="l"/>
        <c:numFmt formatCode="#,##0%" sourceLinked="0"/>
        <c:majorTickMark val="none"/>
        <c:minorTickMark val="none"/>
        <c:tickLblPos val="none"/>
        <c:spPr>
          <a:ln w="12700" cap="flat">
            <a:noFill/>
            <a:prstDash val="solid"/>
            <a:miter lim="400000"/>
          </a:ln>
        </c:spPr>
        <c:txPr>
          <a:bodyPr rot="0"/>
          <a:lstStyle/>
          <a:p>
            <a:pPr>
              <a:defRPr sz="2800" b="0" i="0" u="none" strike="noStrike">
                <a:solidFill>
                  <a:srgbClr val="000000"/>
                </a:solidFill>
                <a:latin typeface="Exo 2"/>
              </a:defRPr>
            </a:pPr>
            <a:endParaRPr lang="en-US"/>
          </a:p>
        </c:txPr>
        <c:crossAx val="2094734552"/>
        <c:crosses val="autoZero"/>
        <c:crossBetween val="midCat"/>
        <c:majorUnit val="0.35"/>
        <c:minorUnit val="0.17499999999999999"/>
      </c:valAx>
      <c:spPr>
        <a:noFill/>
        <a:ln w="12700" cap="flat">
          <a:noFill/>
          <a:miter lim="400000"/>
        </a:ln>
        <a:effectLst/>
      </c:spPr>
    </c:plotArea>
    <c:legend>
      <c:legendPos val="t"/>
      <c:layout>
        <c:manualLayout>
          <c:xMode val="edge"/>
          <c:yMode val="edge"/>
          <c:x val="0"/>
          <c:y val="0"/>
          <c:w val="0.84636299999999998"/>
          <c:h val="0.14879600000000001"/>
        </c:manualLayout>
      </c:layout>
      <c:overlay val="1"/>
      <c:spPr>
        <a:noFill/>
        <a:ln w="12700" cap="flat">
          <a:noFill/>
          <a:miter lim="400000"/>
        </a:ln>
        <a:effectLst/>
      </c:spPr>
      <c:txPr>
        <a:bodyPr rot="0"/>
        <a:lstStyle/>
        <a:p>
          <a:pPr>
            <a:defRPr sz="3000" b="1" i="0" u="none" strike="noStrike">
              <a:solidFill>
                <a:srgbClr val="000000"/>
              </a:solidFill>
              <a:latin typeface="Exo 2"/>
            </a:defRPr>
          </a:pPr>
          <a:endParaRPr lang="en-US"/>
        </a:p>
      </c:txPr>
    </c:legend>
    <c:plotVisOnly val="1"/>
    <c:dispBlanksAs val="gap"/>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3.7392799999999997E-2"/>
          <c:y val="0.16611699999999999"/>
          <c:w val="0.92521399999999998"/>
          <c:h val="0.71738000000000002"/>
        </c:manualLayout>
      </c:layout>
      <c:lineChart>
        <c:grouping val="standard"/>
        <c:varyColors val="0"/>
        <c:ser>
          <c:idx val="0"/>
          <c:order val="0"/>
          <c:tx>
            <c:strRef>
              <c:f>Sheet1!$A$2</c:f>
              <c:strCache>
                <c:ptCount val="1"/>
                <c:pt idx="0">
                  <c:v>Only in person, on their school campus</c:v>
                </c:pt>
              </c:strCache>
            </c:strRef>
          </c:tx>
          <c:spPr>
            <a:ln w="127000" cap="flat">
              <a:solidFill>
                <a:srgbClr val="02A0E7"/>
              </a:solidFill>
              <a:prstDash val="solid"/>
              <a:miter lim="400000"/>
            </a:ln>
            <a:effectLst/>
          </c:spPr>
          <c:marker>
            <c:symbol val="circle"/>
            <c:size val="18"/>
            <c:spPr>
              <a:solidFill>
                <a:srgbClr val="FFFFFF"/>
              </a:solidFill>
              <a:ln w="101600" cap="flat">
                <a:solidFill>
                  <a:srgbClr val="02A0E7"/>
                </a:solidFill>
                <a:prstDash val="solid"/>
                <a:miter lim="400000"/>
              </a:ln>
              <a:effectLst/>
            </c:spPr>
          </c:marker>
          <c:dLbls>
            <c:dLbl>
              <c:idx val="1"/>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ABC1-3D4D-8581-331B369E82E5}"/>
                </c:ext>
              </c:extLst>
            </c:dLbl>
            <c:numFmt formatCode="0%" sourceLinked="0"/>
            <c:spPr>
              <a:noFill/>
              <a:ln>
                <a:noFill/>
              </a:ln>
              <a:effectLst/>
            </c:spPr>
            <c:txPr>
              <a:bodyPr wrap="square" lIns="38100" tIns="19050" rIns="38100" bIns="19050" anchor="ctr">
                <a:spAutoFit/>
              </a:bodyPr>
              <a:lstStyle/>
              <a:p>
                <a:pPr>
                  <a:defRPr sz="3000">
                    <a:latin typeface="Exo 2" pitchFamily="2" charset="77"/>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Sheet1!$B$1:$H$1</c:f>
              <c:strCache>
                <c:ptCount val="7"/>
                <c:pt idx="0">
                  <c:v>Oct.</c:v>
                </c:pt>
                <c:pt idx="1">
                  <c:v>Nov.</c:v>
                </c:pt>
                <c:pt idx="2">
                  <c:v>Dec.</c:v>
                </c:pt>
                <c:pt idx="3">
                  <c:v>Jan.</c:v>
                </c:pt>
                <c:pt idx="4">
                  <c:v>Feb.</c:v>
                </c:pt>
                <c:pt idx="5">
                  <c:v>Mar.</c:v>
                </c:pt>
                <c:pt idx="6">
                  <c:v>Apr.</c:v>
                </c:pt>
              </c:strCache>
            </c:strRef>
          </c:cat>
          <c:val>
            <c:numRef>
              <c:f>Sheet1!$B$2:$H$2</c:f>
              <c:numCache>
                <c:formatCode>General</c:formatCode>
                <c:ptCount val="7"/>
                <c:pt idx="0">
                  <c:v>0.75</c:v>
                </c:pt>
                <c:pt idx="1">
                  <c:v>0.64</c:v>
                </c:pt>
                <c:pt idx="2">
                  <c:v>0.61</c:v>
                </c:pt>
                <c:pt idx="3">
                  <c:v>0.69</c:v>
                </c:pt>
                <c:pt idx="4">
                  <c:v>0.71</c:v>
                </c:pt>
                <c:pt idx="5">
                  <c:v>0.73</c:v>
                </c:pt>
                <c:pt idx="6">
                  <c:v>0.72</c:v>
                </c:pt>
              </c:numCache>
            </c:numRef>
          </c:val>
          <c:smooth val="0"/>
          <c:extLst>
            <c:ext xmlns:c16="http://schemas.microsoft.com/office/drawing/2014/chart" uri="{C3380CC4-5D6E-409C-BE32-E72D297353CC}">
              <c16:uniqueId val="{00000000-ABC1-3D4D-8581-331B369E82E5}"/>
            </c:ext>
          </c:extLst>
        </c:ser>
        <c:ser>
          <c:idx val="1"/>
          <c:order val="1"/>
          <c:tx>
            <c:strRef>
              <c:f>Sheet1!$A$3</c:f>
              <c:strCache>
                <c:ptCount val="1"/>
                <c:pt idx="0">
                  <c:v>Only remotely or online</c:v>
                </c:pt>
              </c:strCache>
            </c:strRef>
          </c:tx>
          <c:spPr>
            <a:ln w="127000" cap="flat">
              <a:solidFill>
                <a:srgbClr val="5ABF59"/>
              </a:solidFill>
              <a:prstDash val="solid"/>
              <a:miter lim="400000"/>
            </a:ln>
            <a:effectLst/>
          </c:spPr>
          <c:marker>
            <c:symbol val="circle"/>
            <c:size val="18"/>
            <c:spPr>
              <a:solidFill>
                <a:srgbClr val="FFFFFF"/>
              </a:solidFill>
              <a:ln w="101600" cap="flat">
                <a:solidFill>
                  <a:srgbClr val="5ABF59"/>
                </a:solidFill>
                <a:prstDash val="solid"/>
                <a:miter lim="400000"/>
              </a:ln>
              <a:effectLst/>
            </c:spPr>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BC1-3D4D-8581-331B369E82E5}"/>
                </c:ext>
              </c:extLst>
            </c:dLbl>
            <c:dLbl>
              <c:idx val="3"/>
              <c:layout>
                <c:manualLayout>
                  <c:x val="-2.5418044189807858E-2"/>
                  <c:y val="4.5356178473281633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ABC1-3D4D-8581-331B369E82E5}"/>
                </c:ext>
              </c:extLst>
            </c:dLbl>
            <c:dLbl>
              <c:idx val="4"/>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BC1-3D4D-8581-331B369E82E5}"/>
                </c:ext>
              </c:extLst>
            </c:dLbl>
            <c:dLbl>
              <c:idx val="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ABC1-3D4D-8581-331B369E82E5}"/>
                </c:ext>
              </c:extLst>
            </c:dLbl>
            <c:dLbl>
              <c:idx val="6"/>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BC1-3D4D-8581-331B369E82E5}"/>
                </c:ext>
              </c:extLst>
            </c:dLbl>
            <c:numFmt formatCode="#,##0%" sourceLinked="0"/>
            <c:spPr>
              <a:noFill/>
              <a:ln>
                <a:noFill/>
              </a:ln>
              <a:effectLst/>
            </c:spPr>
            <c:txPr>
              <a:bodyPr/>
              <a:lstStyle/>
              <a:p>
                <a:pPr>
                  <a:defRPr sz="3000" b="0" i="0" u="none" strike="noStrike">
                    <a:solidFill>
                      <a:srgbClr val="000000"/>
                    </a:solidFill>
                    <a:latin typeface="Exo 2"/>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Oct.</c:v>
                </c:pt>
                <c:pt idx="1">
                  <c:v>Nov.</c:v>
                </c:pt>
                <c:pt idx="2">
                  <c:v>Dec.</c:v>
                </c:pt>
                <c:pt idx="3">
                  <c:v>Jan.</c:v>
                </c:pt>
                <c:pt idx="4">
                  <c:v>Feb.</c:v>
                </c:pt>
                <c:pt idx="5">
                  <c:v>Mar.</c:v>
                </c:pt>
                <c:pt idx="6">
                  <c:v>Apr.</c:v>
                </c:pt>
              </c:strCache>
            </c:strRef>
          </c:cat>
          <c:val>
            <c:numRef>
              <c:f>Sheet1!$B$3:$H$3</c:f>
              <c:numCache>
                <c:formatCode>General</c:formatCode>
                <c:ptCount val="7"/>
                <c:pt idx="0">
                  <c:v>0.71</c:v>
                </c:pt>
                <c:pt idx="1">
                  <c:v>0.7</c:v>
                </c:pt>
                <c:pt idx="2">
                  <c:v>0.7</c:v>
                </c:pt>
                <c:pt idx="3">
                  <c:v>0.66</c:v>
                </c:pt>
                <c:pt idx="4">
                  <c:v>0.7</c:v>
                </c:pt>
                <c:pt idx="5">
                  <c:v>0.66</c:v>
                </c:pt>
                <c:pt idx="6">
                  <c:v>0.71</c:v>
                </c:pt>
              </c:numCache>
            </c:numRef>
          </c:val>
          <c:smooth val="0"/>
          <c:extLst>
            <c:ext xmlns:c16="http://schemas.microsoft.com/office/drawing/2014/chart" uri="{C3380CC4-5D6E-409C-BE32-E72D297353CC}">
              <c16:uniqueId val="{00000001-ABC1-3D4D-8581-331B369E82E5}"/>
            </c:ext>
          </c:extLst>
        </c:ser>
        <c:ser>
          <c:idx val="2"/>
          <c:order val="2"/>
          <c:tx>
            <c:strRef>
              <c:f>Sheet1!$A$4</c:f>
              <c:strCache>
                <c:ptCount val="1"/>
                <c:pt idx="0">
                  <c:v>Part-time in person, part-time remotely or online </c:v>
                </c:pt>
              </c:strCache>
            </c:strRef>
          </c:tx>
          <c:spPr>
            <a:ln w="127000" cap="flat">
              <a:solidFill>
                <a:srgbClr val="317D87"/>
              </a:solidFill>
              <a:prstDash val="solid"/>
              <a:miter lim="400000"/>
            </a:ln>
            <a:effectLst/>
          </c:spPr>
          <c:marker>
            <c:symbol val="circle"/>
            <c:size val="18"/>
            <c:spPr>
              <a:solidFill>
                <a:srgbClr val="FFFFFF"/>
              </a:solidFill>
              <a:ln w="101600" cap="flat">
                <a:solidFill>
                  <a:srgbClr val="317D87"/>
                </a:solidFill>
                <a:prstDash val="solid"/>
                <a:miter lim="400000"/>
              </a:ln>
              <a:effectLst/>
            </c:spPr>
          </c:marker>
          <c:dLbls>
            <c:numFmt formatCode="#,##0%" sourceLinked="0"/>
            <c:spPr>
              <a:noFill/>
              <a:ln>
                <a:noFill/>
              </a:ln>
              <a:effectLst/>
            </c:spPr>
            <c:txPr>
              <a:bodyPr/>
              <a:lstStyle/>
              <a:p>
                <a:pPr>
                  <a:defRPr sz="3000" b="0" i="0" u="none" strike="noStrike">
                    <a:solidFill>
                      <a:srgbClr val="000000"/>
                    </a:solidFill>
                    <a:latin typeface="Exo 2"/>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Sheet1!$B$1:$H$1</c:f>
              <c:strCache>
                <c:ptCount val="7"/>
                <c:pt idx="0">
                  <c:v>Oct.</c:v>
                </c:pt>
                <c:pt idx="1">
                  <c:v>Nov.</c:v>
                </c:pt>
                <c:pt idx="2">
                  <c:v>Dec.</c:v>
                </c:pt>
                <c:pt idx="3">
                  <c:v>Jan.</c:v>
                </c:pt>
                <c:pt idx="4">
                  <c:v>Feb.</c:v>
                </c:pt>
                <c:pt idx="5">
                  <c:v>Mar.</c:v>
                </c:pt>
                <c:pt idx="6">
                  <c:v>Apr.</c:v>
                </c:pt>
              </c:strCache>
            </c:strRef>
          </c:cat>
          <c:val>
            <c:numRef>
              <c:f>Sheet1!$B$4:$H$4</c:f>
              <c:numCache>
                <c:formatCode>General</c:formatCode>
                <c:ptCount val="7"/>
                <c:pt idx="0">
                  <c:v>0.52</c:v>
                </c:pt>
                <c:pt idx="1">
                  <c:v>0.48</c:v>
                </c:pt>
                <c:pt idx="2">
                  <c:v>0.53</c:v>
                </c:pt>
                <c:pt idx="3">
                  <c:v>0.57999999999999996</c:v>
                </c:pt>
                <c:pt idx="4">
                  <c:v>0.52</c:v>
                </c:pt>
                <c:pt idx="5">
                  <c:v>0.48</c:v>
                </c:pt>
                <c:pt idx="6">
                  <c:v>0.49</c:v>
                </c:pt>
              </c:numCache>
            </c:numRef>
          </c:val>
          <c:smooth val="0"/>
          <c:extLst>
            <c:ext xmlns:c16="http://schemas.microsoft.com/office/drawing/2014/chart" uri="{C3380CC4-5D6E-409C-BE32-E72D297353CC}">
              <c16:uniqueId val="{00000002-ABC1-3D4D-8581-331B369E82E5}"/>
            </c:ext>
          </c:extLst>
        </c:ser>
        <c:dLbls>
          <c:showLegendKey val="0"/>
          <c:showVal val="0"/>
          <c:showCatName val="0"/>
          <c:showSerName val="0"/>
          <c:showPercent val="0"/>
          <c:showBubbleSize val="0"/>
        </c:dLbls>
        <c:marker val="1"/>
        <c:smooth val="0"/>
        <c:axId val="2094734552"/>
        <c:axId val="2094734553"/>
      </c:line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2800" b="0" i="0" u="none" strike="noStrike">
                <a:solidFill>
                  <a:srgbClr val="000000"/>
                </a:solidFill>
                <a:latin typeface="Exo 2"/>
              </a:defRPr>
            </a:pPr>
            <a:endParaRPr lang="en-US"/>
          </a:p>
        </c:txPr>
        <c:crossAx val="2094734553"/>
        <c:crosses val="autoZero"/>
        <c:auto val="1"/>
        <c:lblAlgn val="ctr"/>
        <c:lblOffset val="100"/>
        <c:noMultiLvlLbl val="1"/>
      </c:catAx>
      <c:valAx>
        <c:axId val="2094734553"/>
        <c:scaling>
          <c:orientation val="minMax"/>
          <c:max val="0.8"/>
          <c:min val="0.2"/>
        </c:scaling>
        <c:delete val="0"/>
        <c:axPos val="l"/>
        <c:numFmt formatCode="#,##0%" sourceLinked="0"/>
        <c:majorTickMark val="none"/>
        <c:minorTickMark val="none"/>
        <c:tickLblPos val="none"/>
        <c:spPr>
          <a:ln w="12700" cap="flat">
            <a:noFill/>
            <a:prstDash val="solid"/>
            <a:miter lim="400000"/>
          </a:ln>
        </c:spPr>
        <c:txPr>
          <a:bodyPr rot="0"/>
          <a:lstStyle/>
          <a:p>
            <a:pPr>
              <a:defRPr sz="2800" b="0" i="0" u="none" strike="noStrike">
                <a:solidFill>
                  <a:srgbClr val="000000"/>
                </a:solidFill>
                <a:latin typeface="Exo 2"/>
              </a:defRPr>
            </a:pPr>
            <a:endParaRPr lang="en-US"/>
          </a:p>
        </c:txPr>
        <c:crossAx val="2094734552"/>
        <c:crosses val="autoZero"/>
        <c:crossBetween val="midCat"/>
        <c:majorUnit val="0.3"/>
        <c:minorUnit val="0.15"/>
      </c:valAx>
      <c:spPr>
        <a:noFill/>
        <a:ln w="12700" cap="flat">
          <a:noFill/>
          <a:miter lim="400000"/>
        </a:ln>
        <a:effectLst/>
      </c:spPr>
    </c:plotArea>
    <c:legend>
      <c:legendPos val="t"/>
      <c:layout>
        <c:manualLayout>
          <c:xMode val="edge"/>
          <c:yMode val="edge"/>
          <c:x val="0"/>
          <c:y val="0"/>
          <c:w val="1"/>
          <c:h val="9.4616500000000006E-2"/>
        </c:manualLayout>
      </c:layout>
      <c:overlay val="1"/>
      <c:spPr>
        <a:noFill/>
        <a:ln w="12700" cap="flat">
          <a:noFill/>
          <a:miter lim="400000"/>
        </a:ln>
        <a:effectLst/>
      </c:spPr>
      <c:txPr>
        <a:bodyPr rot="0"/>
        <a:lstStyle/>
        <a:p>
          <a:pPr>
            <a:defRPr sz="2800" b="1" i="0" u="none" strike="noStrike">
              <a:solidFill>
                <a:srgbClr val="000000"/>
              </a:solidFill>
              <a:latin typeface="Exo 2"/>
            </a:defRPr>
          </a:pPr>
          <a:endParaRPr lang="en-US"/>
        </a:p>
      </c:txPr>
    </c:legend>
    <c:plotVisOnly val="1"/>
    <c:dispBlanksAs val="gap"/>
    <c:showDLblsOverMax val="1"/>
  </c:chart>
  <c:spPr>
    <a:noFill/>
    <a:ln>
      <a:noFill/>
    </a:ln>
    <a:effectLst/>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2.1632999999999999E-2"/>
          <c:y val="9.0025400000000005E-2"/>
          <c:w val="0.95721900000000004"/>
          <c:h val="0.78139199999999998"/>
        </c:manualLayout>
      </c:layout>
      <c:lineChart>
        <c:grouping val="standard"/>
        <c:varyColors val="0"/>
        <c:ser>
          <c:idx val="0"/>
          <c:order val="0"/>
          <c:tx>
            <c:strRef>
              <c:f>Sheet1!$A$2</c:f>
              <c:strCache>
                <c:ptCount val="1"/>
                <c:pt idx="0">
                  <c:v>Schools should be focused on trying to get back to the way things were before the COVID-19 crisis as soon as it is safe to do so.</c:v>
                </c:pt>
              </c:strCache>
            </c:strRef>
          </c:tx>
          <c:spPr>
            <a:ln w="127000" cap="flat">
              <a:solidFill>
                <a:srgbClr val="02A0E7"/>
              </a:solidFill>
              <a:prstDash val="solid"/>
              <a:miter lim="400000"/>
            </a:ln>
            <a:effectLst/>
          </c:spPr>
          <c:marker>
            <c:symbol val="circle"/>
            <c:size val="17"/>
            <c:spPr>
              <a:solidFill>
                <a:srgbClr val="FFFFFF"/>
              </a:solidFill>
              <a:ln w="101600" cap="flat">
                <a:solidFill>
                  <a:srgbClr val="02A0E7"/>
                </a:solidFill>
                <a:prstDash val="solid"/>
                <a:miter lim="400000"/>
              </a:ln>
              <a:effectLst/>
            </c:spPr>
          </c:marker>
          <c:dLbls>
            <c:numFmt formatCode="#,##0%" sourceLinked="0"/>
            <c:spPr>
              <a:noFill/>
              <a:ln>
                <a:noFill/>
              </a:ln>
              <a:effectLst/>
            </c:spPr>
            <c:txPr>
              <a:bodyPr/>
              <a:lstStyle/>
              <a:p>
                <a:pPr>
                  <a:defRPr sz="3600" b="0" i="0" u="none" strike="noStrike">
                    <a:solidFill>
                      <a:srgbClr val="000000"/>
                    </a:solidFill>
                    <a:latin typeface="Exo 2"/>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Sep.</c:v>
                </c:pt>
                <c:pt idx="1">
                  <c:v>Oct.</c:v>
                </c:pt>
                <c:pt idx="2">
                  <c:v>Nov.</c:v>
                </c:pt>
                <c:pt idx="3">
                  <c:v>Dec.</c:v>
                </c:pt>
                <c:pt idx="4">
                  <c:v>Jan.</c:v>
                </c:pt>
                <c:pt idx="5">
                  <c:v>Feb.</c:v>
                </c:pt>
                <c:pt idx="6">
                  <c:v>Mar.</c:v>
                </c:pt>
                <c:pt idx="7">
                  <c:v>Apr.</c:v>
                </c:pt>
              </c:strCache>
            </c:strRef>
          </c:cat>
          <c:val>
            <c:numRef>
              <c:f>Sheet1!$B$2:$I$2</c:f>
              <c:numCache>
                <c:formatCode>General</c:formatCode>
                <c:ptCount val="8"/>
                <c:pt idx="0">
                  <c:v>0.33</c:v>
                </c:pt>
                <c:pt idx="1">
                  <c:v>0.32</c:v>
                </c:pt>
                <c:pt idx="2">
                  <c:v>0.3</c:v>
                </c:pt>
                <c:pt idx="3">
                  <c:v>0.34</c:v>
                </c:pt>
                <c:pt idx="4">
                  <c:v>0.35</c:v>
                </c:pt>
                <c:pt idx="5">
                  <c:v>0.36</c:v>
                </c:pt>
                <c:pt idx="6">
                  <c:v>0.37</c:v>
                </c:pt>
                <c:pt idx="7">
                  <c:v>0.39</c:v>
                </c:pt>
              </c:numCache>
            </c:numRef>
          </c:val>
          <c:smooth val="0"/>
          <c:extLst>
            <c:ext xmlns:c16="http://schemas.microsoft.com/office/drawing/2014/chart" uri="{C3380CC4-5D6E-409C-BE32-E72D297353CC}">
              <c16:uniqueId val="{00000000-E277-9047-B515-3DBA4FBB3A02}"/>
            </c:ext>
          </c:extLst>
        </c:ser>
        <c:ser>
          <c:idx val="1"/>
          <c:order val="1"/>
          <c:tx>
            <c:strRef>
              <c:f>Sheet1!$A$3</c:f>
              <c:strCache>
                <c:ptCount val="1"/>
                <c:pt idx="0">
                  <c:v>School should be focused on rethinking how we educate students, coming up with new ways to teach children moving forward as a result of the COVID-19 crisis.</c:v>
                </c:pt>
              </c:strCache>
            </c:strRef>
          </c:tx>
          <c:spPr>
            <a:ln w="127000" cap="flat">
              <a:solidFill>
                <a:srgbClr val="F37721"/>
              </a:solidFill>
              <a:prstDash val="solid"/>
              <a:miter lim="400000"/>
            </a:ln>
            <a:effectLst/>
          </c:spPr>
          <c:marker>
            <c:symbol val="circle"/>
            <c:size val="17"/>
            <c:spPr>
              <a:solidFill>
                <a:srgbClr val="FFFFFF"/>
              </a:solidFill>
              <a:ln w="101600" cap="flat">
                <a:solidFill>
                  <a:srgbClr val="F37721"/>
                </a:solidFill>
                <a:prstDash val="solid"/>
                <a:miter lim="400000"/>
              </a:ln>
              <a:effectLst/>
            </c:spPr>
          </c:marker>
          <c:dLbls>
            <c:numFmt formatCode="#,##0%" sourceLinked="0"/>
            <c:spPr>
              <a:noFill/>
              <a:ln>
                <a:noFill/>
              </a:ln>
              <a:effectLst/>
            </c:spPr>
            <c:txPr>
              <a:bodyPr/>
              <a:lstStyle/>
              <a:p>
                <a:pPr>
                  <a:defRPr sz="3600" b="0" i="0" u="none" strike="noStrike">
                    <a:solidFill>
                      <a:srgbClr val="000000"/>
                    </a:solidFill>
                    <a:latin typeface="Exo 2"/>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Sep.</c:v>
                </c:pt>
                <c:pt idx="1">
                  <c:v>Oct.</c:v>
                </c:pt>
                <c:pt idx="2">
                  <c:v>Nov.</c:v>
                </c:pt>
                <c:pt idx="3">
                  <c:v>Dec.</c:v>
                </c:pt>
                <c:pt idx="4">
                  <c:v>Jan.</c:v>
                </c:pt>
                <c:pt idx="5">
                  <c:v>Feb.</c:v>
                </c:pt>
                <c:pt idx="6">
                  <c:v>Mar.</c:v>
                </c:pt>
                <c:pt idx="7">
                  <c:v>Apr.</c:v>
                </c:pt>
              </c:strCache>
            </c:strRef>
          </c:cat>
          <c:val>
            <c:numRef>
              <c:f>Sheet1!$B$3:$I$3</c:f>
              <c:numCache>
                <c:formatCode>General</c:formatCode>
                <c:ptCount val="8"/>
                <c:pt idx="0">
                  <c:v>0.6</c:v>
                </c:pt>
                <c:pt idx="1">
                  <c:v>0.64</c:v>
                </c:pt>
                <c:pt idx="2">
                  <c:v>0.66</c:v>
                </c:pt>
                <c:pt idx="3">
                  <c:v>0.57999999999999996</c:v>
                </c:pt>
                <c:pt idx="4">
                  <c:v>0.59</c:v>
                </c:pt>
                <c:pt idx="5">
                  <c:v>0.6</c:v>
                </c:pt>
                <c:pt idx="6">
                  <c:v>0.57999999999999996</c:v>
                </c:pt>
                <c:pt idx="7">
                  <c:v>0.55000000000000004</c:v>
                </c:pt>
              </c:numCache>
            </c:numRef>
          </c:val>
          <c:smooth val="0"/>
          <c:extLst>
            <c:ext xmlns:c16="http://schemas.microsoft.com/office/drawing/2014/chart" uri="{C3380CC4-5D6E-409C-BE32-E72D297353CC}">
              <c16:uniqueId val="{00000001-E277-9047-B515-3DBA4FBB3A02}"/>
            </c:ext>
          </c:extLst>
        </c:ser>
        <c:ser>
          <c:idx val="2"/>
          <c:order val="2"/>
          <c:tx>
            <c:strRef>
              <c:f>Sheet1!$A$4</c:f>
              <c:strCache>
                <c:ptCount val="1"/>
                <c:pt idx="0">
                  <c:v>Unsure</c:v>
                </c:pt>
              </c:strCache>
            </c:strRef>
          </c:tx>
          <c:spPr>
            <a:ln w="127000" cap="flat">
              <a:solidFill>
                <a:srgbClr val="AEB5BC"/>
              </a:solidFill>
              <a:prstDash val="solid"/>
              <a:miter lim="400000"/>
            </a:ln>
            <a:effectLst/>
          </c:spPr>
          <c:marker>
            <c:symbol val="circle"/>
            <c:size val="17"/>
            <c:spPr>
              <a:solidFill>
                <a:srgbClr val="FFFFFF"/>
              </a:solidFill>
              <a:ln w="101600" cap="flat">
                <a:solidFill>
                  <a:srgbClr val="AEB5BC"/>
                </a:solidFill>
                <a:prstDash val="solid"/>
                <a:miter lim="400000"/>
              </a:ln>
              <a:effectLst/>
            </c:spPr>
          </c:marker>
          <c:dLbls>
            <c:numFmt formatCode="#,##0%" sourceLinked="0"/>
            <c:spPr>
              <a:noFill/>
              <a:ln>
                <a:noFill/>
              </a:ln>
              <a:effectLst/>
            </c:spPr>
            <c:txPr>
              <a:bodyPr/>
              <a:lstStyle/>
              <a:p>
                <a:pPr>
                  <a:defRPr sz="3600" b="0" i="0" u="none" strike="noStrike">
                    <a:solidFill>
                      <a:srgbClr val="000000"/>
                    </a:solidFill>
                    <a:latin typeface="Exo 2"/>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Sep.</c:v>
                </c:pt>
                <c:pt idx="1">
                  <c:v>Oct.</c:v>
                </c:pt>
                <c:pt idx="2">
                  <c:v>Nov.</c:v>
                </c:pt>
                <c:pt idx="3">
                  <c:v>Dec.</c:v>
                </c:pt>
                <c:pt idx="4">
                  <c:v>Jan.</c:v>
                </c:pt>
                <c:pt idx="5">
                  <c:v>Feb.</c:v>
                </c:pt>
                <c:pt idx="6">
                  <c:v>Mar.</c:v>
                </c:pt>
                <c:pt idx="7">
                  <c:v>Apr.</c:v>
                </c:pt>
              </c:strCache>
            </c:strRef>
          </c:cat>
          <c:val>
            <c:numRef>
              <c:f>Sheet1!$B$4:$I$4</c:f>
              <c:numCache>
                <c:formatCode>General</c:formatCode>
                <c:ptCount val="8"/>
                <c:pt idx="0">
                  <c:v>7.0000000000000007E-2</c:v>
                </c:pt>
                <c:pt idx="1">
                  <c:v>0.04</c:v>
                </c:pt>
                <c:pt idx="2">
                  <c:v>0.05</c:v>
                </c:pt>
                <c:pt idx="3">
                  <c:v>7.0000000000000007E-2</c:v>
                </c:pt>
                <c:pt idx="4">
                  <c:v>0.06</c:v>
                </c:pt>
                <c:pt idx="5">
                  <c:v>0.05</c:v>
                </c:pt>
                <c:pt idx="6">
                  <c:v>0.05</c:v>
                </c:pt>
                <c:pt idx="7">
                  <c:v>0.06</c:v>
                </c:pt>
              </c:numCache>
            </c:numRef>
          </c:val>
          <c:smooth val="0"/>
          <c:extLst>
            <c:ext xmlns:c16="http://schemas.microsoft.com/office/drawing/2014/chart" uri="{C3380CC4-5D6E-409C-BE32-E72D297353CC}">
              <c16:uniqueId val="{00000002-E277-9047-B515-3DBA4FBB3A02}"/>
            </c:ext>
          </c:extLst>
        </c:ser>
        <c:dLbls>
          <c:showLegendKey val="0"/>
          <c:showVal val="0"/>
          <c:showCatName val="0"/>
          <c:showSerName val="0"/>
          <c:showPercent val="0"/>
          <c:showBubbleSize val="0"/>
        </c:dLbls>
        <c:marker val="1"/>
        <c:smooth val="0"/>
        <c:axId val="2094734552"/>
        <c:axId val="2094734553"/>
      </c:line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2800" b="0" i="0" u="none" strike="noStrike">
                <a:solidFill>
                  <a:srgbClr val="000000"/>
                </a:solidFill>
                <a:latin typeface="Exo 2"/>
              </a:defRPr>
            </a:pPr>
            <a:endParaRPr lang="en-US"/>
          </a:p>
        </c:txPr>
        <c:crossAx val="2094734553"/>
        <c:crosses val="autoZero"/>
        <c:auto val="1"/>
        <c:lblAlgn val="ctr"/>
        <c:lblOffset val="100"/>
        <c:noMultiLvlLbl val="1"/>
      </c:catAx>
      <c:valAx>
        <c:axId val="2094734553"/>
        <c:scaling>
          <c:orientation val="minMax"/>
        </c:scaling>
        <c:delete val="0"/>
        <c:axPos val="l"/>
        <c:numFmt formatCode="General" sourceLinked="0"/>
        <c:majorTickMark val="none"/>
        <c:minorTickMark val="none"/>
        <c:tickLblPos val="none"/>
        <c:spPr>
          <a:ln w="12700" cap="flat">
            <a:noFill/>
            <a:prstDash val="solid"/>
            <a:miter lim="400000"/>
          </a:ln>
        </c:spPr>
        <c:txPr>
          <a:bodyPr rot="0"/>
          <a:lstStyle/>
          <a:p>
            <a:pPr>
              <a:defRPr sz="3459" b="1" i="0" u="none" strike="noStrike">
                <a:solidFill>
                  <a:srgbClr val="000000"/>
                </a:solidFill>
                <a:latin typeface="Exo 2"/>
              </a:defRPr>
            </a:pPr>
            <a:endParaRPr lang="en-US"/>
          </a:p>
        </c:txPr>
        <c:crossAx val="2094734552"/>
        <c:crosses val="autoZero"/>
        <c:crossBetween val="midCat"/>
        <c:majorUnit val="0.17499999999999999"/>
        <c:minorUnit val="8.7499999999999994E-2"/>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5.77803E-2"/>
          <c:y val="0.230098"/>
          <c:w val="0.92390399999999995"/>
          <c:h val="0.66817899999999997"/>
        </c:manualLayout>
      </c:layout>
      <c:lineChart>
        <c:grouping val="standard"/>
        <c:varyColors val="0"/>
        <c:ser>
          <c:idx val="0"/>
          <c:order val="0"/>
          <c:tx>
            <c:strRef>
              <c:f>Sheet1!$A$2</c:f>
              <c:strCache>
                <c:ptCount val="1"/>
                <c:pt idx="0">
                  <c:v>Strongly/Somewhat Support</c:v>
                </c:pt>
              </c:strCache>
            </c:strRef>
          </c:tx>
          <c:spPr>
            <a:ln w="127000" cap="flat">
              <a:solidFill>
                <a:srgbClr val="40916E"/>
              </a:solidFill>
              <a:prstDash val="solid"/>
              <a:miter lim="400000"/>
            </a:ln>
            <a:effectLst/>
          </c:spPr>
          <c:marker>
            <c:symbol val="circle"/>
            <c:size val="17"/>
            <c:spPr>
              <a:solidFill>
                <a:srgbClr val="FFFFFF"/>
              </a:solidFill>
              <a:ln w="101600" cap="flat">
                <a:solidFill>
                  <a:srgbClr val="40916E"/>
                </a:solidFill>
                <a:prstDash val="solid"/>
                <a:miter lim="400000"/>
              </a:ln>
              <a:effectLst/>
            </c:spPr>
          </c:marker>
          <c:dLbls>
            <c:numFmt formatCode="#,##0%" sourceLinked="0"/>
            <c:spPr>
              <a:noFill/>
              <a:ln>
                <a:noFill/>
              </a:ln>
              <a:effectLst/>
            </c:spPr>
            <c:txPr>
              <a:bodyPr/>
              <a:lstStyle/>
              <a:p>
                <a:pPr>
                  <a:defRPr sz="3400" b="0" i="0" u="none" strike="noStrike">
                    <a:solidFill>
                      <a:srgbClr val="000000"/>
                    </a:solidFill>
                    <a:latin typeface="Exo 2"/>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Sep.</c:v>
                </c:pt>
                <c:pt idx="1">
                  <c:v>Oct.</c:v>
                </c:pt>
                <c:pt idx="2">
                  <c:v>Nov.</c:v>
                </c:pt>
                <c:pt idx="3">
                  <c:v>Dec.</c:v>
                </c:pt>
                <c:pt idx="4">
                  <c:v>Jan.</c:v>
                </c:pt>
                <c:pt idx="5">
                  <c:v>Feb.</c:v>
                </c:pt>
                <c:pt idx="6">
                  <c:v>Mar.</c:v>
                </c:pt>
                <c:pt idx="7">
                  <c:v>Apr.</c:v>
                </c:pt>
              </c:strCache>
            </c:strRef>
          </c:cat>
          <c:val>
            <c:numRef>
              <c:f>Sheet1!$B$2:$I$2</c:f>
              <c:numCache>
                <c:formatCode>General</c:formatCode>
                <c:ptCount val="8"/>
                <c:pt idx="0">
                  <c:v>0.75</c:v>
                </c:pt>
                <c:pt idx="1">
                  <c:v>0.76</c:v>
                </c:pt>
                <c:pt idx="2">
                  <c:v>0.78</c:v>
                </c:pt>
                <c:pt idx="3">
                  <c:v>0.72</c:v>
                </c:pt>
                <c:pt idx="4">
                  <c:v>0.75</c:v>
                </c:pt>
                <c:pt idx="5">
                  <c:v>0.75</c:v>
                </c:pt>
                <c:pt idx="6">
                  <c:v>0.74</c:v>
                </c:pt>
                <c:pt idx="7">
                  <c:v>0.77</c:v>
                </c:pt>
              </c:numCache>
            </c:numRef>
          </c:val>
          <c:smooth val="0"/>
          <c:extLst>
            <c:ext xmlns:c16="http://schemas.microsoft.com/office/drawing/2014/chart" uri="{C3380CC4-5D6E-409C-BE32-E72D297353CC}">
              <c16:uniqueId val="{00000000-99B4-E24D-B3CD-7A23DA65B91A}"/>
            </c:ext>
          </c:extLst>
        </c:ser>
        <c:ser>
          <c:idx val="1"/>
          <c:order val="1"/>
          <c:tx>
            <c:strRef>
              <c:f>Sheet1!$A$3</c:f>
              <c:strCache>
                <c:ptCount val="1"/>
                <c:pt idx="0">
                  <c:v>Strongly/Somewhat Oppose</c:v>
                </c:pt>
              </c:strCache>
            </c:strRef>
          </c:tx>
          <c:spPr>
            <a:ln w="127000" cap="flat">
              <a:solidFill>
                <a:srgbClr val="C62E33"/>
              </a:solidFill>
              <a:prstDash val="solid"/>
              <a:miter lim="400000"/>
            </a:ln>
            <a:effectLst/>
          </c:spPr>
          <c:marker>
            <c:symbol val="circle"/>
            <c:size val="17"/>
            <c:spPr>
              <a:solidFill>
                <a:srgbClr val="FFFFFF"/>
              </a:solidFill>
              <a:ln w="101600" cap="flat">
                <a:solidFill>
                  <a:srgbClr val="C62E33"/>
                </a:solidFill>
                <a:prstDash val="solid"/>
                <a:miter lim="400000"/>
              </a:ln>
              <a:effectLst/>
            </c:spPr>
          </c:marker>
          <c:dLbls>
            <c:numFmt formatCode="#,##0%" sourceLinked="0"/>
            <c:spPr>
              <a:noFill/>
              <a:ln>
                <a:noFill/>
              </a:ln>
              <a:effectLst/>
            </c:spPr>
            <c:txPr>
              <a:bodyPr/>
              <a:lstStyle/>
              <a:p>
                <a:pPr>
                  <a:defRPr sz="3400" b="0" i="0" u="none" strike="noStrike">
                    <a:solidFill>
                      <a:srgbClr val="000000"/>
                    </a:solidFill>
                    <a:latin typeface="Exo 2"/>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Sep.</c:v>
                </c:pt>
                <c:pt idx="1">
                  <c:v>Oct.</c:v>
                </c:pt>
                <c:pt idx="2">
                  <c:v>Nov.</c:v>
                </c:pt>
                <c:pt idx="3">
                  <c:v>Dec.</c:v>
                </c:pt>
                <c:pt idx="4">
                  <c:v>Jan.</c:v>
                </c:pt>
                <c:pt idx="5">
                  <c:v>Feb.</c:v>
                </c:pt>
                <c:pt idx="6">
                  <c:v>Mar.</c:v>
                </c:pt>
                <c:pt idx="7">
                  <c:v>Apr.</c:v>
                </c:pt>
              </c:strCache>
            </c:strRef>
          </c:cat>
          <c:val>
            <c:numRef>
              <c:f>Sheet1!$B$3:$I$3</c:f>
              <c:numCache>
                <c:formatCode>General</c:formatCode>
                <c:ptCount val="8"/>
                <c:pt idx="0">
                  <c:v>0.09</c:v>
                </c:pt>
                <c:pt idx="1">
                  <c:v>0.11</c:v>
                </c:pt>
                <c:pt idx="2">
                  <c:v>0.1</c:v>
                </c:pt>
                <c:pt idx="3">
                  <c:v>0.12</c:v>
                </c:pt>
                <c:pt idx="4">
                  <c:v>0.11</c:v>
                </c:pt>
                <c:pt idx="5">
                  <c:v>0.11</c:v>
                </c:pt>
                <c:pt idx="6">
                  <c:v>0.1</c:v>
                </c:pt>
                <c:pt idx="7">
                  <c:v>0.1</c:v>
                </c:pt>
              </c:numCache>
            </c:numRef>
          </c:val>
          <c:smooth val="0"/>
          <c:extLst>
            <c:ext xmlns:c16="http://schemas.microsoft.com/office/drawing/2014/chart" uri="{C3380CC4-5D6E-409C-BE32-E72D297353CC}">
              <c16:uniqueId val="{00000001-99B4-E24D-B3CD-7A23DA65B91A}"/>
            </c:ext>
          </c:extLst>
        </c:ser>
        <c:ser>
          <c:idx val="2"/>
          <c:order val="2"/>
          <c:tx>
            <c:strRef>
              <c:f>Sheet1!$A$4</c:f>
              <c:strCache>
                <c:ptCount val="1"/>
                <c:pt idx="0">
                  <c:v>Unsure</c:v>
                </c:pt>
              </c:strCache>
            </c:strRef>
          </c:tx>
          <c:spPr>
            <a:ln w="127000" cap="flat">
              <a:solidFill>
                <a:srgbClr val="AEB5BC"/>
              </a:solidFill>
              <a:prstDash val="solid"/>
              <a:miter lim="400000"/>
            </a:ln>
            <a:effectLst/>
          </c:spPr>
          <c:marker>
            <c:symbol val="circle"/>
            <c:size val="17"/>
            <c:spPr>
              <a:solidFill>
                <a:srgbClr val="FFFFFF"/>
              </a:solidFill>
              <a:ln w="101600" cap="flat">
                <a:solidFill>
                  <a:srgbClr val="AEB5BC"/>
                </a:solidFill>
                <a:prstDash val="solid"/>
                <a:miter lim="400000"/>
              </a:ln>
              <a:effectLst/>
            </c:spPr>
          </c:marker>
          <c:dLbls>
            <c:numFmt formatCode="#,##0%" sourceLinked="0"/>
            <c:spPr>
              <a:noFill/>
              <a:ln>
                <a:noFill/>
              </a:ln>
              <a:effectLst/>
            </c:spPr>
            <c:txPr>
              <a:bodyPr/>
              <a:lstStyle/>
              <a:p>
                <a:pPr>
                  <a:defRPr sz="3400" b="0" i="0" u="none" strike="noStrike">
                    <a:solidFill>
                      <a:srgbClr val="000000"/>
                    </a:solidFill>
                    <a:latin typeface="Exo 2"/>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Sheet1!$B$1:$I$1</c:f>
              <c:strCache>
                <c:ptCount val="8"/>
                <c:pt idx="0">
                  <c:v>Sep.</c:v>
                </c:pt>
                <c:pt idx="1">
                  <c:v>Oct.</c:v>
                </c:pt>
                <c:pt idx="2">
                  <c:v>Nov.</c:v>
                </c:pt>
                <c:pt idx="3">
                  <c:v>Dec.</c:v>
                </c:pt>
                <c:pt idx="4">
                  <c:v>Jan.</c:v>
                </c:pt>
                <c:pt idx="5">
                  <c:v>Feb.</c:v>
                </c:pt>
                <c:pt idx="6">
                  <c:v>Mar.</c:v>
                </c:pt>
                <c:pt idx="7">
                  <c:v>Apr.</c:v>
                </c:pt>
              </c:strCache>
            </c:strRef>
          </c:cat>
          <c:val>
            <c:numRef>
              <c:f>Sheet1!$B$4:$I$4</c:f>
              <c:numCache>
                <c:formatCode>General</c:formatCode>
                <c:ptCount val="8"/>
                <c:pt idx="0">
                  <c:v>0.16</c:v>
                </c:pt>
                <c:pt idx="1">
                  <c:v>0.13</c:v>
                </c:pt>
                <c:pt idx="2">
                  <c:v>0.12</c:v>
                </c:pt>
                <c:pt idx="3">
                  <c:v>0.16</c:v>
                </c:pt>
                <c:pt idx="4">
                  <c:v>0.14000000000000001</c:v>
                </c:pt>
                <c:pt idx="5">
                  <c:v>0.14000000000000001</c:v>
                </c:pt>
                <c:pt idx="6">
                  <c:v>0.16</c:v>
                </c:pt>
                <c:pt idx="7">
                  <c:v>0.13</c:v>
                </c:pt>
              </c:numCache>
            </c:numRef>
          </c:val>
          <c:smooth val="0"/>
          <c:extLst>
            <c:ext xmlns:c16="http://schemas.microsoft.com/office/drawing/2014/chart" uri="{C3380CC4-5D6E-409C-BE32-E72D297353CC}">
              <c16:uniqueId val="{00000002-99B4-E24D-B3CD-7A23DA65B91A}"/>
            </c:ext>
          </c:extLst>
        </c:ser>
        <c:dLbls>
          <c:showLegendKey val="0"/>
          <c:showVal val="0"/>
          <c:showCatName val="0"/>
          <c:showSerName val="0"/>
          <c:showPercent val="0"/>
          <c:showBubbleSize val="0"/>
        </c:dLbls>
        <c:marker val="1"/>
        <c:smooth val="0"/>
        <c:axId val="2094734552"/>
        <c:axId val="2094734553"/>
      </c:lineChart>
      <c:catAx>
        <c:axId val="2094734552"/>
        <c:scaling>
          <c:orientation val="minMax"/>
        </c:scaling>
        <c:delete val="0"/>
        <c:axPos val="b"/>
        <c:numFmt formatCode="General" sourceLinked="0"/>
        <c:majorTickMark val="none"/>
        <c:minorTickMark val="none"/>
        <c:tickLblPos val="low"/>
        <c:spPr>
          <a:ln w="12700" cap="flat">
            <a:solidFill>
              <a:srgbClr val="000000"/>
            </a:solidFill>
            <a:prstDash val="solid"/>
            <a:miter lim="400000"/>
          </a:ln>
        </c:spPr>
        <c:txPr>
          <a:bodyPr rot="0"/>
          <a:lstStyle/>
          <a:p>
            <a:pPr>
              <a:defRPr sz="2800" b="0" i="0" u="none" strike="noStrike">
                <a:solidFill>
                  <a:srgbClr val="000000"/>
                </a:solidFill>
                <a:latin typeface="Exo 2"/>
              </a:defRPr>
            </a:pPr>
            <a:endParaRPr lang="en-US"/>
          </a:p>
        </c:txPr>
        <c:crossAx val="2094734553"/>
        <c:crosses val="autoZero"/>
        <c:auto val="1"/>
        <c:lblAlgn val="ctr"/>
        <c:lblOffset val="100"/>
        <c:noMultiLvlLbl val="1"/>
      </c:catAx>
      <c:valAx>
        <c:axId val="2094734553"/>
        <c:scaling>
          <c:orientation val="minMax"/>
        </c:scaling>
        <c:delete val="0"/>
        <c:axPos val="l"/>
        <c:numFmt formatCode="General" sourceLinked="0"/>
        <c:majorTickMark val="none"/>
        <c:minorTickMark val="none"/>
        <c:tickLblPos val="none"/>
        <c:spPr>
          <a:ln w="12700" cap="flat">
            <a:noFill/>
            <a:prstDash val="solid"/>
            <a:miter lim="400000"/>
          </a:ln>
        </c:spPr>
        <c:txPr>
          <a:bodyPr rot="0"/>
          <a:lstStyle/>
          <a:p>
            <a:pPr>
              <a:defRPr sz="3459" b="1" i="0" u="none" strike="noStrike">
                <a:solidFill>
                  <a:srgbClr val="000000"/>
                </a:solidFill>
                <a:latin typeface="Exo 2"/>
              </a:defRPr>
            </a:pPr>
            <a:endParaRPr lang="en-US"/>
          </a:p>
        </c:txPr>
        <c:crossAx val="2094734552"/>
        <c:crosses val="autoZero"/>
        <c:crossBetween val="midCat"/>
        <c:majorUnit val="0.2"/>
        <c:minorUnit val="0.1"/>
      </c:valAx>
      <c:spPr>
        <a:noFill/>
        <a:ln w="12700" cap="flat">
          <a:noFill/>
          <a:miter lim="400000"/>
        </a:ln>
        <a:effectLst/>
      </c:spPr>
    </c:plotArea>
    <c:legend>
      <c:legendPos val="t"/>
      <c:layout>
        <c:manualLayout>
          <c:xMode val="edge"/>
          <c:yMode val="edge"/>
          <c:x val="0"/>
          <c:y val="0"/>
          <c:w val="0.98565199999999997"/>
          <c:h val="9.5581700000000006E-2"/>
        </c:manualLayout>
      </c:layout>
      <c:overlay val="1"/>
      <c:spPr>
        <a:noFill/>
        <a:ln w="12700" cap="flat">
          <a:noFill/>
          <a:miter lim="400000"/>
        </a:ln>
        <a:effectLst/>
      </c:spPr>
      <c:txPr>
        <a:bodyPr rot="0"/>
        <a:lstStyle/>
        <a:p>
          <a:pPr>
            <a:defRPr sz="3300" b="1" i="0" u="none" strike="noStrike">
              <a:solidFill>
                <a:srgbClr val="000000"/>
              </a:solidFill>
              <a:latin typeface="Exo 2"/>
            </a:defRPr>
          </a:pPr>
          <a:endParaRPr lang="en-US"/>
        </a:p>
      </c:txPr>
    </c:legend>
    <c:plotVisOnly val="1"/>
    <c:dispBlanksAs val="gap"/>
    <c:showDLblsOverMax val="1"/>
  </c:chart>
  <c:spPr>
    <a:noFill/>
    <a:ln>
      <a:noFill/>
    </a:ln>
    <a:effectLst/>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c:style val="2"/>
  <c:chart>
    <c:autoTitleDeleted val="1"/>
    <c:plotArea>
      <c:layout>
        <c:manualLayout>
          <c:layoutTarget val="inner"/>
          <c:xMode val="edge"/>
          <c:yMode val="edge"/>
          <c:x val="0.1621495885088835"/>
          <c:y val="9.1415800000000005E-2"/>
          <c:w val="0.83285038160464264"/>
          <c:h val="0.85525200000000001"/>
        </c:manualLayout>
      </c:layout>
      <c:barChart>
        <c:barDir val="bar"/>
        <c:grouping val="stacked"/>
        <c:varyColors val="0"/>
        <c:ser>
          <c:idx val="0"/>
          <c:order val="0"/>
          <c:tx>
            <c:strRef>
              <c:f>Sheet1!$A$2</c:f>
              <c:strCache>
                <c:ptCount val="1"/>
                <c:pt idx="0">
                  <c:v>Providing access to consistent, high-quality remote or online learning for public school students this school year </c:v>
                </c:pt>
              </c:strCache>
            </c:strRef>
          </c:tx>
          <c:spPr>
            <a:solidFill>
              <a:srgbClr val="317D87"/>
            </a:solidFill>
            <a:ln w="12700" cap="flat">
              <a:noFill/>
              <a:miter lim="400000"/>
            </a:ln>
            <a:effectLst/>
          </c:spPr>
          <c:invertIfNegative val="0"/>
          <c:dLbls>
            <c:numFmt formatCode="#,##0%" sourceLinked="0"/>
            <c:spPr>
              <a:noFill/>
              <a:ln>
                <a:noFill/>
              </a:ln>
              <a:effectLst/>
            </c:spPr>
            <c:txPr>
              <a:bodyPr/>
              <a:lstStyle/>
              <a:p>
                <a:pPr>
                  <a:defRPr sz="36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All Parents</c:v>
                </c:pt>
                <c:pt idx="2">
                  <c:v>Republicans</c:v>
                </c:pt>
                <c:pt idx="3">
                  <c:v>Democrats</c:v>
                </c:pt>
              </c:strCache>
            </c:strRef>
          </c:cat>
          <c:val>
            <c:numRef>
              <c:f>Sheet1!$B$2:$E$2</c:f>
              <c:numCache>
                <c:formatCode>General</c:formatCode>
                <c:ptCount val="4"/>
                <c:pt idx="0">
                  <c:v>0.43</c:v>
                </c:pt>
                <c:pt idx="2">
                  <c:v>0.32</c:v>
                </c:pt>
                <c:pt idx="3">
                  <c:v>0.51</c:v>
                </c:pt>
              </c:numCache>
            </c:numRef>
          </c:val>
          <c:extLst>
            <c:ext xmlns:c16="http://schemas.microsoft.com/office/drawing/2014/chart" uri="{C3380CC4-5D6E-409C-BE32-E72D297353CC}">
              <c16:uniqueId val="{00000000-BD2E-4D4E-AE2F-8D7728D4C401}"/>
            </c:ext>
          </c:extLst>
        </c:ser>
        <c:ser>
          <c:idx val="1"/>
          <c:order val="1"/>
          <c:tx>
            <c:strRef>
              <c:f>Sheet1!$A$3</c:f>
              <c:strCache>
                <c:ptCount val="1"/>
                <c:pt idx="0">
                  <c:v>Unsure </c:v>
                </c:pt>
              </c:strCache>
            </c:strRef>
          </c:tx>
          <c:spPr>
            <a:solidFill>
              <a:srgbClr val="AEB5BC"/>
            </a:solidFill>
            <a:ln w="12700" cap="flat">
              <a:noFill/>
              <a:miter lim="400000"/>
            </a:ln>
            <a:effectLst/>
          </c:spPr>
          <c:invertIfNegative val="0"/>
          <c:dLbls>
            <c:numFmt formatCode="#,##0%" sourceLinked="0"/>
            <c:spPr>
              <a:noFill/>
              <a:ln>
                <a:noFill/>
              </a:ln>
              <a:effectLst/>
            </c:spPr>
            <c:txPr>
              <a:bodyPr/>
              <a:lstStyle/>
              <a:p>
                <a:pPr>
                  <a:defRPr sz="36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All Parents</c:v>
                </c:pt>
                <c:pt idx="2">
                  <c:v>Republicans</c:v>
                </c:pt>
                <c:pt idx="3">
                  <c:v>Democrats</c:v>
                </c:pt>
              </c:strCache>
            </c:strRef>
          </c:cat>
          <c:val>
            <c:numRef>
              <c:f>Sheet1!$B$3:$E$3</c:f>
              <c:numCache>
                <c:formatCode>General</c:formatCode>
                <c:ptCount val="4"/>
                <c:pt idx="0">
                  <c:v>7.0000000000000007E-2</c:v>
                </c:pt>
                <c:pt idx="2">
                  <c:v>0.06</c:v>
                </c:pt>
                <c:pt idx="3">
                  <c:v>0.06</c:v>
                </c:pt>
              </c:numCache>
            </c:numRef>
          </c:val>
          <c:extLst>
            <c:ext xmlns:c16="http://schemas.microsoft.com/office/drawing/2014/chart" uri="{C3380CC4-5D6E-409C-BE32-E72D297353CC}">
              <c16:uniqueId val="{00000001-BD2E-4D4E-AE2F-8D7728D4C401}"/>
            </c:ext>
          </c:extLst>
        </c:ser>
        <c:ser>
          <c:idx val="2"/>
          <c:order val="2"/>
          <c:tx>
            <c:strRef>
              <c:f>Sheet1!$A$4</c:f>
              <c:strCache>
                <c:ptCount val="1"/>
                <c:pt idx="0">
                  <c:v>Trying to get public school students back into the classroom this school year and implementing health and safety measures </c:v>
                </c:pt>
              </c:strCache>
            </c:strRef>
          </c:tx>
          <c:spPr>
            <a:solidFill>
              <a:srgbClr val="F1815E"/>
            </a:solidFill>
            <a:ln w="12700" cap="flat">
              <a:noFill/>
              <a:miter lim="400000"/>
            </a:ln>
            <a:effectLst/>
          </c:spPr>
          <c:invertIfNegative val="0"/>
          <c:dLbls>
            <c:numFmt formatCode="#,##0%" sourceLinked="0"/>
            <c:spPr>
              <a:noFill/>
              <a:ln>
                <a:noFill/>
              </a:ln>
              <a:effectLst/>
            </c:spPr>
            <c:txPr>
              <a:bodyPr/>
              <a:lstStyle/>
              <a:p>
                <a:pPr>
                  <a:defRPr sz="3600" b="1" i="0" u="none" strike="noStrike">
                    <a:solidFill>
                      <a:srgbClr val="FFFFFF"/>
                    </a:solidFill>
                    <a:effectLst>
                      <a:outerShdw blurRad="127000" dist="25433" dir="5400000" algn="tl">
                        <a:srgbClr val="000000">
                          <a:alpha val="60000"/>
                        </a:srgbClr>
                      </a:outerShdw>
                    </a:effectLst>
                    <a:latin typeface="Exo 2"/>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All Parents</c:v>
                </c:pt>
                <c:pt idx="2">
                  <c:v>Republicans</c:v>
                </c:pt>
                <c:pt idx="3">
                  <c:v>Democrats</c:v>
                </c:pt>
              </c:strCache>
            </c:strRef>
          </c:cat>
          <c:val>
            <c:numRef>
              <c:f>Sheet1!$B$4:$E$4</c:f>
              <c:numCache>
                <c:formatCode>General</c:formatCode>
                <c:ptCount val="4"/>
                <c:pt idx="0">
                  <c:v>0.5</c:v>
                </c:pt>
                <c:pt idx="2">
                  <c:v>0.62</c:v>
                </c:pt>
                <c:pt idx="3">
                  <c:v>0.43</c:v>
                </c:pt>
              </c:numCache>
            </c:numRef>
          </c:val>
          <c:extLst>
            <c:ext xmlns:c16="http://schemas.microsoft.com/office/drawing/2014/chart" uri="{C3380CC4-5D6E-409C-BE32-E72D297353CC}">
              <c16:uniqueId val="{00000002-BD2E-4D4E-AE2F-8D7728D4C401}"/>
            </c:ext>
          </c:extLst>
        </c:ser>
        <c:dLbls>
          <c:showLegendKey val="0"/>
          <c:showVal val="0"/>
          <c:showCatName val="0"/>
          <c:showSerName val="0"/>
          <c:showPercent val="0"/>
          <c:showBubbleSize val="0"/>
        </c:dLbls>
        <c:gapWidth val="40"/>
        <c:overlap val="100"/>
        <c:axId val="2094734552"/>
        <c:axId val="2094734553"/>
      </c:barChart>
      <c:catAx>
        <c:axId val="2094734552"/>
        <c:scaling>
          <c:orientation val="maxMin"/>
        </c:scaling>
        <c:delete val="0"/>
        <c:axPos val="l"/>
        <c:numFmt formatCode="General" sourceLinked="0"/>
        <c:majorTickMark val="none"/>
        <c:minorTickMark val="none"/>
        <c:tickLblPos val="nextTo"/>
        <c:spPr>
          <a:ln w="12700" cap="flat">
            <a:solidFill>
              <a:srgbClr val="000000"/>
            </a:solidFill>
            <a:prstDash val="solid"/>
            <a:miter lim="400000"/>
          </a:ln>
        </c:spPr>
        <c:txPr>
          <a:bodyPr rot="0"/>
          <a:lstStyle/>
          <a:p>
            <a:pPr>
              <a:defRPr sz="4000" b="1" i="0" u="none" strike="noStrike">
                <a:solidFill>
                  <a:srgbClr val="000000"/>
                </a:solidFill>
                <a:latin typeface="Exo 2"/>
              </a:defRPr>
            </a:pPr>
            <a:endParaRPr lang="en-US"/>
          </a:p>
        </c:txPr>
        <c:crossAx val="2094734553"/>
        <c:crosses val="autoZero"/>
        <c:auto val="1"/>
        <c:lblAlgn val="ctr"/>
        <c:lblOffset val="100"/>
        <c:noMultiLvlLbl val="1"/>
      </c:catAx>
      <c:valAx>
        <c:axId val="2094734553"/>
        <c:scaling>
          <c:orientation val="minMax"/>
          <c:max val="1.01"/>
        </c:scaling>
        <c:delete val="0"/>
        <c:axPos val="t"/>
        <c:numFmt formatCode="General" sourceLinked="0"/>
        <c:majorTickMark val="none"/>
        <c:minorTickMark val="none"/>
        <c:tickLblPos val="none"/>
        <c:spPr>
          <a:ln w="12700" cap="flat">
            <a:noFill/>
            <a:prstDash val="solid"/>
            <a:miter lim="400000"/>
          </a:ln>
        </c:spPr>
        <c:txPr>
          <a:bodyPr rot="0"/>
          <a:lstStyle/>
          <a:p>
            <a:pPr>
              <a:defRPr sz="3459" b="1" i="0" u="none" strike="noStrike">
                <a:solidFill>
                  <a:srgbClr val="000000"/>
                </a:solidFill>
                <a:latin typeface="Exo 2"/>
              </a:defRPr>
            </a:pPr>
            <a:endParaRPr lang="en-US"/>
          </a:p>
        </c:txPr>
        <c:crossAx val="2094734552"/>
        <c:crosses val="autoZero"/>
        <c:crossBetween val="between"/>
        <c:majorUnit val="0.2525"/>
        <c:minorUnit val="0.1262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4" name="Shape 84"/>
          <p:cNvSpPr>
            <a:spLocks noGrp="1" noRot="1" noChangeAspect="1"/>
          </p:cNvSpPr>
          <p:nvPr>
            <p:ph type="sldImg"/>
          </p:nvPr>
        </p:nvSpPr>
        <p:spPr>
          <a:xfrm>
            <a:off x="406400" y="696913"/>
            <a:ext cx="6197600" cy="3486150"/>
          </a:xfrm>
          <a:prstGeom prst="rect">
            <a:avLst/>
          </a:prstGeom>
        </p:spPr>
        <p:txBody>
          <a:bodyPr lIns="93177" tIns="46589" rIns="93177" bIns="46589"/>
          <a:lstStyle/>
          <a:p>
            <a:endParaRPr/>
          </a:p>
        </p:txBody>
      </p:sp>
      <p:sp>
        <p:nvSpPr>
          <p:cNvPr id="85" name="Shape 85"/>
          <p:cNvSpPr>
            <a:spLocks noGrp="1"/>
          </p:cNvSpPr>
          <p:nvPr>
            <p:ph type="body" sz="quarter" idx="1"/>
          </p:nvPr>
        </p:nvSpPr>
        <p:spPr>
          <a:xfrm>
            <a:off x="934720" y="4415790"/>
            <a:ext cx="5140960" cy="4183380"/>
          </a:xfrm>
          <a:prstGeom prst="rect">
            <a:avLst/>
          </a:prstGeom>
        </p:spPr>
        <p:txBody>
          <a:bodyPr lIns="93177" tIns="46589" rIns="93177" bIns="46589"/>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3000">
        <a:latin typeface="Exo 2"/>
        <a:ea typeface="Exo 2"/>
        <a:cs typeface="Exo 2"/>
        <a:sym typeface="Exo 2"/>
      </a:defRPr>
    </a:lvl1pPr>
    <a:lvl2pPr indent="228600" defTabSz="457200" latinLnBrk="0">
      <a:lnSpc>
        <a:spcPct val="117999"/>
      </a:lnSpc>
      <a:defRPr sz="3000">
        <a:latin typeface="Exo 2"/>
        <a:ea typeface="Exo 2"/>
        <a:cs typeface="Exo 2"/>
        <a:sym typeface="Exo 2"/>
      </a:defRPr>
    </a:lvl2pPr>
    <a:lvl3pPr indent="457200" defTabSz="457200" latinLnBrk="0">
      <a:lnSpc>
        <a:spcPct val="117999"/>
      </a:lnSpc>
      <a:defRPr sz="3000">
        <a:latin typeface="Exo 2"/>
        <a:ea typeface="Exo 2"/>
        <a:cs typeface="Exo 2"/>
        <a:sym typeface="Exo 2"/>
      </a:defRPr>
    </a:lvl3pPr>
    <a:lvl4pPr indent="685800" defTabSz="457200" latinLnBrk="0">
      <a:lnSpc>
        <a:spcPct val="117999"/>
      </a:lnSpc>
      <a:defRPr sz="3000">
        <a:latin typeface="Exo 2"/>
        <a:ea typeface="Exo 2"/>
        <a:cs typeface="Exo 2"/>
        <a:sym typeface="Exo 2"/>
      </a:defRPr>
    </a:lvl4pPr>
    <a:lvl5pPr indent="914400" defTabSz="457200" latinLnBrk="0">
      <a:lnSpc>
        <a:spcPct val="117999"/>
      </a:lnSpc>
      <a:defRPr sz="3000">
        <a:latin typeface="Exo 2"/>
        <a:ea typeface="Exo 2"/>
        <a:cs typeface="Exo 2"/>
        <a:sym typeface="Exo 2"/>
      </a:defRPr>
    </a:lvl5pPr>
    <a:lvl6pPr indent="1143000" defTabSz="457200" latinLnBrk="0">
      <a:lnSpc>
        <a:spcPct val="117999"/>
      </a:lnSpc>
      <a:defRPr sz="3000">
        <a:latin typeface="Exo 2"/>
        <a:ea typeface="Exo 2"/>
        <a:cs typeface="Exo 2"/>
        <a:sym typeface="Exo 2"/>
      </a:defRPr>
    </a:lvl6pPr>
    <a:lvl7pPr indent="1371600" defTabSz="457200" latinLnBrk="0">
      <a:lnSpc>
        <a:spcPct val="117999"/>
      </a:lnSpc>
      <a:defRPr sz="3000">
        <a:latin typeface="Exo 2"/>
        <a:ea typeface="Exo 2"/>
        <a:cs typeface="Exo 2"/>
        <a:sym typeface="Exo 2"/>
      </a:defRPr>
    </a:lvl7pPr>
    <a:lvl8pPr indent="1600200" defTabSz="457200" latinLnBrk="0">
      <a:lnSpc>
        <a:spcPct val="117999"/>
      </a:lnSpc>
      <a:defRPr sz="3000">
        <a:latin typeface="Exo 2"/>
        <a:ea typeface="Exo 2"/>
        <a:cs typeface="Exo 2"/>
        <a:sym typeface="Exo 2"/>
      </a:defRPr>
    </a:lvl8pPr>
    <a:lvl9pPr indent="1828800" defTabSz="457200" latinLnBrk="0">
      <a:lnSpc>
        <a:spcPct val="117999"/>
      </a:lnSpc>
      <a:defRPr sz="3000">
        <a:latin typeface="Exo 2"/>
        <a:ea typeface="Exo 2"/>
        <a:cs typeface="Exo 2"/>
        <a:sym typeface="Exo 2"/>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Cover Slide ">
    <p:spTree>
      <p:nvGrpSpPr>
        <p:cNvPr id="1" name=""/>
        <p:cNvGrpSpPr/>
        <p:nvPr/>
      </p:nvGrpSpPr>
      <p:grpSpPr>
        <a:xfrm>
          <a:off x="0" y="0"/>
          <a:ext cx="0" cy="0"/>
          <a:chOff x="0" y="0"/>
          <a:chExt cx="0" cy="0"/>
        </a:xfrm>
      </p:grpSpPr>
      <p:sp>
        <p:nvSpPr>
          <p:cNvPr id="13" name="Survey Name N=X,XXX audience…"/>
          <p:cNvSpPr txBox="1">
            <a:spLocks noGrp="1"/>
          </p:cNvSpPr>
          <p:nvPr>
            <p:ph type="body" sz="quarter" idx="21"/>
          </p:nvPr>
        </p:nvSpPr>
        <p:spPr>
          <a:xfrm>
            <a:off x="1143496" y="8802575"/>
            <a:ext cx="9428064" cy="2863176"/>
          </a:xfrm>
          <a:prstGeom prst="rect">
            <a:avLst/>
          </a:prstGeom>
        </p:spPr>
        <p:txBody>
          <a:bodyPr>
            <a:noAutofit/>
          </a:bodyPr>
          <a:lstStyle/>
          <a:p>
            <a:pPr marL="0" indent="0">
              <a:spcBef>
                <a:spcPts val="0"/>
              </a:spcBef>
              <a:buSzTx/>
              <a:buNone/>
            </a:pPr>
            <a:r>
              <a:t>Survey Name</a:t>
            </a:r>
            <a:br/>
            <a:r>
              <a:rPr sz="3200"/>
              <a:t>N=X,XXX audience</a:t>
            </a:r>
            <a:endParaRPr b="1">
              <a:latin typeface="Exo 2"/>
              <a:ea typeface="Exo 2"/>
              <a:cs typeface="Exo 2"/>
              <a:sym typeface="Exo 2"/>
            </a:endParaRPr>
          </a:p>
          <a:p>
            <a:pPr marL="0" indent="0">
              <a:spcBef>
                <a:spcPts val="0"/>
              </a:spcBef>
              <a:buSzTx/>
              <a:buNone/>
              <a:defRPr sz="3200"/>
            </a:pPr>
            <a:r>
              <a:t>Month XX - Month XX, 20XX</a:t>
            </a:r>
          </a:p>
        </p:txBody>
      </p:sp>
      <p:sp>
        <p:nvSpPr>
          <p:cNvPr id="14" name="Title Text"/>
          <p:cNvSpPr txBox="1">
            <a:spLocks noGrp="1"/>
          </p:cNvSpPr>
          <p:nvPr>
            <p:ph type="title"/>
          </p:nvPr>
        </p:nvSpPr>
        <p:spPr>
          <a:xfrm>
            <a:off x="1143496" y="3810614"/>
            <a:ext cx="9428064" cy="5242239"/>
          </a:xfrm>
          <a:prstGeom prst="rect">
            <a:avLst/>
          </a:prstGeom>
        </p:spPr>
        <p:txBody>
          <a:bodyPr anchor="ctr"/>
          <a:lstStyle>
            <a:lvl1pPr>
              <a:defRPr>
                <a:latin typeface="+mj-lt"/>
                <a:ea typeface="+mj-ea"/>
                <a:cs typeface="+mj-cs"/>
                <a:sym typeface="Exo 2 Black"/>
              </a:defRPr>
            </a:lvl1pPr>
          </a:lstStyle>
          <a:p>
            <a:r>
              <a:t>Title Text</a:t>
            </a:r>
          </a:p>
        </p:txBody>
      </p:sp>
      <p:sp>
        <p:nvSpPr>
          <p:cNvPr id="15" name="Slide Number"/>
          <p:cNvSpPr txBox="1">
            <a:spLocks noGrp="1"/>
          </p:cNvSpPr>
          <p:nvPr>
            <p:ph type="sldNum" sz="quarter" idx="2"/>
          </p:nvPr>
        </p:nvSpPr>
        <p:spPr>
          <a:xfrm>
            <a:off x="23676707" y="12847961"/>
            <a:ext cx="460681" cy="511176"/>
          </a:xfrm>
          <a:prstGeom prst="rect">
            <a:avLst/>
          </a:prstGeom>
        </p:spPr>
        <p:txBody>
          <a:bodyPr/>
          <a:lstStyle/>
          <a:p>
            <a:fld id="{86CB4B4D-7CA3-9044-876B-883B54F8677D}" type="slidenum">
              <a:t>‹#›</a:t>
            </a:fld>
            <a:endParaRPr/>
          </a:p>
        </p:txBody>
      </p:sp>
      <p:sp>
        <p:nvSpPr>
          <p:cNvPr id="16" name="Image"/>
          <p:cNvSpPr>
            <a:spLocks noGrp="1"/>
          </p:cNvSpPr>
          <p:nvPr>
            <p:ph type="pic" idx="22"/>
          </p:nvPr>
        </p:nvSpPr>
        <p:spPr>
          <a:xfrm>
            <a:off x="11656319" y="-171850"/>
            <a:ext cx="21459837" cy="14279666"/>
          </a:xfrm>
          <a:prstGeom prst="rect">
            <a:avLst/>
          </a:prstGeom>
        </p:spPr>
        <p:txBody>
          <a:bodyPr lIns="91439" tIns="45719" rIns="91439" bIns="45719" anchor="t">
            <a:noAutofit/>
          </a:bodyPr>
          <a:lstStyle/>
          <a:p>
            <a:endParaRPr/>
          </a:p>
        </p:txBody>
      </p:sp>
      <p:sp>
        <p:nvSpPr>
          <p:cNvPr id="17" name="Text"/>
          <p:cNvSpPr txBox="1"/>
          <p:nvPr/>
        </p:nvSpPr>
        <p:spPr>
          <a:xfrm>
            <a:off x="23736143" y="12847961"/>
            <a:ext cx="341809" cy="5111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spAutoFit/>
          </a:bodyPr>
          <a:lstStyle>
            <a:lvl1pPr>
              <a:defRPr sz="2400">
                <a:latin typeface="Exo 2"/>
                <a:ea typeface="Exo 2"/>
                <a:cs typeface="Exo 2"/>
                <a:sym typeface="Exo 2"/>
              </a:defRPr>
            </a:lvl1pPr>
          </a:lstStyle>
          <a:p>
            <a:fld id="{86CB4B4D-7CA3-9044-876B-883B54F8677D}" type="slidenum">
              <a:t>‹#›</a:t>
            </a:fld>
            <a:endParaRPr/>
          </a:p>
        </p:txBody>
      </p:sp>
      <p:pic>
        <p:nvPicPr>
          <p:cNvPr id="18" name="echelon.brand.update.300dpi.png" descr="echelon.brand.update.300dpi.png"/>
          <p:cNvPicPr>
            <a:picLocks noChangeAspect="1"/>
          </p:cNvPicPr>
          <p:nvPr/>
        </p:nvPicPr>
        <p:blipFill>
          <a:blip r:embed="rId2"/>
          <a:stretch>
            <a:fillRect/>
          </a:stretch>
        </p:blipFill>
        <p:spPr>
          <a:xfrm>
            <a:off x="1143496" y="1144885"/>
            <a:ext cx="4324225" cy="1384984"/>
          </a:xfrm>
          <a:prstGeom prst="rect">
            <a:avLst/>
          </a:prstGeom>
          <a:ln w="12700">
            <a:miter lim="400000"/>
          </a:ln>
        </p:spPr>
      </p:pic>
      <p:pic>
        <p:nvPicPr>
          <p:cNvPr id="19" name="Image" descr="Image"/>
          <p:cNvPicPr>
            <a:picLocks noChangeAspect="1"/>
          </p:cNvPicPr>
          <p:nvPr/>
        </p:nvPicPr>
        <p:blipFill>
          <a:blip r:embed="rId3"/>
          <a:stretch>
            <a:fillRect/>
          </a:stretch>
        </p:blipFill>
        <p:spPr>
          <a:xfrm>
            <a:off x="9115112" y="1016366"/>
            <a:ext cx="1701801" cy="2984501"/>
          </a:xfrm>
          <a:prstGeom prst="rect">
            <a:avLst/>
          </a:prstGeom>
          <a:ln w="12700">
            <a:miter lim="400000"/>
          </a:ln>
        </p:spPr>
      </p:pic>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Blue Section Lead">
    <p:bg>
      <p:bgPr>
        <a:solidFill>
          <a:srgbClr val="0F2A3C"/>
        </a:solidFill>
        <a:effectLst/>
      </p:bgPr>
    </p:bg>
    <p:spTree>
      <p:nvGrpSpPr>
        <p:cNvPr id="1" name=""/>
        <p:cNvGrpSpPr/>
        <p:nvPr/>
      </p:nvGrpSpPr>
      <p:grpSpPr>
        <a:xfrm>
          <a:off x="0" y="0"/>
          <a:ext cx="0" cy="0"/>
          <a:chOff x="0" y="0"/>
          <a:chExt cx="0" cy="0"/>
        </a:xfrm>
      </p:grpSpPr>
      <p:sp>
        <p:nvSpPr>
          <p:cNvPr id="26" name="Title Text"/>
          <p:cNvSpPr txBox="1">
            <a:spLocks noGrp="1"/>
          </p:cNvSpPr>
          <p:nvPr>
            <p:ph type="title"/>
          </p:nvPr>
        </p:nvSpPr>
        <p:spPr>
          <a:xfrm>
            <a:off x="1147514" y="3761581"/>
            <a:ext cx="19792332" cy="4643438"/>
          </a:xfrm>
          <a:prstGeom prst="rect">
            <a:avLst/>
          </a:prstGeom>
        </p:spPr>
        <p:txBody>
          <a:bodyPr anchor="ctr"/>
          <a:lstStyle>
            <a:lvl1pPr>
              <a:defRPr>
                <a:solidFill>
                  <a:srgbClr val="FFFFFF"/>
                </a:solidFill>
                <a:latin typeface="+mj-lt"/>
                <a:ea typeface="+mj-ea"/>
                <a:cs typeface="+mj-cs"/>
                <a:sym typeface="Exo 2 Black"/>
              </a:defRPr>
            </a:lvl1pPr>
          </a:lstStyle>
          <a:p>
            <a:r>
              <a:t>Title Text</a:t>
            </a:r>
          </a:p>
        </p:txBody>
      </p:sp>
      <p:pic>
        <p:nvPicPr>
          <p:cNvPr id="27" name="echelon.brand.update.300dpi.png" descr="echelon.brand.update.300dpi.png"/>
          <p:cNvPicPr>
            <a:picLocks noChangeAspect="1"/>
          </p:cNvPicPr>
          <p:nvPr/>
        </p:nvPicPr>
        <p:blipFill>
          <a:blip r:embed="rId2"/>
          <a:srcRect r="69567"/>
          <a:stretch>
            <a:fillRect/>
          </a:stretch>
        </p:blipFill>
        <p:spPr>
          <a:xfrm>
            <a:off x="1147514" y="11493202"/>
            <a:ext cx="1027589" cy="1081485"/>
          </a:xfrm>
          <a:prstGeom prst="rect">
            <a:avLst/>
          </a:prstGeom>
          <a:ln w="12700">
            <a:miter lim="400000"/>
          </a:ln>
        </p:spPr>
      </p:pic>
      <p:sp>
        <p:nvSpPr>
          <p:cNvPr id="28" name="Slide Number"/>
          <p:cNvSpPr txBox="1">
            <a:spLocks noGrp="1"/>
          </p:cNvSpPr>
          <p:nvPr>
            <p:ph type="sldNum" sz="quarter" idx="2"/>
          </p:nvPr>
        </p:nvSpPr>
        <p:spPr>
          <a:xfrm>
            <a:off x="22791581" y="12063511"/>
            <a:ext cx="460681" cy="511176"/>
          </a:xfrm>
          <a:prstGeom prst="rect">
            <a:avLst/>
          </a:prstGeom>
        </p:spPr>
        <p:txBody>
          <a:bodyPr/>
          <a:lstStyle>
            <a:lvl1pPr>
              <a:defRPr>
                <a:solidFill>
                  <a:srgbClr val="FFFFFF"/>
                </a:solidFill>
              </a:defRPr>
            </a:lvl1pPr>
          </a:lstStyle>
          <a:p>
            <a:fld id="{86CB4B4D-7CA3-9044-876B-883B54F8677D}" type="slidenum">
              <a:t>‹#›</a:t>
            </a:fld>
            <a:endParaRPr/>
          </a:p>
        </p:txBody>
      </p:sp>
      <p:pic>
        <p:nvPicPr>
          <p:cNvPr id="29" name="Image" descr="Image"/>
          <p:cNvPicPr>
            <a:picLocks noChangeAspect="1"/>
          </p:cNvPicPr>
          <p:nvPr/>
        </p:nvPicPr>
        <p:blipFill>
          <a:blip r:embed="rId3"/>
          <a:stretch>
            <a:fillRect/>
          </a:stretch>
        </p:blipFill>
        <p:spPr>
          <a:xfrm>
            <a:off x="20555712" y="11386244"/>
            <a:ext cx="1562101" cy="1193801"/>
          </a:xfrm>
          <a:prstGeom prst="rect">
            <a:avLst/>
          </a:prstGeom>
          <a:ln w="12700">
            <a:miter lim="400000"/>
          </a:ln>
        </p:spPr>
      </p:pic>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White Section Lead">
    <p:spTree>
      <p:nvGrpSpPr>
        <p:cNvPr id="1" name=""/>
        <p:cNvGrpSpPr/>
        <p:nvPr/>
      </p:nvGrpSpPr>
      <p:grpSpPr>
        <a:xfrm>
          <a:off x="0" y="0"/>
          <a:ext cx="0" cy="0"/>
          <a:chOff x="0" y="0"/>
          <a:chExt cx="0" cy="0"/>
        </a:xfrm>
      </p:grpSpPr>
      <p:sp>
        <p:nvSpPr>
          <p:cNvPr id="36" name="Title Text"/>
          <p:cNvSpPr txBox="1">
            <a:spLocks noGrp="1"/>
          </p:cNvSpPr>
          <p:nvPr>
            <p:ph type="title"/>
          </p:nvPr>
        </p:nvSpPr>
        <p:spPr>
          <a:xfrm>
            <a:off x="1147514" y="3761581"/>
            <a:ext cx="19792332" cy="4643438"/>
          </a:xfrm>
          <a:prstGeom prst="rect">
            <a:avLst/>
          </a:prstGeom>
        </p:spPr>
        <p:txBody>
          <a:bodyPr anchor="ctr"/>
          <a:lstStyle>
            <a:lvl1pPr>
              <a:defRPr>
                <a:latin typeface="+mj-lt"/>
                <a:ea typeface="+mj-ea"/>
                <a:cs typeface="+mj-cs"/>
                <a:sym typeface="Exo 2 Black"/>
              </a:defRPr>
            </a:lvl1pPr>
          </a:lstStyle>
          <a:p>
            <a:r>
              <a:t>Title Text</a:t>
            </a:r>
          </a:p>
        </p:txBody>
      </p:sp>
      <p:pic>
        <p:nvPicPr>
          <p:cNvPr id="37"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38" name="Slide Number"/>
          <p:cNvSpPr txBox="1">
            <a:spLocks noGrp="1"/>
          </p:cNvSpPr>
          <p:nvPr>
            <p:ph type="sldNum" sz="quarter" idx="2"/>
          </p:nvPr>
        </p:nvSpPr>
        <p:spPr>
          <a:xfrm>
            <a:off x="22791581" y="12065000"/>
            <a:ext cx="460681" cy="511175"/>
          </a:xfrm>
          <a:prstGeom prst="rect">
            <a:avLst/>
          </a:prstGeom>
        </p:spPr>
        <p:txBody>
          <a:bodyPr/>
          <a:lstStyle/>
          <a:p>
            <a:fld id="{86CB4B4D-7CA3-9044-876B-883B54F8677D}" type="slidenum">
              <a:t>‹#›</a:t>
            </a:fld>
            <a:endParaRPr/>
          </a:p>
        </p:txBody>
      </p:sp>
      <p:pic>
        <p:nvPicPr>
          <p:cNvPr id="39" name="Image" descr="Image"/>
          <p:cNvPicPr>
            <a:picLocks noChangeAspect="1"/>
          </p:cNvPicPr>
          <p:nvPr/>
        </p:nvPicPr>
        <p:blipFill>
          <a:blip r:embed="rId3"/>
          <a:stretch>
            <a:fillRect/>
          </a:stretch>
        </p:blipFill>
        <p:spPr>
          <a:xfrm>
            <a:off x="20555712" y="11386244"/>
            <a:ext cx="1574801" cy="1193801"/>
          </a:xfrm>
          <a:prstGeom prst="rect">
            <a:avLst/>
          </a:prstGeom>
          <a:ln w="12700">
            <a:miter lim="400000"/>
          </a:ln>
        </p:spPr>
      </p:pic>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amp; Bullets ">
    <p:spTree>
      <p:nvGrpSpPr>
        <p:cNvPr id="1" name=""/>
        <p:cNvGrpSpPr/>
        <p:nvPr/>
      </p:nvGrpSpPr>
      <p:grpSpPr>
        <a:xfrm>
          <a:off x="0" y="0"/>
          <a:ext cx="0" cy="0"/>
          <a:chOff x="0" y="0"/>
          <a:chExt cx="0" cy="0"/>
        </a:xfrm>
      </p:grpSpPr>
      <p:sp>
        <p:nvSpPr>
          <p:cNvPr id="46"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7" name="Title Text"/>
          <p:cNvSpPr txBox="1">
            <a:spLocks noGrp="1"/>
          </p:cNvSpPr>
          <p:nvPr>
            <p:ph type="title"/>
          </p:nvPr>
        </p:nvSpPr>
        <p:spPr>
          <a:prstGeom prst="rect">
            <a:avLst/>
          </a:prstGeom>
        </p:spPr>
        <p:txBody>
          <a:bodyPr/>
          <a:lstStyle/>
          <a:p>
            <a:r>
              <a:t>Title Text</a:t>
            </a:r>
          </a:p>
        </p:txBody>
      </p:sp>
      <p:sp>
        <p:nvSpPr>
          <p:cNvPr id="4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itle - Blank (No Bullets)">
    <p:spTree>
      <p:nvGrpSpPr>
        <p:cNvPr id="1" name=""/>
        <p:cNvGrpSpPr/>
        <p:nvPr/>
      </p:nvGrpSpPr>
      <p:grpSpPr>
        <a:xfrm>
          <a:off x="0" y="0"/>
          <a:ext cx="0" cy="0"/>
          <a:chOff x="0" y="0"/>
          <a:chExt cx="0" cy="0"/>
        </a:xfrm>
      </p:grpSpPr>
      <p:sp>
        <p:nvSpPr>
          <p:cNvPr id="55" name="Title Text"/>
          <p:cNvSpPr txBox="1">
            <a:spLocks noGrp="1"/>
          </p:cNvSpPr>
          <p:nvPr>
            <p:ph type="title"/>
          </p:nvPr>
        </p:nvSpPr>
        <p:spPr>
          <a:xfrm>
            <a:off x="1140471" y="767569"/>
            <a:ext cx="22103058" cy="1905001"/>
          </a:xfrm>
          <a:prstGeom prst="rect">
            <a:avLst/>
          </a:prstGeom>
        </p:spPr>
        <p:txBody>
          <a:bodyPr/>
          <a:lstStyle/>
          <a:p>
            <a:r>
              <a:t>Title Text</a:t>
            </a:r>
          </a:p>
        </p:txBody>
      </p:sp>
      <p:pic>
        <p:nvPicPr>
          <p:cNvPr id="56"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57" name="Slide Number"/>
          <p:cNvSpPr txBox="1">
            <a:spLocks noGrp="1"/>
          </p:cNvSpPr>
          <p:nvPr>
            <p:ph type="sldNum" sz="quarter" idx="2"/>
          </p:nvPr>
        </p:nvSpPr>
        <p:spPr>
          <a:prstGeom prst="rect">
            <a:avLst/>
          </a:prstGeom>
        </p:spPr>
        <p:txBody>
          <a:bodyPr/>
          <a:lstStyle/>
          <a:p>
            <a:fld id="{86CB4B4D-7CA3-9044-876B-883B54F8677D}" type="slidenum">
              <a:t>‹#›</a:t>
            </a:fld>
            <a:endParaRPr/>
          </a:p>
        </p:txBody>
      </p:sp>
      <p:pic>
        <p:nvPicPr>
          <p:cNvPr id="58" name="Image" descr="Image"/>
          <p:cNvPicPr>
            <a:picLocks noChangeAspect="1"/>
          </p:cNvPicPr>
          <p:nvPr/>
        </p:nvPicPr>
        <p:blipFill>
          <a:blip r:embed="rId3"/>
          <a:stretch>
            <a:fillRect/>
          </a:stretch>
        </p:blipFill>
        <p:spPr>
          <a:xfrm>
            <a:off x="20555712" y="11386244"/>
            <a:ext cx="1574801" cy="1193801"/>
          </a:xfrm>
          <a:prstGeom prst="rect">
            <a:avLst/>
          </a:prstGeom>
          <a:ln w="12700">
            <a:miter lim="400000"/>
          </a:ln>
        </p:spPr>
      </p:pic>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Concluding Slide">
    <p:bg>
      <p:bgPr>
        <a:solidFill>
          <a:srgbClr val="102B3C"/>
        </a:solidFill>
        <a:effectLst/>
      </p:bgPr>
    </p:bg>
    <p:spTree>
      <p:nvGrpSpPr>
        <p:cNvPr id="1" name=""/>
        <p:cNvGrpSpPr/>
        <p:nvPr/>
      </p:nvGrpSpPr>
      <p:grpSpPr>
        <a:xfrm>
          <a:off x="0" y="0"/>
          <a:ext cx="0" cy="0"/>
          <a:chOff x="0" y="0"/>
          <a:chExt cx="0" cy="0"/>
        </a:xfrm>
      </p:grpSpPr>
      <p:sp>
        <p:nvSpPr>
          <p:cNvPr id="65" name="Text"/>
          <p:cNvSpPr txBox="1"/>
          <p:nvPr/>
        </p:nvSpPr>
        <p:spPr>
          <a:xfrm>
            <a:off x="22658688" y="12033944"/>
            <a:ext cx="593574" cy="422276"/>
          </a:xfrm>
          <a:prstGeom prst="rect">
            <a:avLst/>
          </a:prstGeom>
          <a:ln w="12700">
            <a:miter lim="400000"/>
          </a:ln>
        </p:spPr>
        <p:txBody>
          <a:bodyPr wrap="none" lIns="71437" tIns="71437" rIns="71437" bIns="71437">
            <a:spAutoFit/>
          </a:bodyPr>
          <a:lstStyle/>
          <a:p>
            <a:pPr>
              <a:defRPr sz="1800">
                <a:solidFill>
                  <a:srgbClr val="FFFFFF"/>
                </a:solidFill>
                <a:latin typeface="Exo 2"/>
                <a:ea typeface="Exo 2"/>
                <a:cs typeface="Exo 2"/>
                <a:sym typeface="Exo 2"/>
              </a:defRPr>
            </a:pPr>
            <a:endParaRPr/>
          </a:p>
        </p:txBody>
      </p:sp>
      <p:sp>
        <p:nvSpPr>
          <p:cNvPr id="66" name="Image"/>
          <p:cNvSpPr>
            <a:spLocks noGrp="1"/>
          </p:cNvSpPr>
          <p:nvPr>
            <p:ph type="pic" idx="21"/>
          </p:nvPr>
        </p:nvSpPr>
        <p:spPr>
          <a:xfrm>
            <a:off x="0" y="-1079500"/>
            <a:ext cx="24406697" cy="16240547"/>
          </a:xfrm>
          <a:prstGeom prst="rect">
            <a:avLst/>
          </a:prstGeom>
        </p:spPr>
        <p:txBody>
          <a:bodyPr lIns="91439" tIns="45719" rIns="91439" bIns="45719" anchor="t">
            <a:noAutofit/>
          </a:bodyPr>
          <a:lstStyle/>
          <a:p>
            <a:endParaRPr/>
          </a:p>
        </p:txBody>
      </p:sp>
      <p:pic>
        <p:nvPicPr>
          <p:cNvPr id="67" name="echelon.brand.update.300dpi.png" descr="echelon.brand.update.300dpi.png"/>
          <p:cNvPicPr>
            <a:picLocks noChangeAspect="1"/>
          </p:cNvPicPr>
          <p:nvPr/>
        </p:nvPicPr>
        <p:blipFill>
          <a:blip r:embed="rId2"/>
          <a:stretch>
            <a:fillRect/>
          </a:stretch>
        </p:blipFill>
        <p:spPr>
          <a:xfrm>
            <a:off x="1147514" y="781909"/>
            <a:ext cx="5483885" cy="1756405"/>
          </a:xfrm>
          <a:prstGeom prst="rect">
            <a:avLst/>
          </a:prstGeom>
          <a:ln w="12700">
            <a:miter lim="400000"/>
          </a:ln>
        </p:spPr>
      </p:pic>
      <p:pic>
        <p:nvPicPr>
          <p:cNvPr id="68" name="Image" descr="Image"/>
          <p:cNvPicPr>
            <a:picLocks noChangeAspect="1"/>
          </p:cNvPicPr>
          <p:nvPr/>
        </p:nvPicPr>
        <p:blipFill>
          <a:blip r:embed="rId3"/>
          <a:stretch>
            <a:fillRect/>
          </a:stretch>
        </p:blipFill>
        <p:spPr>
          <a:xfrm>
            <a:off x="21527113" y="662535"/>
            <a:ext cx="1701801" cy="2984501"/>
          </a:xfrm>
          <a:prstGeom prst="rect">
            <a:avLst/>
          </a:prstGeom>
          <a:ln w="12700">
            <a:miter lim="400000"/>
          </a:ln>
        </p:spPr>
      </p:pic>
      <p:sp>
        <p:nvSpPr>
          <p:cNvPr id="69" name="Slide Number"/>
          <p:cNvSpPr txBox="1">
            <a:spLocks noGrp="1"/>
          </p:cNvSpPr>
          <p:nvPr>
            <p:ph type="sldNum" sz="quarter" idx="2"/>
          </p:nvPr>
        </p:nvSpPr>
        <p:spPr>
          <a:xfrm>
            <a:off x="23170706" y="11958214"/>
            <a:ext cx="460680" cy="511176"/>
          </a:xfrm>
          <a:prstGeom prst="rect">
            <a:avLst/>
          </a:prstGeom>
        </p:spPr>
        <p:txBody>
          <a:bodyPr/>
          <a:lstStyle>
            <a:lvl1pPr>
              <a:defRPr>
                <a:solidFill>
                  <a:srgbClr val="FFFFFF"/>
                </a:solidFill>
              </a:defRPr>
            </a:lvl1p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amp; Bullets NO HEXAGON">
    <p:spTree>
      <p:nvGrpSpPr>
        <p:cNvPr id="1" name=""/>
        <p:cNvGrpSpPr/>
        <p:nvPr/>
      </p:nvGrpSpPr>
      <p:grpSpPr>
        <a:xfrm>
          <a:off x="0" y="0"/>
          <a:ext cx="0" cy="0"/>
          <a:chOff x="0" y="0"/>
          <a:chExt cx="0" cy="0"/>
        </a:xfrm>
      </p:grpSpPr>
      <p:sp>
        <p:nvSpPr>
          <p:cNvPr id="76"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7" name="Title Text"/>
          <p:cNvSpPr txBox="1">
            <a:spLocks noGrp="1"/>
          </p:cNvSpPr>
          <p:nvPr>
            <p:ph type="title"/>
          </p:nvPr>
        </p:nvSpPr>
        <p:spPr>
          <a:xfrm>
            <a:off x="1140471" y="767569"/>
            <a:ext cx="23122903" cy="2020862"/>
          </a:xfrm>
          <a:prstGeom prst="rect">
            <a:avLst/>
          </a:prstGeom>
        </p:spPr>
        <p:txBody>
          <a:bodyPr/>
          <a:lstStyle/>
          <a:p>
            <a:r>
              <a:t>Title Text</a:t>
            </a:r>
          </a:p>
        </p:txBody>
      </p:sp>
      <p:sp>
        <p:nvSpPr>
          <p:cNvPr id="7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Body Level One…"/>
          <p:cNvSpPr txBox="1">
            <a:spLocks noGrp="1"/>
          </p:cNvSpPr>
          <p:nvPr>
            <p:ph type="body" idx="1"/>
          </p:nvPr>
        </p:nvSpPr>
        <p:spPr>
          <a:xfrm>
            <a:off x="1140471" y="2716536"/>
            <a:ext cx="22103058" cy="84079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normAutofit/>
          </a:bodyPr>
          <a:lstStyle/>
          <a:p>
            <a:r>
              <a:t>Body Level One</a:t>
            </a:r>
          </a:p>
          <a:p>
            <a:pPr lvl="1"/>
            <a:r>
              <a:t>Body Level Two</a:t>
            </a:r>
          </a:p>
          <a:p>
            <a:pPr lvl="2"/>
            <a:r>
              <a:t>Body Level Three</a:t>
            </a:r>
          </a:p>
          <a:p>
            <a:pPr lvl="3"/>
            <a:r>
              <a:t>Body Level Four</a:t>
            </a:r>
          </a:p>
          <a:p>
            <a:pPr lvl="4"/>
            <a:r>
              <a:t>Body Level Five</a:t>
            </a:r>
          </a:p>
        </p:txBody>
      </p:sp>
      <p:sp>
        <p:nvSpPr>
          <p:cNvPr id="3" name="Title Text"/>
          <p:cNvSpPr txBox="1">
            <a:spLocks noGrp="1"/>
          </p:cNvSpPr>
          <p:nvPr>
            <p:ph type="title"/>
          </p:nvPr>
        </p:nvSpPr>
        <p:spPr>
          <a:xfrm>
            <a:off x="1140471" y="767569"/>
            <a:ext cx="22103058" cy="202086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ormAutofit/>
          </a:bodyPr>
          <a:lstStyle/>
          <a:p>
            <a:r>
              <a:t>Title Text</a:t>
            </a:r>
          </a:p>
        </p:txBody>
      </p:sp>
      <p:pic>
        <p:nvPicPr>
          <p:cNvPr id="4" name="echelon.brand.update.300dpi.png" descr="echelon.brand.update.300dpi.png"/>
          <p:cNvPicPr>
            <a:picLocks noChangeAspect="1"/>
          </p:cNvPicPr>
          <p:nvPr/>
        </p:nvPicPr>
        <p:blipFill>
          <a:blip r:embed="rId9"/>
          <a:srcRect r="68292"/>
          <a:stretch>
            <a:fillRect/>
          </a:stretch>
        </p:blipFill>
        <p:spPr>
          <a:xfrm>
            <a:off x="1140469" y="11484272"/>
            <a:ext cx="1070595" cy="1081443"/>
          </a:xfrm>
          <a:prstGeom prst="rect">
            <a:avLst/>
          </a:prstGeom>
          <a:ln w="12700">
            <a:miter lim="400000"/>
          </a:ln>
        </p:spPr>
      </p:pic>
      <p:sp>
        <p:nvSpPr>
          <p:cNvPr id="5" name="Slide Number"/>
          <p:cNvSpPr txBox="1">
            <a:spLocks noGrp="1"/>
          </p:cNvSpPr>
          <p:nvPr>
            <p:ph type="sldNum" sz="quarter" idx="2"/>
          </p:nvPr>
        </p:nvSpPr>
        <p:spPr>
          <a:xfrm>
            <a:off x="22796499" y="12065000"/>
            <a:ext cx="460681" cy="511175"/>
          </a:xfrm>
          <a:prstGeom prst="rect">
            <a:avLst/>
          </a:prstGeom>
          <a:ln w="12700">
            <a:miter lim="400000"/>
          </a:ln>
        </p:spPr>
        <p:txBody>
          <a:bodyPr wrap="none" lIns="71437" tIns="71437" rIns="71437" bIns="71437">
            <a:spAutoFit/>
          </a:bodyPr>
          <a:lstStyle>
            <a:lvl1pPr>
              <a:defRPr sz="2400">
                <a:latin typeface="Exo 2"/>
                <a:ea typeface="Exo 2"/>
                <a:cs typeface="Exo 2"/>
                <a:sym typeface="Exo 2"/>
              </a:defRPr>
            </a:lvl1pPr>
          </a:lstStyle>
          <a:p>
            <a:fld id="{86CB4B4D-7CA3-9044-876B-883B54F8677D}" type="slidenum">
              <a:t>‹#›</a:t>
            </a:fld>
            <a:endParaRPr/>
          </a:p>
        </p:txBody>
      </p:sp>
      <p:pic>
        <p:nvPicPr>
          <p:cNvPr id="6" name="Image" descr="Image"/>
          <p:cNvPicPr>
            <a:picLocks noChangeAspect="1"/>
          </p:cNvPicPr>
          <p:nvPr/>
        </p:nvPicPr>
        <p:blipFill>
          <a:blip r:embed="rId10"/>
          <a:stretch>
            <a:fillRect/>
          </a:stretch>
        </p:blipFill>
        <p:spPr>
          <a:xfrm>
            <a:off x="20555712" y="11386244"/>
            <a:ext cx="1574801" cy="1193801"/>
          </a:xfrm>
          <a:prstGeom prst="rect">
            <a:avLst/>
          </a:prstGeom>
          <a:ln w="12700">
            <a:miter lim="400000"/>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med"/>
  <p:txStyles>
    <p:titleStyle>
      <a:lvl1pPr marL="0" marR="0" indent="0" algn="l" defTabSz="584200" latinLnBrk="0">
        <a:lnSpc>
          <a:spcPct val="100000"/>
        </a:lnSpc>
        <a:spcBef>
          <a:spcPts val="0"/>
        </a:spcBef>
        <a:spcAft>
          <a:spcPts val="0"/>
        </a:spcAft>
        <a:buClrTx/>
        <a:buSzTx/>
        <a:buFontTx/>
        <a:buNone/>
        <a:tabLst/>
        <a:defRPr sz="7800" b="0" i="0" u="none" strike="noStrike" cap="none" spc="0" baseline="0">
          <a:solidFill>
            <a:srgbClr val="2E88BF"/>
          </a:solidFill>
          <a:uFillTx/>
          <a:latin typeface="Exo 2 Extra Bold"/>
          <a:ea typeface="Exo 2 Extra Bold"/>
          <a:cs typeface="Exo 2 Extra Bold"/>
          <a:sym typeface="Exo 2 Extra Bold"/>
        </a:defRPr>
      </a:lvl1pPr>
      <a:lvl2pPr marL="0" marR="0" indent="228600" algn="l" defTabSz="584200" latinLnBrk="0">
        <a:lnSpc>
          <a:spcPct val="100000"/>
        </a:lnSpc>
        <a:spcBef>
          <a:spcPts val="0"/>
        </a:spcBef>
        <a:spcAft>
          <a:spcPts val="0"/>
        </a:spcAft>
        <a:buClrTx/>
        <a:buSzTx/>
        <a:buFontTx/>
        <a:buNone/>
        <a:tabLst/>
        <a:defRPr sz="7800" b="0" i="0" u="none" strike="noStrike" cap="none" spc="0" baseline="0">
          <a:solidFill>
            <a:srgbClr val="2E88BF"/>
          </a:solidFill>
          <a:uFillTx/>
          <a:latin typeface="Exo 2 Extra Bold"/>
          <a:ea typeface="Exo 2 Extra Bold"/>
          <a:cs typeface="Exo 2 Extra Bold"/>
          <a:sym typeface="Exo 2 Extra Bold"/>
        </a:defRPr>
      </a:lvl2pPr>
      <a:lvl3pPr marL="0" marR="0" indent="457200" algn="l" defTabSz="584200" latinLnBrk="0">
        <a:lnSpc>
          <a:spcPct val="100000"/>
        </a:lnSpc>
        <a:spcBef>
          <a:spcPts val="0"/>
        </a:spcBef>
        <a:spcAft>
          <a:spcPts val="0"/>
        </a:spcAft>
        <a:buClrTx/>
        <a:buSzTx/>
        <a:buFontTx/>
        <a:buNone/>
        <a:tabLst/>
        <a:defRPr sz="7800" b="0" i="0" u="none" strike="noStrike" cap="none" spc="0" baseline="0">
          <a:solidFill>
            <a:srgbClr val="2E88BF"/>
          </a:solidFill>
          <a:uFillTx/>
          <a:latin typeface="Exo 2 Extra Bold"/>
          <a:ea typeface="Exo 2 Extra Bold"/>
          <a:cs typeface="Exo 2 Extra Bold"/>
          <a:sym typeface="Exo 2 Extra Bold"/>
        </a:defRPr>
      </a:lvl3pPr>
      <a:lvl4pPr marL="0" marR="0" indent="685800" algn="l" defTabSz="584200" latinLnBrk="0">
        <a:lnSpc>
          <a:spcPct val="100000"/>
        </a:lnSpc>
        <a:spcBef>
          <a:spcPts val="0"/>
        </a:spcBef>
        <a:spcAft>
          <a:spcPts val="0"/>
        </a:spcAft>
        <a:buClrTx/>
        <a:buSzTx/>
        <a:buFontTx/>
        <a:buNone/>
        <a:tabLst/>
        <a:defRPr sz="7800" b="0" i="0" u="none" strike="noStrike" cap="none" spc="0" baseline="0">
          <a:solidFill>
            <a:srgbClr val="2E88BF"/>
          </a:solidFill>
          <a:uFillTx/>
          <a:latin typeface="Exo 2 Extra Bold"/>
          <a:ea typeface="Exo 2 Extra Bold"/>
          <a:cs typeface="Exo 2 Extra Bold"/>
          <a:sym typeface="Exo 2 Extra Bold"/>
        </a:defRPr>
      </a:lvl4pPr>
      <a:lvl5pPr marL="0" marR="0" indent="914400" algn="l" defTabSz="584200" latinLnBrk="0">
        <a:lnSpc>
          <a:spcPct val="100000"/>
        </a:lnSpc>
        <a:spcBef>
          <a:spcPts val="0"/>
        </a:spcBef>
        <a:spcAft>
          <a:spcPts val="0"/>
        </a:spcAft>
        <a:buClrTx/>
        <a:buSzTx/>
        <a:buFontTx/>
        <a:buNone/>
        <a:tabLst/>
        <a:defRPr sz="7800" b="0" i="0" u="none" strike="noStrike" cap="none" spc="0" baseline="0">
          <a:solidFill>
            <a:srgbClr val="2E88BF"/>
          </a:solidFill>
          <a:uFillTx/>
          <a:latin typeface="Exo 2 Extra Bold"/>
          <a:ea typeface="Exo 2 Extra Bold"/>
          <a:cs typeface="Exo 2 Extra Bold"/>
          <a:sym typeface="Exo 2 Extra Bold"/>
        </a:defRPr>
      </a:lvl5pPr>
      <a:lvl6pPr marL="0" marR="0" indent="1143000" algn="l" defTabSz="584200" latinLnBrk="0">
        <a:lnSpc>
          <a:spcPct val="100000"/>
        </a:lnSpc>
        <a:spcBef>
          <a:spcPts val="0"/>
        </a:spcBef>
        <a:spcAft>
          <a:spcPts val="0"/>
        </a:spcAft>
        <a:buClrTx/>
        <a:buSzTx/>
        <a:buFontTx/>
        <a:buNone/>
        <a:tabLst/>
        <a:defRPr sz="7800" b="0" i="0" u="none" strike="noStrike" cap="none" spc="0" baseline="0">
          <a:solidFill>
            <a:srgbClr val="2E88BF"/>
          </a:solidFill>
          <a:uFillTx/>
          <a:latin typeface="Exo 2 Extra Bold"/>
          <a:ea typeface="Exo 2 Extra Bold"/>
          <a:cs typeface="Exo 2 Extra Bold"/>
          <a:sym typeface="Exo 2 Extra Bold"/>
        </a:defRPr>
      </a:lvl6pPr>
      <a:lvl7pPr marL="0" marR="0" indent="1371600" algn="l" defTabSz="584200" latinLnBrk="0">
        <a:lnSpc>
          <a:spcPct val="100000"/>
        </a:lnSpc>
        <a:spcBef>
          <a:spcPts val="0"/>
        </a:spcBef>
        <a:spcAft>
          <a:spcPts val="0"/>
        </a:spcAft>
        <a:buClrTx/>
        <a:buSzTx/>
        <a:buFontTx/>
        <a:buNone/>
        <a:tabLst/>
        <a:defRPr sz="7800" b="0" i="0" u="none" strike="noStrike" cap="none" spc="0" baseline="0">
          <a:solidFill>
            <a:srgbClr val="2E88BF"/>
          </a:solidFill>
          <a:uFillTx/>
          <a:latin typeface="Exo 2 Extra Bold"/>
          <a:ea typeface="Exo 2 Extra Bold"/>
          <a:cs typeface="Exo 2 Extra Bold"/>
          <a:sym typeface="Exo 2 Extra Bold"/>
        </a:defRPr>
      </a:lvl7pPr>
      <a:lvl8pPr marL="0" marR="0" indent="1600200" algn="l" defTabSz="584200" latinLnBrk="0">
        <a:lnSpc>
          <a:spcPct val="100000"/>
        </a:lnSpc>
        <a:spcBef>
          <a:spcPts val="0"/>
        </a:spcBef>
        <a:spcAft>
          <a:spcPts val="0"/>
        </a:spcAft>
        <a:buClrTx/>
        <a:buSzTx/>
        <a:buFontTx/>
        <a:buNone/>
        <a:tabLst/>
        <a:defRPr sz="7800" b="0" i="0" u="none" strike="noStrike" cap="none" spc="0" baseline="0">
          <a:solidFill>
            <a:srgbClr val="2E88BF"/>
          </a:solidFill>
          <a:uFillTx/>
          <a:latin typeface="Exo 2 Extra Bold"/>
          <a:ea typeface="Exo 2 Extra Bold"/>
          <a:cs typeface="Exo 2 Extra Bold"/>
          <a:sym typeface="Exo 2 Extra Bold"/>
        </a:defRPr>
      </a:lvl8pPr>
      <a:lvl9pPr marL="0" marR="0" indent="1828800" algn="l" defTabSz="584200" latinLnBrk="0">
        <a:lnSpc>
          <a:spcPct val="100000"/>
        </a:lnSpc>
        <a:spcBef>
          <a:spcPts val="0"/>
        </a:spcBef>
        <a:spcAft>
          <a:spcPts val="0"/>
        </a:spcAft>
        <a:buClrTx/>
        <a:buSzTx/>
        <a:buFontTx/>
        <a:buNone/>
        <a:tabLst/>
        <a:defRPr sz="7800" b="0" i="0" u="none" strike="noStrike" cap="none" spc="0" baseline="0">
          <a:solidFill>
            <a:srgbClr val="2E88BF"/>
          </a:solidFill>
          <a:uFillTx/>
          <a:latin typeface="Exo 2 Extra Bold"/>
          <a:ea typeface="Exo 2 Extra Bold"/>
          <a:cs typeface="Exo 2 Extra Bold"/>
          <a:sym typeface="Exo 2 Extra Bold"/>
        </a:defRPr>
      </a:lvl9pPr>
    </p:titleStyle>
    <p:bodyStyle>
      <a:lvl1pPr marL="617361" marR="0" indent="-617361" algn="l" defTabSz="584200" rtl="0" latinLnBrk="0">
        <a:lnSpc>
          <a:spcPct val="100000"/>
        </a:lnSpc>
        <a:spcBef>
          <a:spcPts val="42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Exo 2 Light"/>
        </a:defRPr>
      </a:lvl1pPr>
      <a:lvl2pPr marL="1061861" marR="0" indent="-617361" algn="l" defTabSz="584200" rtl="0" latinLnBrk="0">
        <a:lnSpc>
          <a:spcPct val="100000"/>
        </a:lnSpc>
        <a:spcBef>
          <a:spcPts val="42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Exo 2 Light"/>
        </a:defRPr>
      </a:lvl2pPr>
      <a:lvl3pPr marL="1506361" marR="0" indent="-617361" algn="l" defTabSz="584200" rtl="0" latinLnBrk="0">
        <a:lnSpc>
          <a:spcPct val="100000"/>
        </a:lnSpc>
        <a:spcBef>
          <a:spcPts val="42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Exo 2 Light"/>
        </a:defRPr>
      </a:lvl3pPr>
      <a:lvl4pPr marL="1950861" marR="0" indent="-617361" algn="l" defTabSz="584200" rtl="0" latinLnBrk="0">
        <a:lnSpc>
          <a:spcPct val="100000"/>
        </a:lnSpc>
        <a:spcBef>
          <a:spcPts val="42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Exo 2 Light"/>
        </a:defRPr>
      </a:lvl4pPr>
      <a:lvl5pPr marL="2395361" marR="0" indent="-617361" algn="l" defTabSz="584200" rtl="0" latinLnBrk="0">
        <a:lnSpc>
          <a:spcPct val="100000"/>
        </a:lnSpc>
        <a:spcBef>
          <a:spcPts val="42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Exo 2 Light"/>
        </a:defRPr>
      </a:lvl5pPr>
      <a:lvl6pPr marL="2839861" marR="0" indent="-617361" algn="l" defTabSz="584200" rtl="0" latinLnBrk="0">
        <a:lnSpc>
          <a:spcPct val="100000"/>
        </a:lnSpc>
        <a:spcBef>
          <a:spcPts val="42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Exo 2 Light"/>
        </a:defRPr>
      </a:lvl6pPr>
      <a:lvl7pPr marL="3284361" marR="0" indent="-617361" algn="l" defTabSz="584200" rtl="0" latinLnBrk="0">
        <a:lnSpc>
          <a:spcPct val="100000"/>
        </a:lnSpc>
        <a:spcBef>
          <a:spcPts val="42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Exo 2 Light"/>
        </a:defRPr>
      </a:lvl7pPr>
      <a:lvl8pPr marL="3728861" marR="0" indent="-617361" algn="l" defTabSz="584200" rtl="0" latinLnBrk="0">
        <a:lnSpc>
          <a:spcPct val="100000"/>
        </a:lnSpc>
        <a:spcBef>
          <a:spcPts val="42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Exo 2 Light"/>
        </a:defRPr>
      </a:lvl8pPr>
      <a:lvl9pPr marL="4173361" marR="0" indent="-617361" algn="l" defTabSz="584200" rtl="0" latinLnBrk="0">
        <a:lnSpc>
          <a:spcPct val="100000"/>
        </a:lnSpc>
        <a:spcBef>
          <a:spcPts val="4200"/>
        </a:spcBef>
        <a:spcAft>
          <a:spcPts val="0"/>
        </a:spcAft>
        <a:buClrTx/>
        <a:buSzPct val="75000"/>
        <a:buFontTx/>
        <a:buChar char="•"/>
        <a:tabLst/>
        <a:defRPr sz="5000" b="0" i="0" u="none" strike="noStrike" cap="none" spc="0" baseline="0">
          <a:solidFill>
            <a:srgbClr val="000000"/>
          </a:solidFill>
          <a:uFillTx/>
          <a:latin typeface="+mn-lt"/>
          <a:ea typeface="+mn-ea"/>
          <a:cs typeface="+mn-cs"/>
          <a:sym typeface="Exo 2 Light"/>
        </a:defRPr>
      </a:lvl9pPr>
    </p:bodyStyle>
    <p:otherStyle>
      <a:lvl1pPr marL="0" marR="0" indent="0" algn="ctr" defTabSz="5842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Exo 2"/>
        </a:defRPr>
      </a:lvl1pPr>
      <a:lvl2pPr marL="0" marR="0" indent="228600" algn="ctr" defTabSz="5842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Exo 2"/>
        </a:defRPr>
      </a:lvl2pPr>
      <a:lvl3pPr marL="0" marR="0" indent="457200" algn="ctr" defTabSz="5842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Exo 2"/>
        </a:defRPr>
      </a:lvl3pPr>
      <a:lvl4pPr marL="0" marR="0" indent="685800" algn="ctr" defTabSz="5842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Exo 2"/>
        </a:defRPr>
      </a:lvl4pPr>
      <a:lvl5pPr marL="0" marR="0" indent="914400" algn="ctr" defTabSz="5842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Exo 2"/>
        </a:defRPr>
      </a:lvl5pPr>
      <a:lvl6pPr marL="0" marR="0" indent="1143000" algn="ctr" defTabSz="5842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Exo 2"/>
        </a:defRPr>
      </a:lvl6pPr>
      <a:lvl7pPr marL="0" marR="0" indent="1371600" algn="ctr" defTabSz="5842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Exo 2"/>
        </a:defRPr>
      </a:lvl7pPr>
      <a:lvl8pPr marL="0" marR="0" indent="1600200" algn="ctr" defTabSz="5842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Exo 2"/>
        </a:defRPr>
      </a:lvl8pPr>
      <a:lvl9pPr marL="0" marR="0" indent="1828800" algn="ctr" defTabSz="584200" latinLnBrk="0">
        <a:lnSpc>
          <a:spcPct val="100000"/>
        </a:lnSpc>
        <a:spcBef>
          <a:spcPts val="0"/>
        </a:spcBef>
        <a:spcAft>
          <a:spcPts val="0"/>
        </a:spcAft>
        <a:buClrTx/>
        <a:buSzTx/>
        <a:buFontTx/>
        <a:buNone/>
        <a:tabLst/>
        <a:defRPr sz="2400" b="0" i="0" u="none" strike="noStrike" cap="none" spc="0" baseline="0">
          <a:solidFill>
            <a:schemeClr val="tx1"/>
          </a:solidFill>
          <a:uFillTx/>
          <a:latin typeface="+mn-lt"/>
          <a:ea typeface="+mn-ea"/>
          <a:cs typeface="+mn-cs"/>
          <a:sym typeface="Exo 2"/>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png"/><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eg"/><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lide Number"/>
          <p:cNvSpPr txBox="1">
            <a:spLocks noGrp="1"/>
          </p:cNvSpPr>
          <p:nvPr>
            <p:ph type="sldNum" sz="quarter" idx="2"/>
          </p:nvPr>
        </p:nvSpPr>
        <p:spPr>
          <a:xfrm>
            <a:off x="23768605" y="12847961"/>
            <a:ext cx="276886" cy="5111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a:t>
            </a:fld>
            <a:endParaRPr/>
          </a:p>
        </p:txBody>
      </p:sp>
      <p:pic>
        <p:nvPicPr>
          <p:cNvPr id="88" name="Image" descr="Image"/>
          <p:cNvPicPr>
            <a:picLocks noGrp="1" noChangeAspect="1"/>
          </p:cNvPicPr>
          <p:nvPr>
            <p:ph type="pic" idx="22"/>
          </p:nvPr>
        </p:nvPicPr>
        <p:blipFill>
          <a:blip r:embed="rId2"/>
          <a:srcRect l="2496" b="2743"/>
          <a:stretch>
            <a:fillRect/>
          </a:stretch>
        </p:blipFill>
        <p:spPr>
          <a:xfrm>
            <a:off x="12192000" y="-171850"/>
            <a:ext cx="20924156" cy="13887861"/>
          </a:xfrm>
          <a:prstGeom prst="rect">
            <a:avLst/>
          </a:prstGeom>
        </p:spPr>
      </p:pic>
      <p:sp>
        <p:nvSpPr>
          <p:cNvPr id="89" name="National Parents Union Survey Of K–12…"/>
          <p:cNvSpPr txBox="1">
            <a:spLocks noGrp="1"/>
          </p:cNvSpPr>
          <p:nvPr>
            <p:ph type="title"/>
          </p:nvPr>
        </p:nvSpPr>
        <p:spPr>
          <a:xfrm>
            <a:off x="1143495" y="4563148"/>
            <a:ext cx="9626738" cy="5242238"/>
          </a:xfrm>
          <a:prstGeom prst="rect">
            <a:avLst/>
          </a:prstGeom>
        </p:spPr>
        <p:txBody>
          <a:bodyPr/>
          <a:lstStyle/>
          <a:p>
            <a:pPr>
              <a:defRPr sz="6200"/>
            </a:pPr>
            <a:r>
              <a:t>National Parents Union Survey Of K–12 </a:t>
            </a:r>
          </a:p>
          <a:p>
            <a:pPr>
              <a:defRPr sz="6200"/>
            </a:pPr>
            <a:r>
              <a:t>Public School Parents</a:t>
            </a:r>
          </a:p>
          <a:p>
            <a:pPr>
              <a:defRPr sz="3900"/>
            </a:pPr>
            <a:endParaRPr/>
          </a:p>
          <a:p>
            <a:pPr>
              <a:defRPr sz="4700">
                <a:latin typeface="Exo 2 Extra Bold"/>
                <a:ea typeface="Exo 2 Extra Bold"/>
                <a:cs typeface="Exo 2 Extra Bold"/>
                <a:sym typeface="Exo 2 Extra Bold"/>
              </a:defRPr>
            </a:pPr>
            <a:r>
              <a:t>April 2021</a:t>
            </a:r>
          </a:p>
        </p:txBody>
      </p:sp>
      <p:sp>
        <p:nvSpPr>
          <p:cNvPr id="90" name="N=1,151 parents of K-12 public school students…"/>
          <p:cNvSpPr txBox="1"/>
          <p:nvPr/>
        </p:nvSpPr>
        <p:spPr>
          <a:xfrm>
            <a:off x="1141216" y="10139067"/>
            <a:ext cx="9631296" cy="17811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spAutoFit/>
          </a:bodyPr>
          <a:lstStyle/>
          <a:p>
            <a:pPr algn="l">
              <a:defRPr sz="3200"/>
            </a:pPr>
            <a:r>
              <a:t>N=1,151 parents of K-12 public school students</a:t>
            </a:r>
          </a:p>
          <a:p>
            <a:pPr algn="l">
              <a:defRPr sz="1000"/>
            </a:pPr>
            <a:r>
              <a:t> </a:t>
            </a:r>
          </a:p>
          <a:p>
            <a:pPr algn="l">
              <a:defRPr sz="3200"/>
            </a:pPr>
            <a:r>
              <a:t>April 9–22, 2021 </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Parents Of Hybrid And Remote Learners Remain More Likely To Say Their Child Is Learning Less"/>
          <p:cNvSpPr txBox="1">
            <a:spLocks noGrp="1"/>
          </p:cNvSpPr>
          <p:nvPr>
            <p:ph type="title"/>
          </p:nvPr>
        </p:nvSpPr>
        <p:spPr>
          <a:prstGeom prst="rect">
            <a:avLst/>
          </a:prstGeom>
        </p:spPr>
        <p:txBody>
          <a:bodyPr/>
          <a:lstStyle>
            <a:lvl1pPr defTabSz="426466">
              <a:defRPr sz="5694"/>
            </a:lvl1pPr>
          </a:lstStyle>
          <a:p>
            <a:r>
              <a:t>Parents Of Hybrid And Remote Learners Remain More Likely To Say Their Child Is Learning Less</a:t>
            </a:r>
          </a:p>
        </p:txBody>
      </p:sp>
      <p:pic>
        <p:nvPicPr>
          <p:cNvPr id="156"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157" name="Slide Number"/>
          <p:cNvSpPr txBox="1">
            <a:spLocks noGrp="1"/>
          </p:cNvSpPr>
          <p:nvPr>
            <p:ph type="sldNum" sz="quarter" idx="2"/>
          </p:nvPr>
        </p:nvSpPr>
        <p:spPr>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10</a:t>
            </a:fld>
            <a:endParaRPr/>
          </a:p>
        </p:txBody>
      </p:sp>
      <p:sp>
        <p:nvSpPr>
          <p:cNvPr id="159" name="Q. At this point in the school year, do think your child is learning more than they normally would, less than they normally would, or about the same amount as they normally would when attending school?"/>
          <p:cNvSpPr txBox="1"/>
          <p:nvPr/>
        </p:nvSpPr>
        <p:spPr>
          <a:xfrm>
            <a:off x="1143000" y="2638786"/>
            <a:ext cx="22098000" cy="10814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lnSpcReduction="10000"/>
          </a:bodyPr>
          <a:lstStyle>
            <a:lvl1pPr algn="l" defTabSz="566674">
              <a:defRPr sz="3104" b="1">
                <a:latin typeface="Exo 2"/>
                <a:ea typeface="Exo 2"/>
                <a:cs typeface="Exo 2"/>
                <a:sym typeface="Exo 2"/>
              </a:defRPr>
            </a:lvl1pPr>
          </a:lstStyle>
          <a:p>
            <a:r>
              <a:t>Q. At this point in the school year, do think your child is learning more than they normally would, less than they normally would, or about the same amount as they normally would when attending school?</a:t>
            </a:r>
          </a:p>
        </p:txBody>
      </p:sp>
      <p:sp>
        <p:nvSpPr>
          <p:cNvPr id="160" name="% Learning Less"/>
          <p:cNvSpPr/>
          <p:nvPr/>
        </p:nvSpPr>
        <p:spPr>
          <a:xfrm>
            <a:off x="9049197" y="3881861"/>
            <a:ext cx="6285606" cy="853865"/>
          </a:xfrm>
          <a:prstGeom prst="rect">
            <a:avLst/>
          </a:prstGeom>
          <a:solidFill>
            <a:srgbClr val="EEEFF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sz="3700" b="1" i="1">
                <a:solidFill>
                  <a:srgbClr val="C62E33"/>
                </a:solidFill>
                <a:latin typeface="Exo 2"/>
                <a:ea typeface="Exo 2"/>
                <a:cs typeface="Exo 2"/>
                <a:sym typeface="Exo 2"/>
              </a:defRPr>
            </a:lvl1pPr>
          </a:lstStyle>
          <a:p>
            <a:pPr>
              <a:defRPr>
                <a:solidFill>
                  <a:srgbClr val="000000"/>
                </a:solidFill>
              </a:defRPr>
            </a:pPr>
            <a:r>
              <a:rPr>
                <a:solidFill>
                  <a:srgbClr val="C62E33"/>
                </a:solidFill>
              </a:rPr>
              <a:t>% Learning Less</a:t>
            </a:r>
          </a:p>
        </p:txBody>
      </p:sp>
      <p:pic>
        <p:nvPicPr>
          <p:cNvPr id="161" name="Image" descr="Image"/>
          <p:cNvPicPr>
            <a:picLocks noChangeAspect="1"/>
          </p:cNvPicPr>
          <p:nvPr/>
        </p:nvPicPr>
        <p:blipFill>
          <a:blip r:embed="rId3"/>
          <a:stretch>
            <a:fillRect/>
          </a:stretch>
        </p:blipFill>
        <p:spPr>
          <a:xfrm>
            <a:off x="800100" y="4897315"/>
            <a:ext cx="22783800" cy="6362701"/>
          </a:xfrm>
          <a:prstGeom prst="rect">
            <a:avLst/>
          </a:prstGeom>
          <a:ln w="12700">
            <a:miter lim="400000"/>
          </a:ln>
        </p:spPr>
      </p:pic>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Full-Time Remote Learning Remains Most Common Option,…"/>
          <p:cNvSpPr txBox="1">
            <a:spLocks noGrp="1"/>
          </p:cNvSpPr>
          <p:nvPr>
            <p:ph type="title"/>
          </p:nvPr>
        </p:nvSpPr>
        <p:spPr>
          <a:prstGeom prst="rect">
            <a:avLst/>
          </a:prstGeom>
        </p:spPr>
        <p:txBody>
          <a:bodyPr/>
          <a:lstStyle/>
          <a:p>
            <a:pPr defTabSz="426466">
              <a:defRPr sz="5694"/>
            </a:pPr>
            <a:r>
              <a:t>Full-Time Remote Learning Remains Most Common Option, </a:t>
            </a:r>
          </a:p>
          <a:p>
            <a:pPr defTabSz="426466">
              <a:defRPr sz="5694"/>
            </a:pPr>
            <a:r>
              <a:t>But Share Offered In-Person Option Has Increased</a:t>
            </a:r>
          </a:p>
        </p:txBody>
      </p:sp>
      <p:pic>
        <p:nvPicPr>
          <p:cNvPr id="164"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165" name="Slide Number"/>
          <p:cNvSpPr txBox="1">
            <a:spLocks noGrp="1"/>
          </p:cNvSpPr>
          <p:nvPr>
            <p:ph type="sldNum" sz="quarter" idx="2"/>
          </p:nvPr>
        </p:nvSpPr>
        <p:spPr>
          <a:xfrm>
            <a:off x="22827741" y="12065000"/>
            <a:ext cx="398197"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11</a:t>
            </a:fld>
            <a:endParaRPr/>
          </a:p>
        </p:txBody>
      </p:sp>
      <p:sp>
        <p:nvSpPr>
          <p:cNvPr id="167" name="Q. What options is your child’s school currently offering for ways your child could attend school? Please select all options that your child’s school is offering, regardless of how your child is currently attending school."/>
          <p:cNvSpPr txBox="1"/>
          <p:nvPr/>
        </p:nvSpPr>
        <p:spPr>
          <a:xfrm>
            <a:off x="1143000" y="2889455"/>
            <a:ext cx="22098000" cy="10814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lnSpcReduction="10000"/>
          </a:bodyPr>
          <a:lstStyle/>
          <a:p>
            <a:pPr algn="l" defTabSz="566674">
              <a:defRPr sz="3104" b="1">
                <a:latin typeface="Exo 2"/>
                <a:ea typeface="Exo 2"/>
                <a:cs typeface="Exo 2"/>
                <a:sym typeface="Exo 2"/>
              </a:defRPr>
            </a:pPr>
            <a:r>
              <a:t>Q. What options is your child’s school currently offering for ways your child could attend school? Please select all options that your child’s school is </a:t>
            </a:r>
            <a:r>
              <a:rPr u="sng"/>
              <a:t>offering,</a:t>
            </a:r>
            <a:r>
              <a:t> regardless of how your child is currently attending school.</a:t>
            </a:r>
          </a:p>
        </p:txBody>
      </p:sp>
      <p:graphicFrame>
        <p:nvGraphicFramePr>
          <p:cNvPr id="168" name="2D Line Chart"/>
          <p:cNvGraphicFramePr/>
          <p:nvPr/>
        </p:nvGraphicFramePr>
        <p:xfrm>
          <a:off x="1109091" y="4245140"/>
          <a:ext cx="22169476" cy="690724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In April, More Parents In Northeast And West Report Having Full-Time In-Person Option, But Still Fewer Than In Midwest And South"/>
          <p:cNvSpPr txBox="1">
            <a:spLocks noGrp="1"/>
          </p:cNvSpPr>
          <p:nvPr>
            <p:ph type="title"/>
          </p:nvPr>
        </p:nvSpPr>
        <p:spPr>
          <a:prstGeom prst="rect">
            <a:avLst/>
          </a:prstGeom>
        </p:spPr>
        <p:txBody>
          <a:bodyPr>
            <a:normAutofit fontScale="90000"/>
          </a:bodyPr>
          <a:lstStyle>
            <a:lvl1pPr defTabSz="408940">
              <a:defRPr sz="5460"/>
            </a:lvl1pPr>
          </a:lstStyle>
          <a:p>
            <a:r>
              <a:t>In April, More Parents In Northeast And West Report Having Full-Time In-Person Option, But Still Fewer Than In Midwest And South</a:t>
            </a:r>
          </a:p>
        </p:txBody>
      </p:sp>
      <p:pic>
        <p:nvPicPr>
          <p:cNvPr id="171"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172" name="Slide Number"/>
          <p:cNvSpPr txBox="1">
            <a:spLocks noGrp="1"/>
          </p:cNvSpPr>
          <p:nvPr>
            <p:ph type="sldNum" sz="quarter" idx="2"/>
          </p:nvPr>
        </p:nvSpPr>
        <p:spPr>
          <a:xfrm>
            <a:off x="22802747" y="12065000"/>
            <a:ext cx="448184"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12</a:t>
            </a:fld>
            <a:endParaRPr/>
          </a:p>
        </p:txBody>
      </p:sp>
      <p:graphicFrame>
        <p:nvGraphicFramePr>
          <p:cNvPr id="174" name="2D Line Chart"/>
          <p:cNvGraphicFramePr/>
          <p:nvPr/>
        </p:nvGraphicFramePr>
        <p:xfrm>
          <a:off x="806521" y="5038664"/>
          <a:ext cx="22768825" cy="6233647"/>
        </p:xfrm>
        <a:graphic>
          <a:graphicData uri="http://schemas.openxmlformats.org/drawingml/2006/chart">
            <c:chart xmlns:c="http://schemas.openxmlformats.org/drawingml/2006/chart" xmlns:r="http://schemas.openxmlformats.org/officeDocument/2006/relationships" r:id="rId3"/>
          </a:graphicData>
        </a:graphic>
      </p:graphicFrame>
      <p:sp>
        <p:nvSpPr>
          <p:cNvPr id="175" name="Q. What options is your child’s school currently offering for ways your child could attend school? Please select all options that your child’s school is offering, regardless of how your child is currently attending school."/>
          <p:cNvSpPr txBox="1"/>
          <p:nvPr/>
        </p:nvSpPr>
        <p:spPr>
          <a:xfrm>
            <a:off x="1133335" y="2714737"/>
            <a:ext cx="22098001" cy="10814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lnSpcReduction="10000"/>
          </a:bodyPr>
          <a:lstStyle/>
          <a:p>
            <a:pPr algn="l" defTabSz="566674">
              <a:defRPr sz="3104" b="1">
                <a:latin typeface="Exo 2"/>
                <a:ea typeface="Exo 2"/>
                <a:cs typeface="Exo 2"/>
                <a:sym typeface="Exo 2"/>
              </a:defRPr>
            </a:pPr>
            <a:r>
              <a:t>Q. What options is your child’s school currently offering for ways your child could attend school? Please select all options that your child’s school is </a:t>
            </a:r>
            <a:r>
              <a:rPr u="sng"/>
              <a:t>offering,</a:t>
            </a:r>
            <a:r>
              <a:t> regardless of how your child is currently attending school.</a:t>
            </a:r>
          </a:p>
        </p:txBody>
      </p:sp>
      <p:sp>
        <p:nvSpPr>
          <p:cNvPr id="176" name="% Students can attend in person in a classroom or on campus full-time"/>
          <p:cNvSpPr/>
          <p:nvPr/>
        </p:nvSpPr>
        <p:spPr>
          <a:xfrm>
            <a:off x="3320479" y="3914588"/>
            <a:ext cx="17743042" cy="853865"/>
          </a:xfrm>
          <a:prstGeom prst="rect">
            <a:avLst/>
          </a:prstGeom>
          <a:solidFill>
            <a:srgbClr val="EEEFF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sz="3700" b="1" i="1">
                <a:latin typeface="Exo 2"/>
                <a:ea typeface="Exo 2"/>
                <a:cs typeface="Exo 2"/>
                <a:sym typeface="Exo 2"/>
              </a:defRPr>
            </a:lvl1pPr>
          </a:lstStyle>
          <a:p>
            <a:r>
              <a:t>% Students can attend in person in a classroom or on campus full-time</a:t>
            </a:r>
          </a:p>
        </p:txBody>
      </p:sp>
    </p:spTree>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8"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179" name="Slide Number"/>
          <p:cNvSpPr txBox="1">
            <a:spLocks noGrp="1"/>
          </p:cNvSpPr>
          <p:nvPr>
            <p:ph type="sldNum" sz="quarter" idx="2"/>
          </p:nvPr>
        </p:nvSpPr>
        <p:spPr>
          <a:xfrm>
            <a:off x="22803662" y="12065000"/>
            <a:ext cx="446355"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13</a:t>
            </a:fld>
            <a:endParaRPr/>
          </a:p>
        </p:txBody>
      </p:sp>
      <p:sp>
        <p:nvSpPr>
          <p:cNvPr id="181" name="How Child Is Currently Attending"/>
          <p:cNvSpPr/>
          <p:nvPr/>
        </p:nvSpPr>
        <p:spPr>
          <a:xfrm>
            <a:off x="1164613" y="5055258"/>
            <a:ext cx="10702673" cy="688976"/>
          </a:xfrm>
          <a:prstGeom prst="rect">
            <a:avLst/>
          </a:prstGeom>
          <a:solidFill>
            <a:srgbClr val="EEEFF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sz="3200" b="1">
                <a:latin typeface="Exo 2"/>
                <a:ea typeface="Exo 2"/>
                <a:cs typeface="Exo 2"/>
                <a:sym typeface="Exo 2"/>
              </a:defRPr>
            </a:lvl1pPr>
          </a:lstStyle>
          <a:p>
            <a:r>
              <a:t>How Child Is Currently Attending</a:t>
            </a:r>
          </a:p>
        </p:txBody>
      </p:sp>
      <p:sp>
        <p:nvSpPr>
          <p:cNvPr id="182" name="Q. How is your child currently attending school?…"/>
          <p:cNvSpPr txBox="1"/>
          <p:nvPr/>
        </p:nvSpPr>
        <p:spPr>
          <a:xfrm>
            <a:off x="1143000" y="2242071"/>
            <a:ext cx="22098000" cy="13564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lnSpcReduction="10000"/>
          </a:bodyPr>
          <a:lstStyle/>
          <a:p>
            <a:pPr algn="l" defTabSz="496570">
              <a:defRPr sz="2720" b="1">
                <a:latin typeface="Exo 2"/>
                <a:ea typeface="Exo 2"/>
                <a:cs typeface="Exo 2"/>
                <a:sym typeface="Exo 2"/>
              </a:defRPr>
            </a:pPr>
            <a:r>
              <a:t>Q. How is your child currently attending school?</a:t>
            </a:r>
          </a:p>
          <a:p>
            <a:pPr algn="l" defTabSz="496570">
              <a:defRPr sz="2720" b="1">
                <a:latin typeface="Exo 2"/>
                <a:ea typeface="Exo 2"/>
                <a:cs typeface="Exo 2"/>
                <a:sym typeface="Exo 2"/>
              </a:defRPr>
            </a:pPr>
            <a:r>
              <a:t>Q. Now, if your child’s school were to allow you to choose ANY of these ways for your child to attend school for the rest of this school year, which would you choose?</a:t>
            </a:r>
          </a:p>
        </p:txBody>
      </p:sp>
      <p:sp>
        <p:nvSpPr>
          <p:cNvPr id="183" name="What Would Choose For Rest Of School Year If Could"/>
          <p:cNvSpPr/>
          <p:nvPr/>
        </p:nvSpPr>
        <p:spPr>
          <a:xfrm>
            <a:off x="12651120" y="5055258"/>
            <a:ext cx="10702673" cy="688976"/>
          </a:xfrm>
          <a:prstGeom prst="rect">
            <a:avLst/>
          </a:prstGeom>
          <a:solidFill>
            <a:srgbClr val="EEEFF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sz="3200" b="1">
                <a:latin typeface="Exo 2"/>
                <a:ea typeface="Exo 2"/>
                <a:cs typeface="Exo 2"/>
                <a:sym typeface="Exo 2"/>
              </a:defRPr>
            </a:lvl1pPr>
          </a:lstStyle>
          <a:p>
            <a:r>
              <a:t>What Would Choose For Rest Of School Year If Could</a:t>
            </a:r>
          </a:p>
        </p:txBody>
      </p:sp>
      <p:sp>
        <p:nvSpPr>
          <p:cNvPr id="184" name="Note: Not shown above - “Unsure” when asked what they would choose."/>
          <p:cNvSpPr txBox="1"/>
          <p:nvPr/>
        </p:nvSpPr>
        <p:spPr>
          <a:xfrm>
            <a:off x="4995495" y="11983903"/>
            <a:ext cx="14393010" cy="6733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lvl1pPr>
              <a:defRPr sz="2400">
                <a:solidFill>
                  <a:srgbClr val="53585F"/>
                </a:solidFill>
                <a:latin typeface="Exo 2"/>
                <a:ea typeface="Exo 2"/>
                <a:cs typeface="Exo 2"/>
                <a:sym typeface="Exo 2"/>
              </a:defRPr>
            </a:lvl1pPr>
          </a:lstStyle>
          <a:p>
            <a:r>
              <a:t>Note: Not shown above - “Unsure” when asked what they would choose.</a:t>
            </a:r>
          </a:p>
        </p:txBody>
      </p:sp>
      <p:graphicFrame>
        <p:nvGraphicFramePr>
          <p:cNvPr id="185" name="2D Line Chart"/>
          <p:cNvGraphicFramePr/>
          <p:nvPr/>
        </p:nvGraphicFramePr>
        <p:xfrm>
          <a:off x="3934956" y="3831511"/>
          <a:ext cx="19511820" cy="7386364"/>
        </p:xfrm>
        <a:graphic>
          <a:graphicData uri="http://schemas.openxmlformats.org/drawingml/2006/chart">
            <c:chart xmlns:c="http://schemas.openxmlformats.org/drawingml/2006/chart" xmlns:r="http://schemas.openxmlformats.org/officeDocument/2006/relationships" r:id="rId3"/>
          </a:graphicData>
        </a:graphic>
      </p:graphicFrame>
      <p:sp>
        <p:nvSpPr>
          <p:cNvPr id="186" name="Shift Toward In-Person In Current Attendance And Preference"/>
          <p:cNvSpPr txBox="1">
            <a:spLocks noGrp="1"/>
          </p:cNvSpPr>
          <p:nvPr>
            <p:ph type="title"/>
          </p:nvPr>
        </p:nvSpPr>
        <p:spPr>
          <a:prstGeom prst="rect">
            <a:avLst/>
          </a:prstGeom>
        </p:spPr>
        <p:txBody>
          <a:bodyPr>
            <a:normAutofit fontScale="90000"/>
          </a:bodyPr>
          <a:lstStyle>
            <a:lvl1pPr defTabSz="438150">
              <a:defRPr sz="5850"/>
            </a:lvl1pPr>
          </a:lstStyle>
          <a:p>
            <a:r>
              <a:t>Shift Toward In-Person In Current Attendance And Preference</a:t>
            </a:r>
          </a:p>
        </p:txBody>
      </p:sp>
      <p:pic>
        <p:nvPicPr>
          <p:cNvPr id="187" name="Image" descr="Image"/>
          <p:cNvPicPr>
            <a:picLocks noChangeAspect="1"/>
          </p:cNvPicPr>
          <p:nvPr/>
        </p:nvPicPr>
        <p:blipFill>
          <a:blip r:embed="rId4"/>
          <a:stretch>
            <a:fillRect/>
          </a:stretch>
        </p:blipFill>
        <p:spPr>
          <a:xfrm>
            <a:off x="1062701" y="3873920"/>
            <a:ext cx="19342101" cy="7416801"/>
          </a:xfrm>
          <a:prstGeom prst="rect">
            <a:avLst/>
          </a:prstGeom>
          <a:ln w="12700">
            <a:miter lim="400000"/>
          </a:ln>
        </p:spPr>
      </p:pic>
    </p:spTree>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 name="Parents Of Full-Time Remote Or In-Person Learners Remain More Content Than Parents Of Hybrid Learners"/>
          <p:cNvSpPr txBox="1">
            <a:spLocks noGrp="1"/>
          </p:cNvSpPr>
          <p:nvPr>
            <p:ph type="title"/>
          </p:nvPr>
        </p:nvSpPr>
        <p:spPr>
          <a:prstGeom prst="rect">
            <a:avLst/>
          </a:prstGeom>
        </p:spPr>
        <p:txBody>
          <a:bodyPr/>
          <a:lstStyle>
            <a:lvl1pPr defTabSz="426466">
              <a:defRPr sz="5694"/>
            </a:lvl1pPr>
          </a:lstStyle>
          <a:p>
            <a:r>
              <a:t>Parents Of Full-Time Remote Or In-Person Learners Remain More Content Than Parents Of Hybrid Learners  </a:t>
            </a:r>
          </a:p>
        </p:txBody>
      </p:sp>
      <p:pic>
        <p:nvPicPr>
          <p:cNvPr id="190"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191" name="Slide Number"/>
          <p:cNvSpPr txBox="1">
            <a:spLocks noGrp="1"/>
          </p:cNvSpPr>
          <p:nvPr>
            <p:ph type="sldNum" sz="quarter" idx="2"/>
          </p:nvPr>
        </p:nvSpPr>
        <p:spPr>
          <a:xfrm>
            <a:off x="22794670" y="12065000"/>
            <a:ext cx="464339"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14</a:t>
            </a:fld>
            <a:endParaRPr/>
          </a:p>
        </p:txBody>
      </p:sp>
      <p:sp>
        <p:nvSpPr>
          <p:cNvPr id="193" name="Q. Now, if your child’s school were to allow you to choose ANY of these ways for your child to attend school for the rest of this school year, which would you choose?"/>
          <p:cNvSpPr txBox="1"/>
          <p:nvPr/>
        </p:nvSpPr>
        <p:spPr>
          <a:xfrm>
            <a:off x="1129487" y="2764942"/>
            <a:ext cx="22098001" cy="135643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lvl1pPr algn="l">
              <a:defRPr sz="3200" b="1">
                <a:latin typeface="Exo 2"/>
                <a:ea typeface="Exo 2"/>
                <a:cs typeface="Exo 2"/>
                <a:sym typeface="Exo 2"/>
              </a:defRPr>
            </a:lvl1pPr>
          </a:lstStyle>
          <a:p>
            <a:r>
              <a:t>Q. Now, if your child’s school were to allow you to choose ANY of these ways for your child to attend school for the rest of this school year, which would you choose?</a:t>
            </a:r>
          </a:p>
        </p:txBody>
      </p:sp>
      <p:sp>
        <p:nvSpPr>
          <p:cNvPr id="194" name="% of each group who would choose the SAME way for the rest of the school year"/>
          <p:cNvSpPr/>
          <p:nvPr/>
        </p:nvSpPr>
        <p:spPr>
          <a:xfrm>
            <a:off x="1229920" y="4099446"/>
            <a:ext cx="21924160" cy="853864"/>
          </a:xfrm>
          <a:prstGeom prst="rect">
            <a:avLst/>
          </a:prstGeom>
          <a:solidFill>
            <a:srgbClr val="EEEFF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sz="3700" b="1" i="1">
                <a:latin typeface="Exo 2"/>
                <a:ea typeface="Exo 2"/>
                <a:cs typeface="Exo 2"/>
                <a:sym typeface="Exo 2"/>
              </a:defRPr>
            </a:lvl1pPr>
          </a:lstStyle>
          <a:p>
            <a:r>
              <a:t>% of each group who would choose the SAME way for the rest of the school year</a:t>
            </a:r>
          </a:p>
        </p:txBody>
      </p:sp>
      <p:graphicFrame>
        <p:nvGraphicFramePr>
          <p:cNvPr id="195" name="2D Line Chart"/>
          <p:cNvGraphicFramePr/>
          <p:nvPr>
            <p:extLst>
              <p:ext uri="{D42A27DB-BD31-4B8C-83A1-F6EECF244321}">
                <p14:modId xmlns:p14="http://schemas.microsoft.com/office/powerpoint/2010/main" val="3406303541"/>
              </p:ext>
            </p:extLst>
          </p:nvPr>
        </p:nvGraphicFramePr>
        <p:xfrm>
          <a:off x="794075" y="5322913"/>
          <a:ext cx="22768825" cy="6020128"/>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Most Prefer Consistency Over Changing Based On Cases"/>
          <p:cNvSpPr txBox="1">
            <a:spLocks noGrp="1"/>
          </p:cNvSpPr>
          <p:nvPr>
            <p:ph type="title"/>
          </p:nvPr>
        </p:nvSpPr>
        <p:spPr>
          <a:prstGeom prst="rect">
            <a:avLst/>
          </a:prstGeom>
        </p:spPr>
        <p:txBody>
          <a:bodyPr/>
          <a:lstStyle>
            <a:lvl1pPr defTabSz="479044">
              <a:defRPr sz="6396"/>
            </a:lvl1pPr>
          </a:lstStyle>
          <a:p>
            <a:r>
              <a:t>Most Prefer Consistency Over Changing Based On Cases</a:t>
            </a:r>
          </a:p>
        </p:txBody>
      </p:sp>
      <p:pic>
        <p:nvPicPr>
          <p:cNvPr id="212"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213" name="Slide Number"/>
          <p:cNvSpPr txBox="1">
            <a:spLocks noGrp="1"/>
          </p:cNvSpPr>
          <p:nvPr>
            <p:ph type="sldNum" sz="quarter" idx="2"/>
          </p:nvPr>
        </p:nvSpPr>
        <p:spPr>
          <a:xfrm>
            <a:off x="22806710" y="12065000"/>
            <a:ext cx="440259"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15</a:t>
            </a:fld>
            <a:endParaRPr/>
          </a:p>
        </p:txBody>
      </p:sp>
      <p:sp>
        <p:nvSpPr>
          <p:cNvPr id="215" name="Q. Even if neither of the following is perfect, which of the following would you prefer?"/>
          <p:cNvSpPr txBox="1"/>
          <p:nvPr/>
        </p:nvSpPr>
        <p:spPr>
          <a:xfrm>
            <a:off x="1143000" y="2439479"/>
            <a:ext cx="22098000" cy="892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lvl1pPr algn="l">
              <a:defRPr sz="3200" b="1">
                <a:latin typeface="Exo 2"/>
                <a:ea typeface="Exo 2"/>
                <a:cs typeface="Exo 2"/>
                <a:sym typeface="Exo 2"/>
              </a:defRPr>
            </a:lvl1pPr>
          </a:lstStyle>
          <a:p>
            <a:r>
              <a:t>Q. Even if neither of the following is perfect, which of the following would you prefer?</a:t>
            </a:r>
          </a:p>
        </p:txBody>
      </p:sp>
      <p:sp>
        <p:nvSpPr>
          <p:cNvPr id="216" name="I would rather my child’s school stick to a consistent plan for whether students receive remote or in-person learning throughout the year, rather than changing gears based on the number of coronavirus cases in my area."/>
          <p:cNvSpPr txBox="1"/>
          <p:nvPr/>
        </p:nvSpPr>
        <p:spPr>
          <a:xfrm>
            <a:off x="2042425" y="3222876"/>
            <a:ext cx="8507472" cy="2428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spAutoFit/>
          </a:bodyPr>
          <a:lstStyle>
            <a:lvl1pPr defTabSz="457200">
              <a:defRPr sz="3000" b="1">
                <a:latin typeface="Exo 2"/>
                <a:ea typeface="Exo 2"/>
                <a:cs typeface="Exo 2"/>
                <a:sym typeface="Exo 2"/>
              </a:defRPr>
            </a:lvl1pPr>
          </a:lstStyle>
          <a:p>
            <a:r>
              <a:t>I would rather my child’s school stick to a consistent plan for whether students receive remote or in-person learning throughout the year, rather than changing gears based on the number of coronavirus cases in my area.</a:t>
            </a:r>
          </a:p>
        </p:txBody>
      </p:sp>
      <p:sp>
        <p:nvSpPr>
          <p:cNvPr id="217" name="I would rather my child’s school adjust whether in-person instruction is offered based on coronavirus cases in my area, even if it means going back and forth between in-person and remote learning throughout the year."/>
          <p:cNvSpPr txBox="1"/>
          <p:nvPr/>
        </p:nvSpPr>
        <p:spPr>
          <a:xfrm>
            <a:off x="11439738" y="3222876"/>
            <a:ext cx="8722354" cy="24288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spAutoFit/>
          </a:bodyPr>
          <a:lstStyle>
            <a:lvl1pPr defTabSz="457200">
              <a:defRPr sz="3000" b="1">
                <a:latin typeface="Exo 2"/>
                <a:ea typeface="Exo 2"/>
                <a:cs typeface="Exo 2"/>
                <a:sym typeface="Exo 2"/>
              </a:defRPr>
            </a:lvl1pPr>
          </a:lstStyle>
          <a:p>
            <a:r>
              <a:t>I would rather my child’s school adjust whether in-person instruction is offered based on coronavirus cases in my area, even if it means going back and forth between in-person and remote learning throughout the year.</a:t>
            </a:r>
          </a:p>
        </p:txBody>
      </p:sp>
      <p:sp>
        <p:nvSpPr>
          <p:cNvPr id="218" name="Unsure"/>
          <p:cNvSpPr txBox="1"/>
          <p:nvPr/>
        </p:nvSpPr>
        <p:spPr>
          <a:xfrm>
            <a:off x="20237119" y="3222876"/>
            <a:ext cx="4587288" cy="6000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spAutoFit/>
          </a:bodyPr>
          <a:lstStyle>
            <a:lvl1pPr defTabSz="457200">
              <a:defRPr sz="3000" b="1">
                <a:latin typeface="Exo 2"/>
                <a:ea typeface="Exo 2"/>
                <a:cs typeface="Exo 2"/>
                <a:sym typeface="Exo 2"/>
              </a:defRPr>
            </a:lvl1pPr>
          </a:lstStyle>
          <a:p>
            <a:r>
              <a:t>Unsure</a:t>
            </a:r>
          </a:p>
        </p:txBody>
      </p:sp>
      <p:sp>
        <p:nvSpPr>
          <p:cNvPr id="219" name="Square"/>
          <p:cNvSpPr/>
          <p:nvPr/>
        </p:nvSpPr>
        <p:spPr>
          <a:xfrm>
            <a:off x="1463237" y="3362368"/>
            <a:ext cx="511176" cy="511176"/>
          </a:xfrm>
          <a:prstGeom prst="rect">
            <a:avLst/>
          </a:prstGeom>
          <a:solidFill>
            <a:srgbClr val="02A0E7"/>
          </a:solidFill>
          <a:ln w="12700">
            <a:miter lim="400000"/>
          </a:ln>
        </p:spPr>
        <p:txBody>
          <a:bodyPr lIns="71437" tIns="71437" rIns="71437" bIns="71437" anchor="ctr"/>
          <a:lstStyle/>
          <a:p>
            <a:pPr>
              <a:defRPr sz="3200">
                <a:solidFill>
                  <a:srgbClr val="FFFFFF"/>
                </a:solidFill>
                <a:latin typeface="Helvetica"/>
                <a:ea typeface="Helvetica"/>
                <a:cs typeface="Helvetica"/>
                <a:sym typeface="Helvetica"/>
              </a:defRPr>
            </a:pPr>
            <a:endParaRPr dirty="0">
              <a:latin typeface="Exo 2" pitchFamily="2" charset="77"/>
            </a:endParaRPr>
          </a:p>
        </p:txBody>
      </p:sp>
      <p:sp>
        <p:nvSpPr>
          <p:cNvPr id="220" name="Square"/>
          <p:cNvSpPr/>
          <p:nvPr/>
        </p:nvSpPr>
        <p:spPr>
          <a:xfrm>
            <a:off x="10739230" y="3362368"/>
            <a:ext cx="511176" cy="511176"/>
          </a:xfrm>
          <a:prstGeom prst="rect">
            <a:avLst/>
          </a:prstGeom>
          <a:solidFill>
            <a:srgbClr val="F37721"/>
          </a:solidFill>
          <a:ln w="12700">
            <a:miter lim="400000"/>
          </a:ln>
        </p:spPr>
        <p:txBody>
          <a:bodyPr lIns="71437" tIns="71437" rIns="71437" bIns="71437" anchor="ctr"/>
          <a:lstStyle/>
          <a:p>
            <a:pPr>
              <a:defRPr sz="3200">
                <a:solidFill>
                  <a:srgbClr val="FFFFFF"/>
                </a:solidFill>
                <a:latin typeface="Helvetica"/>
                <a:ea typeface="Helvetica"/>
                <a:cs typeface="Helvetica"/>
                <a:sym typeface="Helvetica"/>
              </a:defRPr>
            </a:pPr>
            <a:endParaRPr dirty="0">
              <a:latin typeface="Exo 2" pitchFamily="2" charset="77"/>
            </a:endParaRPr>
          </a:p>
        </p:txBody>
      </p:sp>
      <p:sp>
        <p:nvSpPr>
          <p:cNvPr id="221" name="Square"/>
          <p:cNvSpPr/>
          <p:nvPr/>
        </p:nvSpPr>
        <p:spPr>
          <a:xfrm>
            <a:off x="21081826" y="3362368"/>
            <a:ext cx="511176" cy="511176"/>
          </a:xfrm>
          <a:prstGeom prst="rect">
            <a:avLst/>
          </a:prstGeom>
          <a:solidFill>
            <a:srgbClr val="AEB5BC"/>
          </a:solidFill>
          <a:ln w="12700">
            <a:miter lim="400000"/>
          </a:ln>
        </p:spPr>
        <p:txBody>
          <a:bodyPr lIns="71437" tIns="71437" rIns="71437" bIns="71437" anchor="ctr"/>
          <a:lstStyle/>
          <a:p>
            <a:pPr>
              <a:defRPr sz="3200">
                <a:solidFill>
                  <a:srgbClr val="FFFFFF"/>
                </a:solidFill>
                <a:latin typeface="Helvetica"/>
                <a:ea typeface="Helvetica"/>
                <a:cs typeface="Helvetica"/>
                <a:sym typeface="Helvetica"/>
              </a:defRPr>
            </a:pPr>
            <a:endParaRPr dirty="0">
              <a:latin typeface="Exo 2" pitchFamily="2" charset="77"/>
            </a:endParaRPr>
          </a:p>
        </p:txBody>
      </p:sp>
      <p:pic>
        <p:nvPicPr>
          <p:cNvPr id="3" name="Picture 2">
            <a:extLst>
              <a:ext uri="{FF2B5EF4-FFF2-40B4-BE49-F238E27FC236}">
                <a16:creationId xmlns:a16="http://schemas.microsoft.com/office/drawing/2014/main" id="{DF689CB5-255A-9040-B888-A7ECA17D3608}"/>
              </a:ext>
            </a:extLst>
          </p:cNvPr>
          <p:cNvPicPr>
            <a:picLocks noChangeAspect="1"/>
          </p:cNvPicPr>
          <p:nvPr/>
        </p:nvPicPr>
        <p:blipFill>
          <a:blip r:embed="rId3"/>
          <a:stretch>
            <a:fillRect/>
          </a:stretch>
        </p:blipFill>
        <p:spPr>
          <a:xfrm>
            <a:off x="1140469" y="5901590"/>
            <a:ext cx="22186900" cy="5207000"/>
          </a:xfrm>
          <a:prstGeom prst="rect">
            <a:avLst/>
          </a:prstGeom>
        </p:spPr>
      </p:pic>
    </p:spTree>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Majority Continue To Support Rethinking Education"/>
          <p:cNvSpPr txBox="1">
            <a:spLocks noGrp="1"/>
          </p:cNvSpPr>
          <p:nvPr>
            <p:ph type="title"/>
          </p:nvPr>
        </p:nvSpPr>
        <p:spPr>
          <a:prstGeom prst="rect">
            <a:avLst/>
          </a:prstGeom>
        </p:spPr>
        <p:txBody>
          <a:bodyPr>
            <a:normAutofit fontScale="90000"/>
          </a:bodyPr>
          <a:lstStyle>
            <a:lvl1pPr defTabSz="525779">
              <a:defRPr sz="7019"/>
            </a:lvl1pPr>
          </a:lstStyle>
          <a:p>
            <a:r>
              <a:t>Majority Continue To Support Rethinking Education</a:t>
            </a:r>
          </a:p>
        </p:txBody>
      </p:sp>
      <p:pic>
        <p:nvPicPr>
          <p:cNvPr id="228"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229" name="Slide Number"/>
          <p:cNvSpPr txBox="1">
            <a:spLocks noGrp="1"/>
          </p:cNvSpPr>
          <p:nvPr>
            <p:ph type="sldNum" sz="quarter" idx="2"/>
          </p:nvPr>
        </p:nvSpPr>
        <p:spPr>
          <a:xfrm>
            <a:off x="22801223" y="12065000"/>
            <a:ext cx="451232"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16</a:t>
            </a:fld>
            <a:endParaRPr/>
          </a:p>
        </p:txBody>
      </p:sp>
      <p:graphicFrame>
        <p:nvGraphicFramePr>
          <p:cNvPr id="231" name="2D Line Chart"/>
          <p:cNvGraphicFramePr/>
          <p:nvPr/>
        </p:nvGraphicFramePr>
        <p:xfrm>
          <a:off x="1208993" y="5825159"/>
          <a:ext cx="22157044" cy="5393653"/>
        </p:xfrm>
        <a:graphic>
          <a:graphicData uri="http://schemas.openxmlformats.org/drawingml/2006/chart">
            <c:chart xmlns:c="http://schemas.openxmlformats.org/drawingml/2006/chart" xmlns:r="http://schemas.openxmlformats.org/officeDocument/2006/relationships" r:id="rId3"/>
          </a:graphicData>
        </a:graphic>
      </p:graphicFrame>
      <p:grpSp>
        <p:nvGrpSpPr>
          <p:cNvPr id="238" name="Group"/>
          <p:cNvGrpSpPr/>
          <p:nvPr/>
        </p:nvGrpSpPr>
        <p:grpSpPr>
          <a:xfrm>
            <a:off x="1463237" y="3447478"/>
            <a:ext cx="22784658" cy="1971676"/>
            <a:chOff x="0" y="0"/>
            <a:chExt cx="22784656" cy="1971675"/>
          </a:xfrm>
        </p:grpSpPr>
        <p:sp>
          <p:nvSpPr>
            <p:cNvPr id="232" name="Schools should be focused on trying to get back to the way things were before the COVID-19 crisis as soon as it is safe to do so."/>
            <p:cNvSpPr txBox="1"/>
            <p:nvPr/>
          </p:nvSpPr>
          <p:spPr>
            <a:xfrm>
              <a:off x="579187" y="0"/>
              <a:ext cx="7377697" cy="19716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t">
              <a:spAutoFit/>
            </a:bodyPr>
            <a:lstStyle>
              <a:lvl1pPr defTabSz="457200">
                <a:defRPr sz="3000" b="1">
                  <a:latin typeface="Exo 2"/>
                  <a:ea typeface="Exo 2"/>
                  <a:cs typeface="Exo 2"/>
                  <a:sym typeface="Exo 2"/>
                </a:defRPr>
              </a:lvl1pPr>
            </a:lstStyle>
            <a:p>
              <a:r>
                <a:t>Schools should be focused on trying to get back to the way things were before the COVID-19 crisis as soon as it is safe to do so.</a:t>
              </a:r>
            </a:p>
          </p:txBody>
        </p:sp>
        <p:sp>
          <p:nvSpPr>
            <p:cNvPr id="233" name="Schools should be focused on rethinking how we educate students, coming up with new ways to teach children moving forward as a result of the COVID-19 crisis."/>
            <p:cNvSpPr txBox="1"/>
            <p:nvPr/>
          </p:nvSpPr>
          <p:spPr>
            <a:xfrm>
              <a:off x="9840229" y="0"/>
              <a:ext cx="7883530" cy="19716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t">
              <a:spAutoFit/>
            </a:bodyPr>
            <a:lstStyle>
              <a:lvl1pPr defTabSz="457200">
                <a:defRPr sz="3000" b="1">
                  <a:latin typeface="Exo 2"/>
                  <a:ea typeface="Exo 2"/>
                  <a:cs typeface="Exo 2"/>
                  <a:sym typeface="Exo 2"/>
                </a:defRPr>
              </a:lvl1pPr>
            </a:lstStyle>
            <a:p>
              <a:r>
                <a:t>Schools should be focused on rethinking how we educate students, coming up with new ways to teach children moving forward as a result of the COVID-19 crisis.</a:t>
              </a:r>
            </a:p>
          </p:txBody>
        </p:sp>
        <p:sp>
          <p:nvSpPr>
            <p:cNvPr id="234" name="Unsure"/>
            <p:cNvSpPr txBox="1"/>
            <p:nvPr/>
          </p:nvSpPr>
          <p:spPr>
            <a:xfrm>
              <a:off x="18197369" y="44241"/>
              <a:ext cx="4587288" cy="6000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t">
              <a:spAutoFit/>
            </a:bodyPr>
            <a:lstStyle>
              <a:lvl1pPr defTabSz="457200">
                <a:defRPr sz="3000" b="1">
                  <a:latin typeface="Exo 2"/>
                  <a:ea typeface="Exo 2"/>
                  <a:cs typeface="Exo 2"/>
                  <a:sym typeface="Exo 2"/>
                </a:defRPr>
              </a:lvl1pPr>
            </a:lstStyle>
            <a:p>
              <a:r>
                <a:t>Unsure</a:t>
              </a:r>
            </a:p>
          </p:txBody>
        </p:sp>
        <p:sp>
          <p:nvSpPr>
            <p:cNvPr id="235" name="Square"/>
            <p:cNvSpPr/>
            <p:nvPr/>
          </p:nvSpPr>
          <p:spPr>
            <a:xfrm>
              <a:off x="0" y="177591"/>
              <a:ext cx="511176" cy="511176"/>
            </a:xfrm>
            <a:prstGeom prst="rect">
              <a:avLst/>
            </a:prstGeom>
            <a:solidFill>
              <a:srgbClr val="02A0E7"/>
            </a:solidFill>
            <a:ln w="12700" cap="flat">
              <a:noFill/>
              <a:miter lim="400000"/>
            </a:ln>
            <a:effectLst/>
          </p:spPr>
          <p:txBody>
            <a:bodyPr wrap="square" lIns="71437" tIns="71437" rIns="71437" bIns="71437" numCol="1" anchor="ctr">
              <a:noAutofit/>
            </a:bodyPr>
            <a:lstStyle/>
            <a:p>
              <a:pPr>
                <a:defRPr sz="3200">
                  <a:solidFill>
                    <a:srgbClr val="FFFFFF"/>
                  </a:solidFill>
                  <a:latin typeface="Helvetica"/>
                  <a:ea typeface="Helvetica"/>
                  <a:cs typeface="Helvetica"/>
                  <a:sym typeface="Helvetica"/>
                </a:defRPr>
              </a:pPr>
              <a:endParaRPr dirty="0">
                <a:latin typeface="Exo 2" pitchFamily="2" charset="77"/>
              </a:endParaRPr>
            </a:p>
          </p:txBody>
        </p:sp>
        <p:sp>
          <p:nvSpPr>
            <p:cNvPr id="236" name="Square"/>
            <p:cNvSpPr/>
            <p:nvPr/>
          </p:nvSpPr>
          <p:spPr>
            <a:xfrm>
              <a:off x="9275992" y="177591"/>
              <a:ext cx="511176" cy="511176"/>
            </a:xfrm>
            <a:prstGeom prst="rect">
              <a:avLst/>
            </a:prstGeom>
            <a:solidFill>
              <a:srgbClr val="F37721"/>
            </a:solidFill>
            <a:ln w="12700" cap="flat">
              <a:noFill/>
              <a:miter lim="400000"/>
            </a:ln>
            <a:effectLst/>
          </p:spPr>
          <p:txBody>
            <a:bodyPr wrap="square" lIns="71437" tIns="71437" rIns="71437" bIns="71437" numCol="1" anchor="ctr">
              <a:noAutofit/>
            </a:bodyPr>
            <a:lstStyle/>
            <a:p>
              <a:pPr>
                <a:defRPr sz="3200">
                  <a:solidFill>
                    <a:srgbClr val="FFFFFF"/>
                  </a:solidFill>
                  <a:latin typeface="Helvetica"/>
                  <a:ea typeface="Helvetica"/>
                  <a:cs typeface="Helvetica"/>
                  <a:sym typeface="Helvetica"/>
                </a:defRPr>
              </a:pPr>
              <a:endParaRPr dirty="0">
                <a:latin typeface="Exo 2" pitchFamily="2" charset="77"/>
              </a:endParaRPr>
            </a:p>
          </p:txBody>
        </p:sp>
        <p:sp>
          <p:nvSpPr>
            <p:cNvPr id="237" name="Square"/>
            <p:cNvSpPr/>
            <p:nvPr/>
          </p:nvSpPr>
          <p:spPr>
            <a:xfrm>
              <a:off x="19042076" y="177591"/>
              <a:ext cx="511176" cy="511176"/>
            </a:xfrm>
            <a:prstGeom prst="rect">
              <a:avLst/>
            </a:prstGeom>
            <a:solidFill>
              <a:srgbClr val="AEB5BC"/>
            </a:solidFill>
            <a:ln w="12700" cap="flat">
              <a:noFill/>
              <a:miter lim="400000"/>
            </a:ln>
            <a:effectLst/>
          </p:spPr>
          <p:txBody>
            <a:bodyPr wrap="square" lIns="71437" tIns="71437" rIns="71437" bIns="71437" numCol="1" anchor="ctr">
              <a:noAutofit/>
            </a:bodyPr>
            <a:lstStyle/>
            <a:p>
              <a:pPr>
                <a:defRPr sz="3200">
                  <a:solidFill>
                    <a:srgbClr val="FFFFFF"/>
                  </a:solidFill>
                  <a:latin typeface="Helvetica"/>
                  <a:ea typeface="Helvetica"/>
                  <a:cs typeface="Helvetica"/>
                  <a:sym typeface="Helvetica"/>
                </a:defRPr>
              </a:pPr>
              <a:endParaRPr dirty="0">
                <a:latin typeface="Exo 2" pitchFamily="2" charset="77"/>
              </a:endParaRPr>
            </a:p>
          </p:txBody>
        </p:sp>
      </p:grpSp>
      <p:sp>
        <p:nvSpPr>
          <p:cNvPr id="239" name="Q. Even if neither one perfectly describes your views, which of the following statements do you agree with more?"/>
          <p:cNvSpPr txBox="1"/>
          <p:nvPr/>
        </p:nvSpPr>
        <p:spPr>
          <a:xfrm>
            <a:off x="1123920" y="2629204"/>
            <a:ext cx="22098001" cy="10814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lvl1pPr algn="l">
              <a:defRPr sz="3200" b="1">
                <a:latin typeface="Exo 2"/>
                <a:ea typeface="Exo 2"/>
                <a:cs typeface="Exo 2"/>
                <a:sym typeface="Exo 2"/>
              </a:defRPr>
            </a:lvl1pPr>
          </a:lstStyle>
          <a:p>
            <a:r>
              <a:t>Q. Even if neither one perfectly describes your views, which of the following statements do you agree with more?</a:t>
            </a:r>
          </a:p>
        </p:txBody>
      </p:sp>
    </p:spTree>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 name="52% Think Statewide Testing Should Continue"/>
          <p:cNvSpPr txBox="1">
            <a:spLocks noGrp="1"/>
          </p:cNvSpPr>
          <p:nvPr>
            <p:ph type="title"/>
          </p:nvPr>
        </p:nvSpPr>
        <p:spPr>
          <a:prstGeom prst="rect">
            <a:avLst/>
          </a:prstGeom>
        </p:spPr>
        <p:txBody>
          <a:bodyPr/>
          <a:lstStyle/>
          <a:p>
            <a:r>
              <a:t>52% Think Statewide Testing Should Continue</a:t>
            </a:r>
          </a:p>
        </p:txBody>
      </p:sp>
      <p:pic>
        <p:nvPicPr>
          <p:cNvPr id="242"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243" name="Slide Number"/>
          <p:cNvSpPr txBox="1">
            <a:spLocks noGrp="1"/>
          </p:cNvSpPr>
          <p:nvPr>
            <p:ph type="sldNum" sz="quarter" idx="2"/>
          </p:nvPr>
        </p:nvSpPr>
        <p:spPr>
          <a:xfrm>
            <a:off x="22810367" y="12065000"/>
            <a:ext cx="432944"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17</a:t>
            </a:fld>
            <a:endParaRPr/>
          </a:p>
        </p:txBody>
      </p:sp>
      <p:grpSp>
        <p:nvGrpSpPr>
          <p:cNvPr id="251" name="Group"/>
          <p:cNvGrpSpPr/>
          <p:nvPr/>
        </p:nvGrpSpPr>
        <p:grpSpPr>
          <a:xfrm>
            <a:off x="1463237" y="3714178"/>
            <a:ext cx="23330758" cy="2238376"/>
            <a:chOff x="0" y="0"/>
            <a:chExt cx="23330756" cy="2238375"/>
          </a:xfrm>
        </p:grpSpPr>
        <p:sp>
          <p:nvSpPr>
            <p:cNvPr id="245" name="Even though we are in challenging times, we should continue to assess how well students are learning using statewide tests so that we can compare results to previous years and schools can identify areas students may be falling behind or need support."/>
            <p:cNvSpPr txBox="1"/>
            <p:nvPr/>
          </p:nvSpPr>
          <p:spPr>
            <a:xfrm>
              <a:off x="579187" y="0"/>
              <a:ext cx="9822325" cy="22383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t">
              <a:spAutoFit/>
            </a:bodyPr>
            <a:lstStyle>
              <a:lvl1pPr defTabSz="457200">
                <a:defRPr sz="2800" b="1">
                  <a:latin typeface="Exo 2"/>
                  <a:ea typeface="Exo 2"/>
                  <a:cs typeface="Exo 2"/>
                  <a:sym typeface="Exo 2"/>
                </a:defRPr>
              </a:lvl1pPr>
            </a:lstStyle>
            <a:p>
              <a:r>
                <a:rPr dirty="0"/>
                <a:t>Even though we are in challenging times, we should continue to assess how well students are learning using statewide tests so that we can compare results to previous years and schools can identify areas students may be falling behind or need support.</a:t>
              </a:r>
            </a:p>
          </p:txBody>
        </p:sp>
        <p:sp>
          <p:nvSpPr>
            <p:cNvPr id="246" name="Since we are in challenging times, we should take a break from statewide testing this year so that teachers and students have one less thing to worry about."/>
            <p:cNvSpPr txBox="1"/>
            <p:nvPr/>
          </p:nvSpPr>
          <p:spPr>
            <a:xfrm>
              <a:off x="11326129" y="0"/>
              <a:ext cx="7883530" cy="18192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t">
              <a:spAutoFit/>
            </a:bodyPr>
            <a:lstStyle>
              <a:lvl1pPr defTabSz="457200">
                <a:defRPr sz="2800" b="1">
                  <a:latin typeface="Exo 2"/>
                  <a:ea typeface="Exo 2"/>
                  <a:cs typeface="Exo 2"/>
                  <a:sym typeface="Exo 2"/>
                </a:defRPr>
              </a:lvl1pPr>
            </a:lstStyle>
            <a:p>
              <a:r>
                <a:t>Since we are in challenging times, we should take a break from statewide testing this year so that teachers and students have one less thing to worry about.</a:t>
              </a:r>
            </a:p>
          </p:txBody>
        </p:sp>
        <p:sp>
          <p:nvSpPr>
            <p:cNvPr id="247" name="Unsure"/>
            <p:cNvSpPr txBox="1"/>
            <p:nvPr/>
          </p:nvSpPr>
          <p:spPr>
            <a:xfrm>
              <a:off x="18743469" y="44241"/>
              <a:ext cx="4587288" cy="6000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t">
              <a:spAutoFit/>
            </a:bodyPr>
            <a:lstStyle>
              <a:lvl1pPr defTabSz="457200">
                <a:defRPr sz="3000" b="1">
                  <a:latin typeface="Exo 2"/>
                  <a:ea typeface="Exo 2"/>
                  <a:cs typeface="Exo 2"/>
                  <a:sym typeface="Exo 2"/>
                </a:defRPr>
              </a:lvl1pPr>
            </a:lstStyle>
            <a:p>
              <a:r>
                <a:t>Unsure</a:t>
              </a:r>
            </a:p>
          </p:txBody>
        </p:sp>
        <p:sp>
          <p:nvSpPr>
            <p:cNvPr id="248" name="Square"/>
            <p:cNvSpPr/>
            <p:nvPr/>
          </p:nvSpPr>
          <p:spPr>
            <a:xfrm>
              <a:off x="0" y="177591"/>
              <a:ext cx="511176" cy="511176"/>
            </a:xfrm>
            <a:prstGeom prst="rect">
              <a:avLst/>
            </a:prstGeom>
            <a:solidFill>
              <a:srgbClr val="B56577"/>
            </a:solidFill>
            <a:ln w="12700" cap="flat">
              <a:noFill/>
              <a:miter lim="400000"/>
            </a:ln>
            <a:effectLst/>
          </p:spPr>
          <p:txBody>
            <a:bodyPr wrap="square" lIns="71437" tIns="71437" rIns="71437" bIns="71437" numCol="1" anchor="ctr">
              <a:noAutofit/>
            </a:bodyPr>
            <a:lstStyle/>
            <a:p>
              <a:pPr>
                <a:defRPr sz="3200">
                  <a:solidFill>
                    <a:srgbClr val="FFFFFF"/>
                  </a:solidFill>
                  <a:latin typeface="Helvetica"/>
                  <a:ea typeface="Helvetica"/>
                  <a:cs typeface="Helvetica"/>
                  <a:sym typeface="Helvetica"/>
                </a:defRPr>
              </a:pPr>
              <a:endParaRPr dirty="0">
                <a:latin typeface="Exo 2" pitchFamily="2" charset="77"/>
              </a:endParaRPr>
            </a:p>
          </p:txBody>
        </p:sp>
        <p:sp>
          <p:nvSpPr>
            <p:cNvPr id="249" name="Square"/>
            <p:cNvSpPr/>
            <p:nvPr/>
          </p:nvSpPr>
          <p:spPr>
            <a:xfrm>
              <a:off x="10736492" y="177591"/>
              <a:ext cx="511176" cy="511176"/>
            </a:xfrm>
            <a:prstGeom prst="rect">
              <a:avLst/>
            </a:prstGeom>
            <a:solidFill>
              <a:srgbClr val="25497C"/>
            </a:solidFill>
            <a:ln w="12700" cap="flat">
              <a:noFill/>
              <a:miter lim="400000"/>
            </a:ln>
            <a:effectLst/>
          </p:spPr>
          <p:txBody>
            <a:bodyPr wrap="square" lIns="71437" tIns="71437" rIns="71437" bIns="71437" numCol="1" anchor="ctr">
              <a:noAutofit/>
            </a:bodyPr>
            <a:lstStyle/>
            <a:p>
              <a:pPr>
                <a:defRPr sz="3200">
                  <a:solidFill>
                    <a:srgbClr val="FFFFFF"/>
                  </a:solidFill>
                  <a:latin typeface="Helvetica"/>
                  <a:ea typeface="Helvetica"/>
                  <a:cs typeface="Helvetica"/>
                  <a:sym typeface="Helvetica"/>
                </a:defRPr>
              </a:pPr>
              <a:endParaRPr dirty="0">
                <a:latin typeface="Exo 2" pitchFamily="2" charset="77"/>
              </a:endParaRPr>
            </a:p>
          </p:txBody>
        </p:sp>
        <p:sp>
          <p:nvSpPr>
            <p:cNvPr id="250" name="Square"/>
            <p:cNvSpPr/>
            <p:nvPr/>
          </p:nvSpPr>
          <p:spPr>
            <a:xfrm>
              <a:off x="19588176" y="177591"/>
              <a:ext cx="511176" cy="511176"/>
            </a:xfrm>
            <a:prstGeom prst="rect">
              <a:avLst/>
            </a:prstGeom>
            <a:solidFill>
              <a:srgbClr val="AEB5BC"/>
            </a:solidFill>
            <a:ln w="12700" cap="flat">
              <a:noFill/>
              <a:miter lim="400000"/>
            </a:ln>
            <a:effectLst/>
          </p:spPr>
          <p:txBody>
            <a:bodyPr wrap="square" lIns="71437" tIns="71437" rIns="71437" bIns="71437" numCol="1" anchor="ctr">
              <a:noAutofit/>
            </a:bodyPr>
            <a:lstStyle/>
            <a:p>
              <a:pPr>
                <a:defRPr sz="3200">
                  <a:solidFill>
                    <a:srgbClr val="FFFFFF"/>
                  </a:solidFill>
                  <a:latin typeface="Helvetica"/>
                  <a:ea typeface="Helvetica"/>
                  <a:cs typeface="Helvetica"/>
                  <a:sym typeface="Helvetica"/>
                </a:defRPr>
              </a:pPr>
              <a:endParaRPr dirty="0">
                <a:latin typeface="Exo 2" pitchFamily="2" charset="77"/>
              </a:endParaRPr>
            </a:p>
          </p:txBody>
        </p:sp>
      </p:grpSp>
      <p:sp>
        <p:nvSpPr>
          <p:cNvPr id="252" name="Q. There has been some debate about whether or not schools should administer statewide academic tests this school year. Even if neither one perfectly describes your views, which of the following statements do you agree with more?"/>
          <p:cNvSpPr txBox="1"/>
          <p:nvPr/>
        </p:nvSpPr>
        <p:spPr>
          <a:xfrm>
            <a:off x="1118074" y="2569473"/>
            <a:ext cx="22098001" cy="10814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lvl1pPr algn="l">
              <a:defRPr sz="3000" b="1">
                <a:latin typeface="Exo 2"/>
                <a:ea typeface="Exo 2"/>
                <a:cs typeface="Exo 2"/>
                <a:sym typeface="Exo 2"/>
              </a:defRPr>
            </a:lvl1pPr>
          </a:lstStyle>
          <a:p>
            <a:r>
              <a:t>Q. There has been some debate about whether or not schools should administer statewide academic tests this school year. Even if neither one perfectly describes your views, which of the following statements do you agree with more?</a:t>
            </a:r>
          </a:p>
        </p:txBody>
      </p:sp>
      <p:pic>
        <p:nvPicPr>
          <p:cNvPr id="2" name="Picture 1">
            <a:extLst>
              <a:ext uri="{FF2B5EF4-FFF2-40B4-BE49-F238E27FC236}">
                <a16:creationId xmlns:a16="http://schemas.microsoft.com/office/drawing/2014/main" id="{13FB9E27-8EE2-1141-A98A-6F95BFC95FD3}"/>
              </a:ext>
            </a:extLst>
          </p:cNvPr>
          <p:cNvPicPr>
            <a:picLocks noChangeAspect="1"/>
          </p:cNvPicPr>
          <p:nvPr/>
        </p:nvPicPr>
        <p:blipFill>
          <a:blip r:embed="rId3"/>
          <a:stretch>
            <a:fillRect/>
          </a:stretch>
        </p:blipFill>
        <p:spPr>
          <a:xfrm>
            <a:off x="1153026" y="5594013"/>
            <a:ext cx="22174200" cy="5511800"/>
          </a:xfrm>
          <a:prstGeom prst="rect">
            <a:avLst/>
          </a:prstGeom>
        </p:spPr>
      </p:pic>
    </p:spTree>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8"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259" name="Slide Number"/>
          <p:cNvSpPr txBox="1">
            <a:spLocks noGrp="1"/>
          </p:cNvSpPr>
          <p:nvPr>
            <p:ph type="sldNum" sz="quarter" idx="2"/>
          </p:nvPr>
        </p:nvSpPr>
        <p:spPr>
          <a:xfrm>
            <a:off x="22795889" y="12065000"/>
            <a:ext cx="461900"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18</a:t>
            </a:fld>
            <a:endParaRPr/>
          </a:p>
        </p:txBody>
      </p:sp>
      <p:sp>
        <p:nvSpPr>
          <p:cNvPr id="261" name="Q. Would you support or oppose changing laws to establish a right to quality public education as a civil right in the same way that the right to vote is, meaning the government would be obligated by law to provide every child access to a quality educatio"/>
          <p:cNvSpPr txBox="1"/>
          <p:nvPr/>
        </p:nvSpPr>
        <p:spPr>
          <a:xfrm>
            <a:off x="1123920" y="2197404"/>
            <a:ext cx="22098001" cy="171156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lvl1pPr algn="l">
              <a:defRPr sz="3200" b="1">
                <a:latin typeface="Exo 2"/>
                <a:ea typeface="Exo 2"/>
                <a:cs typeface="Exo 2"/>
                <a:sym typeface="Exo 2"/>
              </a:defRPr>
            </a:lvl1pPr>
          </a:lstStyle>
          <a:p>
            <a:r>
              <a:t>Q. Would you support or oppose changing laws to establish a right to quality public education as a civil right in the same way that the right to vote is, meaning the government would be obligated by law to provide every child access to a quality education, and that the government could be challenged in court if that right is infringed upon?</a:t>
            </a:r>
          </a:p>
        </p:txBody>
      </p:sp>
      <p:graphicFrame>
        <p:nvGraphicFramePr>
          <p:cNvPr id="262" name="2D Line Chart"/>
          <p:cNvGraphicFramePr/>
          <p:nvPr/>
        </p:nvGraphicFramePr>
        <p:xfrm>
          <a:off x="361912" y="4201413"/>
          <a:ext cx="22955992" cy="7017399"/>
        </p:xfrm>
        <a:graphic>
          <a:graphicData uri="http://schemas.openxmlformats.org/drawingml/2006/chart">
            <c:chart xmlns:c="http://schemas.openxmlformats.org/drawingml/2006/chart" xmlns:r="http://schemas.openxmlformats.org/officeDocument/2006/relationships" r:id="rId3"/>
          </a:graphicData>
        </a:graphic>
      </p:graphicFrame>
      <p:sp>
        <p:nvSpPr>
          <p:cNvPr id="263" name="77% Support Making Quality Public Education A Civil Right"/>
          <p:cNvSpPr txBox="1">
            <a:spLocks noGrp="1"/>
          </p:cNvSpPr>
          <p:nvPr>
            <p:ph type="title"/>
          </p:nvPr>
        </p:nvSpPr>
        <p:spPr>
          <a:prstGeom prst="rect">
            <a:avLst/>
          </a:prstGeom>
        </p:spPr>
        <p:txBody>
          <a:bodyPr/>
          <a:lstStyle>
            <a:lvl1pPr>
              <a:defRPr sz="6200"/>
            </a:lvl1pPr>
          </a:lstStyle>
          <a:p>
            <a:r>
              <a:t>77% Support Making Quality Public Education A Civil Right </a:t>
            </a:r>
          </a:p>
        </p:txBody>
      </p:sp>
    </p:spTree>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 name="In-Person Learning And…"/>
          <p:cNvSpPr txBox="1">
            <a:spLocks noGrp="1"/>
          </p:cNvSpPr>
          <p:nvPr>
            <p:ph type="title"/>
          </p:nvPr>
        </p:nvSpPr>
        <p:spPr>
          <a:prstGeom prst="rect">
            <a:avLst/>
          </a:prstGeom>
        </p:spPr>
        <p:txBody>
          <a:bodyPr/>
          <a:lstStyle/>
          <a:p>
            <a:r>
              <a:t>In-Person Learning And </a:t>
            </a:r>
          </a:p>
          <a:p>
            <a:r>
              <a:t>COVID-19 Vaccinations</a:t>
            </a:r>
          </a:p>
        </p:txBody>
      </p:sp>
      <p:sp>
        <p:nvSpPr>
          <p:cNvPr id="266" name="Slide Number"/>
          <p:cNvSpPr txBox="1">
            <a:spLocks noGrp="1"/>
          </p:cNvSpPr>
          <p:nvPr>
            <p:ph type="sldNum" sz="quarter" idx="2"/>
          </p:nvPr>
        </p:nvSpPr>
        <p:spPr>
          <a:xfrm>
            <a:off x="22796306" y="12063511"/>
            <a:ext cx="451232" cy="5111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19</a:t>
            </a:fld>
            <a:endParaRP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93" name="Slide Number"/>
          <p:cNvSpPr txBox="1">
            <a:spLocks noGrp="1"/>
          </p:cNvSpPr>
          <p:nvPr>
            <p:ph type="sldNum" sz="quarter" idx="2"/>
          </p:nvPr>
        </p:nvSpPr>
        <p:spPr>
          <a:xfrm>
            <a:off x="22863403" y="12065000"/>
            <a:ext cx="326873"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a:t>
            </a:fld>
            <a:endParaRPr/>
          </a:p>
        </p:txBody>
      </p:sp>
      <p:sp>
        <p:nvSpPr>
          <p:cNvPr id="95" name="We are conducting monthly online surveys of parents of K-12 public school students throughout the 2020–2021 school year to better understand their experiences and challenges they may be facing, as well as their views on education and other issues affecti"/>
          <p:cNvSpPr txBox="1">
            <a:spLocks noGrp="1"/>
          </p:cNvSpPr>
          <p:nvPr>
            <p:ph type="body" sz="half" idx="1"/>
          </p:nvPr>
        </p:nvSpPr>
        <p:spPr>
          <a:xfrm>
            <a:off x="1140471" y="2437040"/>
            <a:ext cx="22103058" cy="3150573"/>
          </a:xfrm>
          <a:prstGeom prst="rect">
            <a:avLst/>
          </a:prstGeom>
        </p:spPr>
        <p:txBody>
          <a:bodyPr/>
          <a:lstStyle/>
          <a:p>
            <a:pPr marL="0" lvl="2" indent="0" defTabSz="490727">
              <a:spcBef>
                <a:spcPts val="3500"/>
              </a:spcBef>
              <a:buSzTx/>
              <a:buNone/>
              <a:defRPr sz="3359"/>
            </a:pPr>
            <a:r>
              <a:t>We are conducting monthly online surveys of parents of K-12 public school students throughout the 2020–2021 school year to better understand their experiences and challenges they may be facing, as well as their views on education and other issues affecting families. From April through June 2020, we conducted weekly surveys. </a:t>
            </a:r>
          </a:p>
          <a:p>
            <a:pPr marL="699939" lvl="2" indent="-518583" defTabSz="490727">
              <a:spcBef>
                <a:spcPts val="3500"/>
              </a:spcBef>
              <a:defRPr sz="3359"/>
            </a:pPr>
            <a:r>
              <a:t>Results are weighted by gender, age, race/ethnicity, education, and region to reflect known population demographics.</a:t>
            </a:r>
          </a:p>
        </p:txBody>
      </p:sp>
      <p:sp>
        <p:nvSpPr>
          <p:cNvPr id="96" name="Methodology"/>
          <p:cNvSpPr txBox="1">
            <a:spLocks noGrp="1"/>
          </p:cNvSpPr>
          <p:nvPr>
            <p:ph type="title"/>
          </p:nvPr>
        </p:nvSpPr>
        <p:spPr>
          <a:xfrm>
            <a:off x="1140471" y="767569"/>
            <a:ext cx="22103058" cy="1905001"/>
          </a:xfrm>
          <a:prstGeom prst="rect">
            <a:avLst/>
          </a:prstGeom>
        </p:spPr>
        <p:txBody>
          <a:bodyPr/>
          <a:lstStyle/>
          <a:p>
            <a:r>
              <a:t>Methodology</a:t>
            </a:r>
          </a:p>
        </p:txBody>
      </p:sp>
      <p:sp>
        <p:nvSpPr>
          <p:cNvPr id="97" name="2020–2021 School Year Field Dates and Sample Sizes:…"/>
          <p:cNvSpPr/>
          <p:nvPr/>
        </p:nvSpPr>
        <p:spPr>
          <a:xfrm>
            <a:off x="1076364" y="5750161"/>
            <a:ext cx="11844829" cy="540005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p>
            <a:pPr marL="833261" lvl="2" indent="-617361" algn="l">
              <a:spcBef>
                <a:spcPts val="800"/>
              </a:spcBef>
              <a:buSzPct val="75000"/>
              <a:buChar char="•"/>
              <a:defRPr sz="3200"/>
            </a:pPr>
            <a:r>
              <a:t>2020–2021 School Year Field Dates and Sample Sizes:</a:t>
            </a:r>
          </a:p>
          <a:p>
            <a:pPr marL="1950861" lvl="3" indent="-617361" algn="l">
              <a:spcBef>
                <a:spcPts val="800"/>
              </a:spcBef>
              <a:buSzPct val="75000"/>
              <a:buChar char="•"/>
              <a:defRPr sz="3200"/>
            </a:pPr>
            <a:r>
              <a:t>September 21–29, 2020 (N=1,140)</a:t>
            </a:r>
          </a:p>
          <a:p>
            <a:pPr marL="1950861" lvl="3" indent="-617361" algn="l">
              <a:spcBef>
                <a:spcPts val="800"/>
              </a:spcBef>
              <a:buSzPct val="75000"/>
              <a:buChar char="•"/>
              <a:defRPr sz="3200"/>
            </a:pPr>
            <a:r>
              <a:t>October 19–27, 2020 (N=1,000)</a:t>
            </a:r>
          </a:p>
          <a:p>
            <a:pPr marL="1950861" lvl="3" indent="-617361" algn="l">
              <a:spcBef>
                <a:spcPts val="800"/>
              </a:spcBef>
              <a:buSzPct val="75000"/>
              <a:buChar char="•"/>
              <a:defRPr sz="3200"/>
            </a:pPr>
            <a:r>
              <a:t>November 13–18, 2020 (N=1,000)</a:t>
            </a:r>
          </a:p>
          <a:p>
            <a:pPr marL="1950861" lvl="3" indent="-617361" algn="l">
              <a:spcBef>
                <a:spcPts val="800"/>
              </a:spcBef>
              <a:buSzPct val="75000"/>
              <a:buChar char="•"/>
              <a:defRPr sz="3200"/>
            </a:pPr>
            <a:r>
              <a:t>December 10–18, 2020 (N=1,008)</a:t>
            </a:r>
          </a:p>
          <a:p>
            <a:pPr marL="1950861" lvl="3" indent="-617361" algn="l">
              <a:spcBef>
                <a:spcPts val="800"/>
              </a:spcBef>
              <a:buSzPct val="75000"/>
              <a:buChar char="•"/>
              <a:defRPr sz="3200"/>
            </a:pPr>
            <a:r>
              <a:t>January 14–19, 2021 (N=1,001)</a:t>
            </a:r>
          </a:p>
          <a:p>
            <a:pPr marL="1950861" lvl="3" indent="-617361" algn="l">
              <a:spcBef>
                <a:spcPts val="800"/>
              </a:spcBef>
              <a:buSzPct val="75000"/>
              <a:buChar char="•"/>
              <a:defRPr sz="3200"/>
            </a:pPr>
            <a:r>
              <a:t>February 12–22, 2021 (N=1,002)</a:t>
            </a:r>
          </a:p>
          <a:p>
            <a:pPr marL="1950861" lvl="3" indent="-617361" algn="l">
              <a:spcBef>
                <a:spcPts val="800"/>
              </a:spcBef>
              <a:buSzPct val="75000"/>
              <a:buChar char="•"/>
              <a:defRPr sz="3200"/>
            </a:pPr>
            <a:r>
              <a:t>March 11–23, 2021 (N=1,029)</a:t>
            </a:r>
          </a:p>
          <a:p>
            <a:pPr marL="1950861" lvl="3" indent="-617361" algn="l">
              <a:spcBef>
                <a:spcPts val="800"/>
              </a:spcBef>
              <a:buSzPct val="75000"/>
              <a:buChar char="•"/>
              <a:defRPr sz="3200"/>
            </a:pPr>
            <a:r>
              <a:t>April 9–22, 2021 (N=1,151)</a:t>
            </a:r>
          </a:p>
        </p:txBody>
      </p:sp>
      <p:sp>
        <p:nvSpPr>
          <p:cNvPr id="98" name="Earlier 2020 Field Dates, N=500 Each Week:…"/>
          <p:cNvSpPr/>
          <p:nvPr/>
        </p:nvSpPr>
        <p:spPr>
          <a:xfrm>
            <a:off x="13100301" y="5408786"/>
            <a:ext cx="9346010" cy="59271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p>
            <a:pPr marL="833261" lvl="2" indent="-617361" algn="l">
              <a:spcBef>
                <a:spcPts val="400"/>
              </a:spcBef>
              <a:buSzPct val="75000"/>
              <a:buChar char="•"/>
              <a:defRPr sz="3200"/>
            </a:pPr>
            <a:r>
              <a:t>Earlier 2020 Field Dates, N=500 Each Week:</a:t>
            </a:r>
          </a:p>
          <a:p>
            <a:pPr marL="1950861" lvl="3" indent="-617361" algn="l">
              <a:spcBef>
                <a:spcPts val="400"/>
              </a:spcBef>
              <a:buSzPct val="75000"/>
              <a:buChar char="•"/>
              <a:defRPr sz="3200"/>
            </a:pPr>
            <a:r>
              <a:t>Week 1: April  27–29, 2020</a:t>
            </a:r>
          </a:p>
          <a:p>
            <a:pPr marL="1950861" lvl="3" indent="-617361" algn="l">
              <a:spcBef>
                <a:spcPts val="400"/>
              </a:spcBef>
              <a:buSzPct val="75000"/>
              <a:buChar char="•"/>
              <a:defRPr sz="3200"/>
            </a:pPr>
            <a:r>
              <a:t>Week 2: May 4–5, 2020</a:t>
            </a:r>
          </a:p>
          <a:p>
            <a:pPr marL="1950861" lvl="3" indent="-617361" algn="l">
              <a:spcBef>
                <a:spcPts val="400"/>
              </a:spcBef>
              <a:buSzPct val="75000"/>
              <a:buChar char="•"/>
              <a:defRPr sz="3200"/>
            </a:pPr>
            <a:r>
              <a:t>Week 3: May 11–12, 2020</a:t>
            </a:r>
          </a:p>
          <a:p>
            <a:pPr marL="1950861" lvl="3" indent="-617361" algn="l">
              <a:spcBef>
                <a:spcPts val="400"/>
              </a:spcBef>
              <a:buSzPct val="75000"/>
              <a:buChar char="•"/>
              <a:defRPr sz="3200"/>
            </a:pPr>
            <a:r>
              <a:t>Week 4: May 18–20, 2020</a:t>
            </a:r>
          </a:p>
          <a:p>
            <a:pPr marL="1950861" lvl="3" indent="-617361" algn="l">
              <a:spcBef>
                <a:spcPts val="400"/>
              </a:spcBef>
              <a:buSzPct val="75000"/>
              <a:buChar char="•"/>
              <a:defRPr sz="3200"/>
            </a:pPr>
            <a:r>
              <a:t>Week 5: May 25-27, 2020</a:t>
            </a:r>
          </a:p>
          <a:p>
            <a:pPr marL="1950861" lvl="3" indent="-617361" algn="l">
              <a:spcBef>
                <a:spcPts val="400"/>
              </a:spcBef>
              <a:buSzPct val="75000"/>
              <a:buChar char="•"/>
              <a:defRPr sz="3200"/>
            </a:pPr>
            <a:r>
              <a:t>Week 6: June 1-3, 2020</a:t>
            </a:r>
          </a:p>
          <a:p>
            <a:pPr marL="1950861" lvl="3" indent="-617361" algn="l">
              <a:spcBef>
                <a:spcPts val="400"/>
              </a:spcBef>
              <a:buSzPct val="75000"/>
              <a:buChar char="•"/>
              <a:defRPr sz="3200"/>
            </a:pPr>
            <a:r>
              <a:t>Week 7: June 8-11, 2020</a:t>
            </a:r>
          </a:p>
          <a:p>
            <a:pPr marL="1950861" lvl="3" indent="-617361" algn="l">
              <a:spcBef>
                <a:spcPts val="400"/>
              </a:spcBef>
              <a:buSzPct val="75000"/>
              <a:buChar char="•"/>
              <a:defRPr sz="3200"/>
            </a:pPr>
            <a:r>
              <a:t>Week 8: June 15-18, 2020</a:t>
            </a: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Half Now Say Priority Should Be Getting Back Into Classroom"/>
          <p:cNvSpPr txBox="1">
            <a:spLocks noGrp="1"/>
          </p:cNvSpPr>
          <p:nvPr>
            <p:ph type="title"/>
          </p:nvPr>
        </p:nvSpPr>
        <p:spPr>
          <a:prstGeom prst="rect">
            <a:avLst/>
          </a:prstGeom>
        </p:spPr>
        <p:txBody>
          <a:bodyPr>
            <a:normAutofit fontScale="90000"/>
          </a:bodyPr>
          <a:lstStyle>
            <a:lvl1pPr defTabSz="443991">
              <a:defRPr sz="5928"/>
            </a:lvl1pPr>
          </a:lstStyle>
          <a:p>
            <a:r>
              <a:t>Half Now Say Priority Should Be Getting Back Into Classroom</a:t>
            </a:r>
          </a:p>
        </p:txBody>
      </p:sp>
      <p:pic>
        <p:nvPicPr>
          <p:cNvPr id="269"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270" name="Slide Number"/>
          <p:cNvSpPr txBox="1">
            <a:spLocks noGrp="1"/>
          </p:cNvSpPr>
          <p:nvPr>
            <p:ph type="sldNum" sz="quarter" idx="2"/>
          </p:nvPr>
        </p:nvSpPr>
        <p:spPr>
          <a:xfrm>
            <a:off x="22771505" y="12065000"/>
            <a:ext cx="510668"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20</a:t>
            </a:fld>
            <a:endParaRPr/>
          </a:p>
        </p:txBody>
      </p:sp>
      <p:grpSp>
        <p:nvGrpSpPr>
          <p:cNvPr id="278" name="Group"/>
          <p:cNvGrpSpPr/>
          <p:nvPr/>
        </p:nvGrpSpPr>
        <p:grpSpPr>
          <a:xfrm>
            <a:off x="1463237" y="3752278"/>
            <a:ext cx="22784658" cy="1514476"/>
            <a:chOff x="0" y="0"/>
            <a:chExt cx="22784656" cy="1514475"/>
          </a:xfrm>
        </p:grpSpPr>
        <p:sp>
          <p:nvSpPr>
            <p:cNvPr id="272" name="Providing access to consistent, high-quality remote or online learning for public school students this school year"/>
            <p:cNvSpPr txBox="1"/>
            <p:nvPr/>
          </p:nvSpPr>
          <p:spPr>
            <a:xfrm>
              <a:off x="579187" y="0"/>
              <a:ext cx="7377697" cy="1514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t">
              <a:spAutoFit/>
            </a:bodyPr>
            <a:lstStyle>
              <a:lvl1pPr defTabSz="457200">
                <a:defRPr sz="3000" b="1">
                  <a:latin typeface="Exo 2"/>
                  <a:ea typeface="Exo 2"/>
                  <a:cs typeface="Exo 2"/>
                  <a:sym typeface="Exo 2"/>
                </a:defRPr>
              </a:lvl1pPr>
            </a:lstStyle>
            <a:p>
              <a:r>
                <a:t>Providing access to consistent, high-quality remote or online learning for public school students this school year</a:t>
              </a:r>
            </a:p>
          </p:txBody>
        </p:sp>
        <p:sp>
          <p:nvSpPr>
            <p:cNvPr id="273" name="Trying to get public school students back into the classroom this school year and implementing health and safety measures"/>
            <p:cNvSpPr txBox="1"/>
            <p:nvPr/>
          </p:nvSpPr>
          <p:spPr>
            <a:xfrm>
              <a:off x="9865629" y="0"/>
              <a:ext cx="7883530" cy="1514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t">
              <a:spAutoFit/>
            </a:bodyPr>
            <a:lstStyle>
              <a:lvl1pPr defTabSz="457200">
                <a:defRPr sz="3000" b="1">
                  <a:latin typeface="Exo 2"/>
                  <a:ea typeface="Exo 2"/>
                  <a:cs typeface="Exo 2"/>
                  <a:sym typeface="Exo 2"/>
                </a:defRPr>
              </a:lvl1pPr>
            </a:lstStyle>
            <a:p>
              <a:r>
                <a:t>Trying to get public school students back into the classroom this school year and implementing health and safety measures</a:t>
              </a:r>
            </a:p>
          </p:txBody>
        </p:sp>
        <p:sp>
          <p:nvSpPr>
            <p:cNvPr id="274" name="Unsure"/>
            <p:cNvSpPr txBox="1"/>
            <p:nvPr/>
          </p:nvSpPr>
          <p:spPr>
            <a:xfrm>
              <a:off x="18197369" y="44241"/>
              <a:ext cx="4587288" cy="6000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t">
              <a:spAutoFit/>
            </a:bodyPr>
            <a:lstStyle>
              <a:lvl1pPr defTabSz="457200">
                <a:defRPr sz="3000" b="1">
                  <a:latin typeface="Exo 2"/>
                  <a:ea typeface="Exo 2"/>
                  <a:cs typeface="Exo 2"/>
                  <a:sym typeface="Exo 2"/>
                </a:defRPr>
              </a:lvl1pPr>
            </a:lstStyle>
            <a:p>
              <a:r>
                <a:t>Unsure</a:t>
              </a:r>
            </a:p>
          </p:txBody>
        </p:sp>
        <p:sp>
          <p:nvSpPr>
            <p:cNvPr id="275" name="Square"/>
            <p:cNvSpPr/>
            <p:nvPr/>
          </p:nvSpPr>
          <p:spPr>
            <a:xfrm>
              <a:off x="0" y="177591"/>
              <a:ext cx="511176" cy="511176"/>
            </a:xfrm>
            <a:prstGeom prst="rect">
              <a:avLst/>
            </a:prstGeom>
            <a:solidFill>
              <a:srgbClr val="317D87"/>
            </a:solidFill>
            <a:ln w="12700" cap="flat">
              <a:noFill/>
              <a:miter lim="400000"/>
            </a:ln>
            <a:effectLst/>
          </p:spPr>
          <p:txBody>
            <a:bodyPr wrap="square" lIns="71437" tIns="71437" rIns="71437" bIns="71437" numCol="1" anchor="ctr">
              <a:noAutofit/>
            </a:bodyPr>
            <a:lstStyle/>
            <a:p>
              <a:pPr>
                <a:defRPr sz="3200">
                  <a:solidFill>
                    <a:srgbClr val="FFFFFF"/>
                  </a:solidFill>
                  <a:latin typeface="Helvetica"/>
                  <a:ea typeface="Helvetica"/>
                  <a:cs typeface="Helvetica"/>
                  <a:sym typeface="Helvetica"/>
                </a:defRPr>
              </a:pPr>
              <a:endParaRPr dirty="0">
                <a:latin typeface="Exo 2" pitchFamily="2" charset="77"/>
              </a:endParaRPr>
            </a:p>
          </p:txBody>
        </p:sp>
        <p:sp>
          <p:nvSpPr>
            <p:cNvPr id="276" name="Square"/>
            <p:cNvSpPr/>
            <p:nvPr/>
          </p:nvSpPr>
          <p:spPr>
            <a:xfrm>
              <a:off x="9275992" y="177591"/>
              <a:ext cx="511176" cy="511176"/>
            </a:xfrm>
            <a:prstGeom prst="rect">
              <a:avLst/>
            </a:prstGeom>
            <a:solidFill>
              <a:srgbClr val="F1815E"/>
            </a:solidFill>
            <a:ln w="12700" cap="flat">
              <a:noFill/>
              <a:miter lim="400000"/>
            </a:ln>
            <a:effectLst/>
          </p:spPr>
          <p:txBody>
            <a:bodyPr wrap="square" lIns="71437" tIns="71437" rIns="71437" bIns="71437" numCol="1" anchor="ctr">
              <a:noAutofit/>
            </a:bodyPr>
            <a:lstStyle/>
            <a:p>
              <a:pPr>
                <a:defRPr sz="3200">
                  <a:solidFill>
                    <a:srgbClr val="FFFFFF"/>
                  </a:solidFill>
                  <a:latin typeface="Helvetica"/>
                  <a:ea typeface="Helvetica"/>
                  <a:cs typeface="Helvetica"/>
                  <a:sym typeface="Helvetica"/>
                </a:defRPr>
              </a:pPr>
              <a:endParaRPr dirty="0">
                <a:latin typeface="Exo 2" pitchFamily="2" charset="77"/>
              </a:endParaRPr>
            </a:p>
          </p:txBody>
        </p:sp>
        <p:sp>
          <p:nvSpPr>
            <p:cNvPr id="277" name="Square"/>
            <p:cNvSpPr/>
            <p:nvPr/>
          </p:nvSpPr>
          <p:spPr>
            <a:xfrm>
              <a:off x="19042076" y="177591"/>
              <a:ext cx="511176" cy="511176"/>
            </a:xfrm>
            <a:prstGeom prst="rect">
              <a:avLst/>
            </a:prstGeom>
            <a:solidFill>
              <a:srgbClr val="AEB5BC"/>
            </a:solidFill>
            <a:ln w="12700" cap="flat">
              <a:noFill/>
              <a:miter lim="400000"/>
            </a:ln>
            <a:effectLst/>
          </p:spPr>
          <p:txBody>
            <a:bodyPr wrap="square" lIns="71437" tIns="71437" rIns="71437" bIns="71437" numCol="1" anchor="ctr">
              <a:noAutofit/>
            </a:bodyPr>
            <a:lstStyle/>
            <a:p>
              <a:pPr>
                <a:defRPr sz="3200">
                  <a:solidFill>
                    <a:srgbClr val="FFFFFF"/>
                  </a:solidFill>
                  <a:latin typeface="Helvetica"/>
                  <a:ea typeface="Helvetica"/>
                  <a:cs typeface="Helvetica"/>
                  <a:sym typeface="Helvetica"/>
                </a:defRPr>
              </a:pPr>
              <a:endParaRPr dirty="0">
                <a:latin typeface="Exo 2" pitchFamily="2" charset="77"/>
              </a:endParaRPr>
            </a:p>
          </p:txBody>
        </p:sp>
      </p:grpSp>
      <p:sp>
        <p:nvSpPr>
          <p:cNvPr id="279" name="Q. If you could send a message to people who make decisions about education policy and public schools, which of the following do you think they should prioritize this school year?"/>
          <p:cNvSpPr txBox="1"/>
          <p:nvPr/>
        </p:nvSpPr>
        <p:spPr>
          <a:xfrm>
            <a:off x="1143000" y="2425344"/>
            <a:ext cx="22098000" cy="10814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lnSpcReduction="10000"/>
          </a:bodyPr>
          <a:lstStyle>
            <a:lvl1pPr algn="l" defTabSz="566674">
              <a:defRPr sz="3104" b="1">
                <a:latin typeface="Exo 2"/>
                <a:ea typeface="Exo 2"/>
                <a:cs typeface="Exo 2"/>
                <a:sym typeface="Exo 2"/>
              </a:defRPr>
            </a:lvl1pPr>
          </a:lstStyle>
          <a:p>
            <a:r>
              <a:t>Q. If you could send a message to people who make decisions about education policy and public schools, which of the following do you think they should prioritize this school year?</a:t>
            </a:r>
          </a:p>
        </p:txBody>
      </p:sp>
      <p:pic>
        <p:nvPicPr>
          <p:cNvPr id="280" name="Image" descr="Image"/>
          <p:cNvPicPr>
            <a:picLocks noChangeAspect="1"/>
          </p:cNvPicPr>
          <p:nvPr/>
        </p:nvPicPr>
        <p:blipFill>
          <a:blip r:embed="rId3"/>
          <a:stretch>
            <a:fillRect/>
          </a:stretch>
        </p:blipFill>
        <p:spPr>
          <a:xfrm>
            <a:off x="1104900" y="5803762"/>
            <a:ext cx="22174200" cy="5346701"/>
          </a:xfrm>
          <a:prstGeom prst="rect">
            <a:avLst/>
          </a:prstGeom>
          <a:ln w="12700">
            <a:miter lim="400000"/>
          </a:ln>
        </p:spPr>
      </p:pic>
    </p:spTree>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Majority Say Schools Should Offer Both In-Person And Remote And Allow Parents To Choose"/>
          <p:cNvSpPr txBox="1">
            <a:spLocks noGrp="1"/>
          </p:cNvSpPr>
          <p:nvPr>
            <p:ph type="title"/>
          </p:nvPr>
        </p:nvSpPr>
        <p:spPr>
          <a:prstGeom prst="rect">
            <a:avLst/>
          </a:prstGeom>
        </p:spPr>
        <p:txBody>
          <a:bodyPr/>
          <a:lstStyle>
            <a:lvl1pPr defTabSz="426466">
              <a:defRPr sz="5694"/>
            </a:lvl1pPr>
          </a:lstStyle>
          <a:p>
            <a:r>
              <a:t>Majority Say Schools Should Offer Both In-Person And Remote And Allow Parents To Choose </a:t>
            </a:r>
          </a:p>
        </p:txBody>
      </p:sp>
      <p:pic>
        <p:nvPicPr>
          <p:cNvPr id="283"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284" name="Slide Number"/>
          <p:cNvSpPr txBox="1">
            <a:spLocks noGrp="1"/>
          </p:cNvSpPr>
          <p:nvPr>
            <p:ph type="sldNum" sz="quarter" idx="2"/>
          </p:nvPr>
        </p:nvSpPr>
        <p:spPr>
          <a:xfrm>
            <a:off x="22802747" y="12065000"/>
            <a:ext cx="448184"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21</a:t>
            </a:fld>
            <a:endParaRPr/>
          </a:p>
        </p:txBody>
      </p:sp>
      <p:sp>
        <p:nvSpPr>
          <p:cNvPr id="286" name="Q. For the remainder of this school year (2020–2021), do you think public schools should . . . ?…"/>
          <p:cNvSpPr txBox="1"/>
          <p:nvPr/>
        </p:nvSpPr>
        <p:spPr>
          <a:xfrm>
            <a:off x="1155700" y="2636050"/>
            <a:ext cx="22098000" cy="1193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p>
            <a:pPr algn="l">
              <a:defRPr sz="3200" b="1">
                <a:latin typeface="Exo 2"/>
                <a:ea typeface="Exo 2"/>
                <a:cs typeface="Exo 2"/>
                <a:sym typeface="Exo 2"/>
              </a:defRPr>
            </a:pPr>
            <a:r>
              <a:t>Q. For the remainder of this school year (2020–2021), do you think public schools should . . . ?</a:t>
            </a:r>
          </a:p>
          <a:p>
            <a:pPr algn="l">
              <a:defRPr sz="3200" b="1">
                <a:latin typeface="Exo 2"/>
                <a:ea typeface="Exo 2"/>
                <a:cs typeface="Exo 2"/>
                <a:sym typeface="Exo 2"/>
              </a:defRPr>
            </a:pPr>
            <a:r>
              <a:t>Q. Thinking about NEXT school year (2021–2022), do you think public schools should . . . ?</a:t>
            </a:r>
          </a:p>
        </p:txBody>
      </p:sp>
      <p:sp>
        <p:nvSpPr>
          <p:cNvPr id="288" name="This School Year"/>
          <p:cNvSpPr/>
          <p:nvPr/>
        </p:nvSpPr>
        <p:spPr>
          <a:xfrm>
            <a:off x="1223768" y="5196278"/>
            <a:ext cx="10523692" cy="688976"/>
          </a:xfrm>
          <a:prstGeom prst="rect">
            <a:avLst/>
          </a:prstGeom>
          <a:solidFill>
            <a:srgbClr val="EEEFF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sz="3200" b="1">
                <a:latin typeface="Exo 2"/>
                <a:ea typeface="Exo 2"/>
                <a:cs typeface="Exo 2"/>
                <a:sym typeface="Exo 2"/>
              </a:defRPr>
            </a:lvl1pPr>
          </a:lstStyle>
          <a:p>
            <a:r>
              <a:t>This School Year</a:t>
            </a:r>
          </a:p>
        </p:txBody>
      </p:sp>
      <p:sp>
        <p:nvSpPr>
          <p:cNvPr id="289" name="Next School Year"/>
          <p:cNvSpPr/>
          <p:nvPr/>
        </p:nvSpPr>
        <p:spPr>
          <a:xfrm>
            <a:off x="12662016" y="5196278"/>
            <a:ext cx="10513977" cy="688976"/>
          </a:xfrm>
          <a:prstGeom prst="rect">
            <a:avLst/>
          </a:prstGeom>
          <a:solidFill>
            <a:srgbClr val="EEEFF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sz="3200" b="1">
                <a:latin typeface="Exo 2"/>
                <a:ea typeface="Exo 2"/>
                <a:cs typeface="Exo 2"/>
                <a:sym typeface="Exo 2"/>
              </a:defRPr>
            </a:lvl1pPr>
          </a:lstStyle>
          <a:p>
            <a:r>
              <a:t>Next School Year</a:t>
            </a:r>
          </a:p>
        </p:txBody>
      </p:sp>
      <p:pic>
        <p:nvPicPr>
          <p:cNvPr id="3" name="Picture 2">
            <a:extLst>
              <a:ext uri="{FF2B5EF4-FFF2-40B4-BE49-F238E27FC236}">
                <a16:creationId xmlns:a16="http://schemas.microsoft.com/office/drawing/2014/main" id="{59BF14FD-FBF7-B249-B182-32C1EBAE3B93}"/>
              </a:ext>
            </a:extLst>
          </p:cNvPr>
          <p:cNvPicPr>
            <a:picLocks noChangeAspect="1"/>
          </p:cNvPicPr>
          <p:nvPr/>
        </p:nvPicPr>
        <p:blipFill>
          <a:blip r:embed="rId3"/>
          <a:stretch>
            <a:fillRect/>
          </a:stretch>
        </p:blipFill>
        <p:spPr>
          <a:xfrm>
            <a:off x="825500" y="3955380"/>
            <a:ext cx="22733000" cy="7200900"/>
          </a:xfrm>
          <a:prstGeom prst="rect">
            <a:avLst/>
          </a:prstGeom>
        </p:spPr>
      </p:pic>
    </p:spTree>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While Partisans Are Divided On In-Person Vs. Remote Priority…"/>
          <p:cNvSpPr txBox="1">
            <a:spLocks noGrp="1"/>
          </p:cNvSpPr>
          <p:nvPr>
            <p:ph type="title"/>
          </p:nvPr>
        </p:nvSpPr>
        <p:spPr>
          <a:prstGeom prst="rect">
            <a:avLst/>
          </a:prstGeom>
        </p:spPr>
        <p:txBody>
          <a:bodyPr/>
          <a:lstStyle>
            <a:lvl1pPr defTabSz="426466">
              <a:defRPr sz="5694"/>
            </a:lvl1pPr>
          </a:lstStyle>
          <a:p>
            <a:r>
              <a:t>While Partisans Are Divided On In-Person Vs. Remote Priority…</a:t>
            </a:r>
          </a:p>
        </p:txBody>
      </p:sp>
      <p:pic>
        <p:nvPicPr>
          <p:cNvPr id="293"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294" name="Slide Number"/>
          <p:cNvSpPr txBox="1">
            <a:spLocks noGrp="1"/>
          </p:cNvSpPr>
          <p:nvPr>
            <p:ph type="sldNum" sz="quarter" idx="2"/>
          </p:nvPr>
        </p:nvSpPr>
        <p:spPr>
          <a:xfrm>
            <a:off x="22777754" y="12065000"/>
            <a:ext cx="498171"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22</a:t>
            </a:fld>
            <a:endParaRPr/>
          </a:p>
        </p:txBody>
      </p:sp>
      <p:sp>
        <p:nvSpPr>
          <p:cNvPr id="296" name="Q. If you could send a message to people who make decisions about education policy and public schools, which of the following do you think they should prioritize this school year?"/>
          <p:cNvSpPr txBox="1"/>
          <p:nvPr/>
        </p:nvSpPr>
        <p:spPr>
          <a:xfrm>
            <a:off x="1143000" y="2406129"/>
            <a:ext cx="22098000" cy="10814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lnSpcReduction="10000"/>
          </a:bodyPr>
          <a:lstStyle>
            <a:lvl1pPr algn="l" defTabSz="566674">
              <a:defRPr sz="3104" b="1">
                <a:latin typeface="Exo 2"/>
                <a:ea typeface="Exo 2"/>
                <a:cs typeface="Exo 2"/>
                <a:sym typeface="Exo 2"/>
              </a:defRPr>
            </a:lvl1pPr>
          </a:lstStyle>
          <a:p>
            <a:r>
              <a:t>Q. If you could send a message to people who make decisions about education policy and public schools, which of the following do you think they should prioritize this school year?</a:t>
            </a:r>
          </a:p>
        </p:txBody>
      </p:sp>
      <p:graphicFrame>
        <p:nvGraphicFramePr>
          <p:cNvPr id="297" name="2D Stacked Bar Chart"/>
          <p:cNvGraphicFramePr/>
          <p:nvPr>
            <p:extLst>
              <p:ext uri="{D42A27DB-BD31-4B8C-83A1-F6EECF244321}">
                <p14:modId xmlns:p14="http://schemas.microsoft.com/office/powerpoint/2010/main" val="1187622196"/>
              </p:ext>
            </p:extLst>
          </p:nvPr>
        </p:nvGraphicFramePr>
        <p:xfrm>
          <a:off x="1426544" y="5261485"/>
          <a:ext cx="21916269" cy="5834880"/>
        </p:xfrm>
        <a:graphic>
          <a:graphicData uri="http://schemas.openxmlformats.org/drawingml/2006/chart">
            <c:chart xmlns:c="http://schemas.openxmlformats.org/drawingml/2006/chart" xmlns:r="http://schemas.openxmlformats.org/officeDocument/2006/relationships" r:id="rId3"/>
          </a:graphicData>
        </a:graphic>
      </p:graphicFrame>
      <p:grpSp>
        <p:nvGrpSpPr>
          <p:cNvPr id="304" name="Group"/>
          <p:cNvGrpSpPr/>
          <p:nvPr/>
        </p:nvGrpSpPr>
        <p:grpSpPr>
          <a:xfrm>
            <a:off x="1463237" y="3752278"/>
            <a:ext cx="22784658" cy="1514476"/>
            <a:chOff x="0" y="0"/>
            <a:chExt cx="22784656" cy="1514475"/>
          </a:xfrm>
        </p:grpSpPr>
        <p:sp>
          <p:nvSpPr>
            <p:cNvPr id="298" name="Providing access to consistent, high-quality remote or online learning for public school students this school year"/>
            <p:cNvSpPr txBox="1"/>
            <p:nvPr/>
          </p:nvSpPr>
          <p:spPr>
            <a:xfrm>
              <a:off x="579187" y="0"/>
              <a:ext cx="7377697" cy="1514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t">
              <a:spAutoFit/>
            </a:bodyPr>
            <a:lstStyle>
              <a:lvl1pPr defTabSz="457200">
                <a:defRPr sz="3000" b="1">
                  <a:latin typeface="Exo 2"/>
                  <a:ea typeface="Exo 2"/>
                  <a:cs typeface="Exo 2"/>
                  <a:sym typeface="Exo 2"/>
                </a:defRPr>
              </a:lvl1pPr>
            </a:lstStyle>
            <a:p>
              <a:r>
                <a:t>Providing access to consistent, high-quality remote or online learning for public school students this school year</a:t>
              </a:r>
            </a:p>
          </p:txBody>
        </p:sp>
        <p:sp>
          <p:nvSpPr>
            <p:cNvPr id="299" name="Trying to get public school students back into the classroom this school year and implementing health and safety measures"/>
            <p:cNvSpPr txBox="1"/>
            <p:nvPr/>
          </p:nvSpPr>
          <p:spPr>
            <a:xfrm>
              <a:off x="9865629" y="0"/>
              <a:ext cx="7883530" cy="1514475"/>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t">
              <a:spAutoFit/>
            </a:bodyPr>
            <a:lstStyle>
              <a:lvl1pPr defTabSz="457200">
                <a:defRPr sz="3000" b="1">
                  <a:latin typeface="Exo 2"/>
                  <a:ea typeface="Exo 2"/>
                  <a:cs typeface="Exo 2"/>
                  <a:sym typeface="Exo 2"/>
                </a:defRPr>
              </a:lvl1pPr>
            </a:lstStyle>
            <a:p>
              <a:r>
                <a:t>Trying to get public school students back into the classroom this school year and implementing health and safety measures</a:t>
              </a:r>
            </a:p>
          </p:txBody>
        </p:sp>
        <p:sp>
          <p:nvSpPr>
            <p:cNvPr id="300" name="Unsure"/>
            <p:cNvSpPr txBox="1"/>
            <p:nvPr/>
          </p:nvSpPr>
          <p:spPr>
            <a:xfrm>
              <a:off x="18197369" y="44241"/>
              <a:ext cx="4587288" cy="600076"/>
            </a:xfrm>
            <a:prstGeom prst="rect">
              <a:avLst/>
            </a:prstGeom>
            <a:noFill/>
            <a:ln w="12700" cap="flat">
              <a:noFill/>
              <a:miter lim="400000"/>
            </a:ln>
            <a:effectLst/>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numCol="1" anchor="t">
              <a:spAutoFit/>
            </a:bodyPr>
            <a:lstStyle>
              <a:lvl1pPr defTabSz="457200">
                <a:defRPr sz="3000" b="1">
                  <a:latin typeface="Exo 2"/>
                  <a:ea typeface="Exo 2"/>
                  <a:cs typeface="Exo 2"/>
                  <a:sym typeface="Exo 2"/>
                </a:defRPr>
              </a:lvl1pPr>
            </a:lstStyle>
            <a:p>
              <a:r>
                <a:t>Unsure</a:t>
              </a:r>
            </a:p>
          </p:txBody>
        </p:sp>
        <p:sp>
          <p:nvSpPr>
            <p:cNvPr id="301" name="Square"/>
            <p:cNvSpPr/>
            <p:nvPr/>
          </p:nvSpPr>
          <p:spPr>
            <a:xfrm>
              <a:off x="0" y="177591"/>
              <a:ext cx="511176" cy="511176"/>
            </a:xfrm>
            <a:prstGeom prst="rect">
              <a:avLst/>
            </a:prstGeom>
            <a:solidFill>
              <a:srgbClr val="317D87"/>
            </a:solidFill>
            <a:ln w="12700" cap="flat">
              <a:noFill/>
              <a:miter lim="400000"/>
            </a:ln>
            <a:effectLst/>
          </p:spPr>
          <p:txBody>
            <a:bodyPr wrap="square" lIns="71437" tIns="71437" rIns="71437" bIns="71437" numCol="1" anchor="ctr">
              <a:noAutofit/>
            </a:bodyPr>
            <a:lstStyle/>
            <a:p>
              <a:pPr>
                <a:defRPr sz="3200">
                  <a:solidFill>
                    <a:srgbClr val="FFFFFF"/>
                  </a:solidFill>
                  <a:latin typeface="Helvetica"/>
                  <a:ea typeface="Helvetica"/>
                  <a:cs typeface="Helvetica"/>
                  <a:sym typeface="Helvetica"/>
                </a:defRPr>
              </a:pPr>
              <a:endParaRPr dirty="0">
                <a:latin typeface="Exo 2" pitchFamily="2" charset="77"/>
              </a:endParaRPr>
            </a:p>
          </p:txBody>
        </p:sp>
        <p:sp>
          <p:nvSpPr>
            <p:cNvPr id="302" name="Square"/>
            <p:cNvSpPr/>
            <p:nvPr/>
          </p:nvSpPr>
          <p:spPr>
            <a:xfrm>
              <a:off x="9275992" y="177591"/>
              <a:ext cx="511176" cy="511176"/>
            </a:xfrm>
            <a:prstGeom prst="rect">
              <a:avLst/>
            </a:prstGeom>
            <a:solidFill>
              <a:srgbClr val="F1815E"/>
            </a:solidFill>
            <a:ln w="12700" cap="flat">
              <a:noFill/>
              <a:miter lim="400000"/>
            </a:ln>
            <a:effectLst/>
          </p:spPr>
          <p:txBody>
            <a:bodyPr wrap="square" lIns="71437" tIns="71437" rIns="71437" bIns="71437" numCol="1" anchor="ctr">
              <a:noAutofit/>
            </a:bodyPr>
            <a:lstStyle/>
            <a:p>
              <a:pPr>
                <a:defRPr sz="3200">
                  <a:solidFill>
                    <a:srgbClr val="FFFFFF"/>
                  </a:solidFill>
                  <a:latin typeface="Helvetica"/>
                  <a:ea typeface="Helvetica"/>
                  <a:cs typeface="Helvetica"/>
                  <a:sym typeface="Helvetica"/>
                </a:defRPr>
              </a:pPr>
              <a:endParaRPr dirty="0">
                <a:latin typeface="Exo 2" pitchFamily="2" charset="77"/>
              </a:endParaRPr>
            </a:p>
          </p:txBody>
        </p:sp>
        <p:sp>
          <p:nvSpPr>
            <p:cNvPr id="303" name="Square"/>
            <p:cNvSpPr/>
            <p:nvPr/>
          </p:nvSpPr>
          <p:spPr>
            <a:xfrm>
              <a:off x="19042076" y="177591"/>
              <a:ext cx="511176" cy="511176"/>
            </a:xfrm>
            <a:prstGeom prst="rect">
              <a:avLst/>
            </a:prstGeom>
            <a:solidFill>
              <a:srgbClr val="AEB5BC"/>
            </a:solidFill>
            <a:ln w="12700" cap="flat">
              <a:noFill/>
              <a:miter lim="400000"/>
            </a:ln>
            <a:effectLst/>
          </p:spPr>
          <p:txBody>
            <a:bodyPr wrap="square" lIns="71437" tIns="71437" rIns="71437" bIns="71437" numCol="1" anchor="ctr">
              <a:noAutofit/>
            </a:bodyPr>
            <a:lstStyle/>
            <a:p>
              <a:pPr>
                <a:defRPr sz="3200">
                  <a:solidFill>
                    <a:srgbClr val="FFFFFF"/>
                  </a:solidFill>
                  <a:latin typeface="Helvetica"/>
                  <a:ea typeface="Helvetica"/>
                  <a:cs typeface="Helvetica"/>
                  <a:sym typeface="Helvetica"/>
                </a:defRPr>
              </a:pPr>
              <a:endParaRPr dirty="0">
                <a:latin typeface="Exo 2" pitchFamily="2" charset="77"/>
              </a:endParaRPr>
            </a:p>
          </p:txBody>
        </p:sp>
      </p:grpSp>
    </p:spTree>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 name="Most In Both Parties Say Parents Should Be Able To Choose"/>
          <p:cNvSpPr txBox="1">
            <a:spLocks noGrp="1"/>
          </p:cNvSpPr>
          <p:nvPr>
            <p:ph type="title"/>
          </p:nvPr>
        </p:nvSpPr>
        <p:spPr>
          <a:prstGeom prst="rect">
            <a:avLst/>
          </a:prstGeom>
        </p:spPr>
        <p:txBody>
          <a:bodyPr/>
          <a:lstStyle>
            <a:lvl1pPr defTabSz="455675">
              <a:defRPr sz="6083"/>
            </a:lvl1pPr>
          </a:lstStyle>
          <a:p>
            <a:r>
              <a:t>Most In Both Parties Say Parents Should Be Able To Choose</a:t>
            </a:r>
          </a:p>
        </p:txBody>
      </p:sp>
      <p:pic>
        <p:nvPicPr>
          <p:cNvPr id="307"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308" name="Slide Number"/>
          <p:cNvSpPr txBox="1">
            <a:spLocks noGrp="1"/>
          </p:cNvSpPr>
          <p:nvPr>
            <p:ph type="sldNum" sz="quarter" idx="2"/>
          </p:nvPr>
        </p:nvSpPr>
        <p:spPr>
          <a:xfrm>
            <a:off x="22778668" y="12065000"/>
            <a:ext cx="496343"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23</a:t>
            </a:fld>
            <a:endParaRPr/>
          </a:p>
        </p:txBody>
      </p:sp>
      <p:sp>
        <p:nvSpPr>
          <p:cNvPr id="310" name="Q. For the remainder of this school year (2020–2021), do you think public schools should . . . ?…"/>
          <p:cNvSpPr txBox="1"/>
          <p:nvPr/>
        </p:nvSpPr>
        <p:spPr>
          <a:xfrm>
            <a:off x="1143000" y="2406129"/>
            <a:ext cx="22098000" cy="1193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p>
            <a:pPr algn="l">
              <a:defRPr sz="3200" b="1">
                <a:latin typeface="Exo 2"/>
                <a:ea typeface="Exo 2"/>
                <a:cs typeface="Exo 2"/>
                <a:sym typeface="Exo 2"/>
              </a:defRPr>
            </a:pPr>
            <a:r>
              <a:t>Q. For the remainder of this school year (2020–2021), do you think public schools should . . . ?</a:t>
            </a:r>
          </a:p>
          <a:p>
            <a:pPr algn="l">
              <a:defRPr sz="3200" b="1">
                <a:latin typeface="Exo 2"/>
                <a:ea typeface="Exo 2"/>
                <a:cs typeface="Exo 2"/>
                <a:sym typeface="Exo 2"/>
              </a:defRPr>
            </a:pPr>
            <a:r>
              <a:t>Q. Thinking about NEXT school year (2021–2022), do you think public schools should . . . ?</a:t>
            </a:r>
          </a:p>
        </p:txBody>
      </p:sp>
      <p:sp>
        <p:nvSpPr>
          <p:cNvPr id="312" name="% Offer both in-person and remote/online learning options and allow parents to choose"/>
          <p:cNvSpPr/>
          <p:nvPr/>
        </p:nvSpPr>
        <p:spPr>
          <a:xfrm>
            <a:off x="2280534" y="3698725"/>
            <a:ext cx="19822932" cy="8538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sz="3700" b="1" i="1">
                <a:solidFill>
                  <a:srgbClr val="5F5A9A"/>
                </a:solidFill>
                <a:latin typeface="Exo 2"/>
                <a:ea typeface="Exo 2"/>
                <a:cs typeface="Exo 2"/>
                <a:sym typeface="Exo 2"/>
              </a:defRPr>
            </a:lvl1pPr>
          </a:lstStyle>
          <a:p>
            <a:r>
              <a:t>% Offer both in-person and remote/online learning options and allow parents to choose</a:t>
            </a:r>
          </a:p>
        </p:txBody>
      </p:sp>
      <p:sp>
        <p:nvSpPr>
          <p:cNvPr id="313" name="This School Year"/>
          <p:cNvSpPr/>
          <p:nvPr/>
        </p:nvSpPr>
        <p:spPr>
          <a:xfrm>
            <a:off x="4250673" y="5005778"/>
            <a:ext cx="8398612" cy="688976"/>
          </a:xfrm>
          <a:prstGeom prst="rect">
            <a:avLst/>
          </a:prstGeom>
          <a:solidFill>
            <a:srgbClr val="EEEFF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sz="3200" b="1">
                <a:latin typeface="Exo 2"/>
                <a:ea typeface="Exo 2"/>
                <a:cs typeface="Exo 2"/>
                <a:sym typeface="Exo 2"/>
              </a:defRPr>
            </a:lvl1pPr>
          </a:lstStyle>
          <a:p>
            <a:r>
              <a:t>This School Year</a:t>
            </a:r>
          </a:p>
        </p:txBody>
      </p:sp>
      <p:sp>
        <p:nvSpPr>
          <p:cNvPr id="314" name="Next School Year"/>
          <p:cNvSpPr/>
          <p:nvPr/>
        </p:nvSpPr>
        <p:spPr>
          <a:xfrm>
            <a:off x="14243622" y="5005778"/>
            <a:ext cx="8398611" cy="688976"/>
          </a:xfrm>
          <a:prstGeom prst="rect">
            <a:avLst/>
          </a:prstGeom>
          <a:solidFill>
            <a:srgbClr val="EEEFF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sz="3200" b="1">
                <a:latin typeface="Exo 2"/>
                <a:ea typeface="Exo 2"/>
                <a:cs typeface="Exo 2"/>
                <a:sym typeface="Exo 2"/>
              </a:defRPr>
            </a:lvl1pPr>
          </a:lstStyle>
          <a:p>
            <a:r>
              <a:t>Next School Year</a:t>
            </a:r>
          </a:p>
        </p:txBody>
      </p:sp>
      <p:pic>
        <p:nvPicPr>
          <p:cNvPr id="2" name="Picture 1">
            <a:extLst>
              <a:ext uri="{FF2B5EF4-FFF2-40B4-BE49-F238E27FC236}">
                <a16:creationId xmlns:a16="http://schemas.microsoft.com/office/drawing/2014/main" id="{4ACA260A-9951-884A-B684-76C6D499FAEA}"/>
              </a:ext>
            </a:extLst>
          </p:cNvPr>
          <p:cNvPicPr>
            <a:picLocks noChangeAspect="1"/>
          </p:cNvPicPr>
          <p:nvPr/>
        </p:nvPicPr>
        <p:blipFill>
          <a:blip r:embed="rId3"/>
          <a:stretch>
            <a:fillRect/>
          </a:stretch>
        </p:blipFill>
        <p:spPr>
          <a:xfrm>
            <a:off x="1417722" y="5774154"/>
            <a:ext cx="21259800" cy="5295900"/>
          </a:xfrm>
          <a:prstGeom prst="rect">
            <a:avLst/>
          </a:prstGeom>
        </p:spPr>
      </p:pic>
    </p:spTree>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 name="Majority Say Schools Should Be Offering In-Person Learning With Safety Measures; Only 17% Say Wait Until Vaccines Available For Kids"/>
          <p:cNvSpPr txBox="1">
            <a:spLocks noGrp="1"/>
          </p:cNvSpPr>
          <p:nvPr>
            <p:ph type="title"/>
          </p:nvPr>
        </p:nvSpPr>
        <p:spPr>
          <a:prstGeom prst="rect">
            <a:avLst/>
          </a:prstGeom>
        </p:spPr>
        <p:txBody>
          <a:bodyPr/>
          <a:lstStyle>
            <a:lvl1pPr defTabSz="385572">
              <a:defRPr sz="5148"/>
            </a:lvl1pPr>
          </a:lstStyle>
          <a:p>
            <a:r>
              <a:t>Majority Say Schools Should Be Offering In-Person Learning With Safety Measures; Only 17% Say Wait Until Vaccines Available For Kids</a:t>
            </a:r>
          </a:p>
        </p:txBody>
      </p:sp>
      <p:pic>
        <p:nvPicPr>
          <p:cNvPr id="318"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319" name="Slide Number"/>
          <p:cNvSpPr txBox="1">
            <a:spLocks noGrp="1"/>
          </p:cNvSpPr>
          <p:nvPr>
            <p:ph type="sldNum" sz="quarter" idx="2"/>
          </p:nvPr>
        </p:nvSpPr>
        <p:spPr>
          <a:xfrm>
            <a:off x="22771810" y="12065000"/>
            <a:ext cx="510059"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24</a:t>
            </a:fld>
            <a:endParaRPr/>
          </a:p>
        </p:txBody>
      </p:sp>
      <p:sp>
        <p:nvSpPr>
          <p:cNvPr id="321" name="Q. Which of the following statements do you agree with most, even if none of them perfectly describe your views?"/>
          <p:cNvSpPr txBox="1"/>
          <p:nvPr/>
        </p:nvSpPr>
        <p:spPr>
          <a:xfrm>
            <a:off x="1143000" y="2745156"/>
            <a:ext cx="22098000" cy="10814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lvl1pPr algn="l">
              <a:defRPr sz="3200" b="1">
                <a:latin typeface="Exo 2"/>
                <a:ea typeface="Exo 2"/>
                <a:cs typeface="Exo 2"/>
                <a:sym typeface="Exo 2"/>
              </a:defRPr>
            </a:lvl1pPr>
          </a:lstStyle>
          <a:p>
            <a:r>
              <a:t>Q. Which of the following statements do you agree with most, even if none of them perfectly describe your views? </a:t>
            </a:r>
          </a:p>
        </p:txBody>
      </p:sp>
      <p:graphicFrame>
        <p:nvGraphicFramePr>
          <p:cNvPr id="322" name="2D Stacked Bar Chart"/>
          <p:cNvGraphicFramePr/>
          <p:nvPr/>
        </p:nvGraphicFramePr>
        <p:xfrm>
          <a:off x="560947" y="3658302"/>
          <a:ext cx="23262105" cy="740061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Majority Across Regions Say Schools Should Be Offering In-Person Learning With Safety Measures"/>
          <p:cNvSpPr txBox="1">
            <a:spLocks noGrp="1"/>
          </p:cNvSpPr>
          <p:nvPr>
            <p:ph type="title"/>
          </p:nvPr>
        </p:nvSpPr>
        <p:spPr>
          <a:prstGeom prst="rect">
            <a:avLst/>
          </a:prstGeom>
        </p:spPr>
        <p:txBody>
          <a:bodyPr/>
          <a:lstStyle>
            <a:lvl1pPr defTabSz="426466">
              <a:defRPr sz="5694"/>
            </a:lvl1pPr>
          </a:lstStyle>
          <a:p>
            <a:r>
              <a:t>Majority Across Regions Say Schools Should Be Offering In-Person Learning With Safety Measures </a:t>
            </a:r>
          </a:p>
        </p:txBody>
      </p:sp>
      <p:pic>
        <p:nvPicPr>
          <p:cNvPr id="325"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326" name="Slide Number"/>
          <p:cNvSpPr txBox="1">
            <a:spLocks noGrp="1"/>
          </p:cNvSpPr>
          <p:nvPr>
            <p:ph type="sldNum" sz="quarter" idx="2"/>
          </p:nvPr>
        </p:nvSpPr>
        <p:spPr>
          <a:xfrm>
            <a:off x="22781716" y="12065000"/>
            <a:ext cx="490247"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25</a:t>
            </a:fld>
            <a:endParaRPr/>
          </a:p>
        </p:txBody>
      </p:sp>
      <p:graphicFrame>
        <p:nvGraphicFramePr>
          <p:cNvPr id="328" name="2D Stacked Bar Chart"/>
          <p:cNvGraphicFramePr/>
          <p:nvPr/>
        </p:nvGraphicFramePr>
        <p:xfrm>
          <a:off x="998800" y="3654476"/>
          <a:ext cx="22364701" cy="7441889"/>
        </p:xfrm>
        <a:graphic>
          <a:graphicData uri="http://schemas.openxmlformats.org/drawingml/2006/chart">
            <c:chart xmlns:c="http://schemas.openxmlformats.org/drawingml/2006/chart" xmlns:r="http://schemas.openxmlformats.org/officeDocument/2006/relationships" r:id="rId3"/>
          </a:graphicData>
        </a:graphic>
      </p:graphicFrame>
      <p:sp>
        <p:nvSpPr>
          <p:cNvPr id="329" name="Q. Which of the following statements do you agree with most, even if none of them perfectly describe your views?"/>
          <p:cNvSpPr txBox="1"/>
          <p:nvPr/>
        </p:nvSpPr>
        <p:spPr>
          <a:xfrm>
            <a:off x="1143000" y="2745156"/>
            <a:ext cx="22098000" cy="10814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lvl1pPr algn="l">
              <a:defRPr sz="3200" b="1">
                <a:latin typeface="Exo 2"/>
                <a:ea typeface="Exo 2"/>
                <a:cs typeface="Exo 2"/>
                <a:sym typeface="Exo 2"/>
              </a:defRPr>
            </a:lvl1pPr>
          </a:lstStyle>
          <a:p>
            <a:r>
              <a:t>Q. Which of the following statements do you agree with most, even if none of them perfectly describe your views? </a:t>
            </a:r>
          </a:p>
        </p:txBody>
      </p:sp>
    </p:spTree>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Most Parents Of Kids In All Grade Levels Say Schools Should Be Offering In-Person Learning With Safety Measures"/>
          <p:cNvSpPr txBox="1">
            <a:spLocks noGrp="1"/>
          </p:cNvSpPr>
          <p:nvPr>
            <p:ph type="title"/>
          </p:nvPr>
        </p:nvSpPr>
        <p:spPr>
          <a:prstGeom prst="rect">
            <a:avLst/>
          </a:prstGeom>
        </p:spPr>
        <p:txBody>
          <a:bodyPr/>
          <a:lstStyle>
            <a:lvl1pPr defTabSz="426466">
              <a:defRPr sz="5694"/>
            </a:lvl1pPr>
          </a:lstStyle>
          <a:p>
            <a:r>
              <a:t>Most Parents Of Kids In All Grade Levels Say Schools Should Be Offering In-Person Learning With Safety Measures </a:t>
            </a:r>
          </a:p>
        </p:txBody>
      </p:sp>
      <p:pic>
        <p:nvPicPr>
          <p:cNvPr id="332"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333" name="Slide Number"/>
          <p:cNvSpPr txBox="1">
            <a:spLocks noGrp="1"/>
          </p:cNvSpPr>
          <p:nvPr>
            <p:ph type="sldNum" sz="quarter" idx="2"/>
          </p:nvPr>
        </p:nvSpPr>
        <p:spPr>
          <a:xfrm>
            <a:off x="22776230" y="12065000"/>
            <a:ext cx="501219"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26</a:t>
            </a:fld>
            <a:endParaRPr/>
          </a:p>
        </p:txBody>
      </p:sp>
      <p:graphicFrame>
        <p:nvGraphicFramePr>
          <p:cNvPr id="335" name="2D Stacked Bar Chart"/>
          <p:cNvGraphicFramePr/>
          <p:nvPr/>
        </p:nvGraphicFramePr>
        <p:xfrm>
          <a:off x="1005035" y="3602736"/>
          <a:ext cx="22364701" cy="7493629"/>
        </p:xfrm>
        <a:graphic>
          <a:graphicData uri="http://schemas.openxmlformats.org/drawingml/2006/chart">
            <c:chart xmlns:c="http://schemas.openxmlformats.org/drawingml/2006/chart" xmlns:r="http://schemas.openxmlformats.org/officeDocument/2006/relationships" r:id="rId3"/>
          </a:graphicData>
        </a:graphic>
      </p:graphicFrame>
      <p:sp>
        <p:nvSpPr>
          <p:cNvPr id="336" name="Have kids in . . ."/>
          <p:cNvSpPr/>
          <p:nvPr/>
        </p:nvSpPr>
        <p:spPr>
          <a:xfrm>
            <a:off x="724108" y="5466517"/>
            <a:ext cx="4041591" cy="1193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sz="3600" i="1">
                <a:latin typeface="Exo 2"/>
                <a:ea typeface="Exo 2"/>
                <a:cs typeface="Exo 2"/>
                <a:sym typeface="Exo 2"/>
              </a:defRPr>
            </a:lvl1pPr>
          </a:lstStyle>
          <a:p>
            <a:r>
              <a:t>Have kids in . . . </a:t>
            </a:r>
          </a:p>
        </p:txBody>
      </p:sp>
      <p:sp>
        <p:nvSpPr>
          <p:cNvPr id="337" name="Q. Which of the following statements do you agree with most, even if none of them perfectly describe your views?"/>
          <p:cNvSpPr txBox="1"/>
          <p:nvPr/>
        </p:nvSpPr>
        <p:spPr>
          <a:xfrm>
            <a:off x="1143000" y="2745156"/>
            <a:ext cx="22098000" cy="10814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lvl1pPr algn="l">
              <a:defRPr sz="3200" b="1">
                <a:latin typeface="Exo 2"/>
                <a:ea typeface="Exo 2"/>
                <a:cs typeface="Exo 2"/>
                <a:sym typeface="Exo 2"/>
              </a:defRPr>
            </a:lvl1pPr>
          </a:lstStyle>
          <a:p>
            <a:r>
              <a:t>Q. Which of the following statements do you agree with most, even if none of them perfectly describe your views? </a:t>
            </a:r>
          </a:p>
        </p:txBody>
      </p:sp>
    </p:spTree>
  </p:cSld>
  <p:clrMapOvr>
    <a:masterClrMapping/>
  </p:clrMapOvr>
  <p:transition spd="med"/>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Majority Of White, Black, And Hispanic Parents Say Schools Should Be Offering In-Person Learning With Safety Measures"/>
          <p:cNvSpPr txBox="1">
            <a:spLocks noGrp="1"/>
          </p:cNvSpPr>
          <p:nvPr>
            <p:ph type="title"/>
          </p:nvPr>
        </p:nvSpPr>
        <p:spPr>
          <a:prstGeom prst="rect">
            <a:avLst/>
          </a:prstGeom>
        </p:spPr>
        <p:txBody>
          <a:bodyPr/>
          <a:lstStyle>
            <a:lvl1pPr defTabSz="426466">
              <a:defRPr sz="5694"/>
            </a:lvl1pPr>
          </a:lstStyle>
          <a:p>
            <a:r>
              <a:t>Majority Of White, Black, And Hispanic Parents Say Schools Should Be Offering In-Person Learning With Safety Measures</a:t>
            </a:r>
          </a:p>
        </p:txBody>
      </p:sp>
      <p:pic>
        <p:nvPicPr>
          <p:cNvPr id="340"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341" name="Slide Number"/>
          <p:cNvSpPr txBox="1">
            <a:spLocks noGrp="1"/>
          </p:cNvSpPr>
          <p:nvPr>
            <p:ph type="sldNum" sz="quarter" idx="2"/>
          </p:nvPr>
        </p:nvSpPr>
        <p:spPr>
          <a:xfrm>
            <a:off x="22785374" y="12065000"/>
            <a:ext cx="482931"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27</a:t>
            </a:fld>
            <a:endParaRPr/>
          </a:p>
        </p:txBody>
      </p:sp>
      <p:sp>
        <p:nvSpPr>
          <p:cNvPr id="343" name="Q. Which of the following statements do you agree with most, even if none of them perfectly describe your views?"/>
          <p:cNvSpPr txBox="1"/>
          <p:nvPr/>
        </p:nvSpPr>
        <p:spPr>
          <a:xfrm>
            <a:off x="1143000" y="2694356"/>
            <a:ext cx="22098000" cy="10814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lvl1pPr algn="l">
              <a:defRPr sz="3200" b="1">
                <a:latin typeface="Exo 2"/>
                <a:ea typeface="Exo 2"/>
                <a:cs typeface="Exo 2"/>
                <a:sym typeface="Exo 2"/>
              </a:defRPr>
            </a:lvl1pPr>
          </a:lstStyle>
          <a:p>
            <a:r>
              <a:t>Q. Which of the following statements do you agree with most, even if none of them perfectly describe your views? </a:t>
            </a:r>
          </a:p>
        </p:txBody>
      </p:sp>
      <p:graphicFrame>
        <p:nvGraphicFramePr>
          <p:cNvPr id="344" name="2D Stacked Bar Chart"/>
          <p:cNvGraphicFramePr/>
          <p:nvPr/>
        </p:nvGraphicFramePr>
        <p:xfrm>
          <a:off x="689922" y="3654476"/>
          <a:ext cx="23258023" cy="7441889"/>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6"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347" name="Slide Number"/>
          <p:cNvSpPr txBox="1">
            <a:spLocks noGrp="1"/>
          </p:cNvSpPr>
          <p:nvPr>
            <p:ph type="sldNum" sz="quarter" idx="2"/>
          </p:nvPr>
        </p:nvSpPr>
        <p:spPr>
          <a:xfrm>
            <a:off x="22770896" y="12065000"/>
            <a:ext cx="511887"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28</a:t>
            </a:fld>
            <a:endParaRPr/>
          </a:p>
        </p:txBody>
      </p:sp>
      <p:graphicFrame>
        <p:nvGraphicFramePr>
          <p:cNvPr id="349" name="2D Stacked Bar Chart"/>
          <p:cNvGraphicFramePr/>
          <p:nvPr/>
        </p:nvGraphicFramePr>
        <p:xfrm>
          <a:off x="845373" y="4109821"/>
          <a:ext cx="22693254" cy="7073126"/>
        </p:xfrm>
        <a:graphic>
          <a:graphicData uri="http://schemas.openxmlformats.org/drawingml/2006/chart">
            <c:chart xmlns:c="http://schemas.openxmlformats.org/drawingml/2006/chart" xmlns:r="http://schemas.openxmlformats.org/officeDocument/2006/relationships" r:id="rId3"/>
          </a:graphicData>
        </a:graphic>
      </p:graphicFrame>
      <p:sp>
        <p:nvSpPr>
          <p:cNvPr id="350" name="Public school teachers and staff"/>
          <p:cNvSpPr/>
          <p:nvPr/>
        </p:nvSpPr>
        <p:spPr>
          <a:xfrm>
            <a:off x="1117054" y="4986407"/>
            <a:ext cx="4264414" cy="1690069"/>
          </a:xfrm>
          <a:prstGeom prst="rect">
            <a:avLst/>
          </a:prstGeom>
          <a:solidFill>
            <a:srgbClr val="EEEFF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7000" tIns="127000" rIns="127000" bIns="127000" anchor="ctr"/>
          <a:lstStyle>
            <a:lvl1pPr>
              <a:defRPr sz="3600" b="1">
                <a:latin typeface="Exo 2"/>
                <a:ea typeface="Exo 2"/>
                <a:cs typeface="Exo 2"/>
                <a:sym typeface="Exo 2"/>
              </a:defRPr>
            </a:lvl1pPr>
          </a:lstStyle>
          <a:p>
            <a:pPr defTabSz="914400"/>
            <a:r>
              <a:t>Public school teachers and staff</a:t>
            </a:r>
          </a:p>
        </p:txBody>
      </p:sp>
      <p:sp>
        <p:nvSpPr>
          <p:cNvPr id="351" name="Anyone visiting or volunteering at a public school"/>
          <p:cNvSpPr/>
          <p:nvPr/>
        </p:nvSpPr>
        <p:spPr>
          <a:xfrm>
            <a:off x="1117054" y="7063719"/>
            <a:ext cx="4264414" cy="1905001"/>
          </a:xfrm>
          <a:prstGeom prst="rect">
            <a:avLst/>
          </a:prstGeom>
          <a:solidFill>
            <a:srgbClr val="EEEFF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7000" tIns="127000" rIns="127000" bIns="127000" anchor="ctr"/>
          <a:lstStyle>
            <a:lvl1pPr>
              <a:defRPr sz="3600" b="1">
                <a:latin typeface="Exo 2"/>
                <a:ea typeface="Exo 2"/>
                <a:cs typeface="Exo 2"/>
                <a:sym typeface="Exo 2"/>
              </a:defRPr>
            </a:lvl1pPr>
          </a:lstStyle>
          <a:p>
            <a:pPr defTabSz="914400"/>
            <a:r>
              <a:t>Anyone visiting or volunteering at a public school</a:t>
            </a:r>
          </a:p>
        </p:txBody>
      </p:sp>
      <p:sp>
        <p:nvSpPr>
          <p:cNvPr id="352" name="Public school…"/>
          <p:cNvSpPr/>
          <p:nvPr/>
        </p:nvSpPr>
        <p:spPr>
          <a:xfrm>
            <a:off x="1117054" y="9358941"/>
            <a:ext cx="4264414" cy="1689101"/>
          </a:xfrm>
          <a:prstGeom prst="rect">
            <a:avLst/>
          </a:prstGeom>
          <a:solidFill>
            <a:srgbClr val="EEEFF1"/>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7000" tIns="127000" rIns="127000" bIns="127000" anchor="ctr"/>
          <a:lstStyle/>
          <a:p>
            <a:pPr defTabSz="914400">
              <a:defRPr sz="3600" b="1">
                <a:latin typeface="Exo 2"/>
                <a:ea typeface="Exo 2"/>
                <a:cs typeface="Exo 2"/>
                <a:sym typeface="Exo 2"/>
              </a:defRPr>
            </a:pPr>
            <a:r>
              <a:t>Public school </a:t>
            </a:r>
          </a:p>
          <a:p>
            <a:pPr defTabSz="914400">
              <a:defRPr sz="3600" b="1">
                <a:latin typeface="Exo 2"/>
                <a:ea typeface="Exo 2"/>
                <a:cs typeface="Exo 2"/>
                <a:sym typeface="Exo 2"/>
              </a:defRPr>
            </a:pPr>
            <a:r>
              <a:t>K-12 students</a:t>
            </a:r>
          </a:p>
        </p:txBody>
      </p:sp>
      <p:sp>
        <p:nvSpPr>
          <p:cNvPr id="353" name="Q. When COVID-19 vaccines become available for everyone, do you think the following groups should be required or encouraged to get the COVID-19 vaccine if they are at a school in person?"/>
          <p:cNvSpPr txBox="1"/>
          <p:nvPr/>
        </p:nvSpPr>
        <p:spPr>
          <a:xfrm>
            <a:off x="1143000" y="2748237"/>
            <a:ext cx="22098000" cy="1193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lvl1pPr algn="l" defTabSz="554990">
              <a:spcBef>
                <a:spcPts val="400"/>
              </a:spcBef>
              <a:defRPr sz="3420" b="1">
                <a:latin typeface="Exo 2"/>
                <a:ea typeface="Exo 2"/>
                <a:cs typeface="Exo 2"/>
                <a:sym typeface="Exo 2"/>
              </a:defRPr>
            </a:lvl1pPr>
          </a:lstStyle>
          <a:p>
            <a:r>
              <a:t>Q. When COVID-19 vaccines become available for everyone, do you think the following groups should be required or encouraged to get the COVID-19 vaccine if they are at a school in person?</a:t>
            </a:r>
          </a:p>
        </p:txBody>
      </p:sp>
      <p:sp>
        <p:nvSpPr>
          <p:cNvPr id="354" name="Parents More Likely To Say COVID-19 Vaccination Should Be Required For Teachers And Staff Than For Students"/>
          <p:cNvSpPr txBox="1">
            <a:spLocks noGrp="1"/>
          </p:cNvSpPr>
          <p:nvPr>
            <p:ph type="title"/>
          </p:nvPr>
        </p:nvSpPr>
        <p:spPr>
          <a:prstGeom prst="rect">
            <a:avLst/>
          </a:prstGeom>
        </p:spPr>
        <p:txBody>
          <a:bodyPr/>
          <a:lstStyle>
            <a:lvl1pPr defTabSz="426466">
              <a:defRPr sz="5694"/>
            </a:lvl1pPr>
          </a:lstStyle>
          <a:p>
            <a:r>
              <a:t>Parents More Likely To Say COVID-19 Vaccination Should Be Required For Teachers And Staff Than For Students</a:t>
            </a:r>
          </a:p>
        </p:txBody>
      </p:sp>
    </p:spTree>
  </p:cSld>
  <p:clrMapOvr>
    <a:masterClrMapping/>
  </p:clrMapOvr>
  <p:transition spd="med"/>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62% Plan To Get Children Vaccinated, 4 In 10 Right Away"/>
          <p:cNvSpPr txBox="1">
            <a:spLocks noGrp="1"/>
          </p:cNvSpPr>
          <p:nvPr>
            <p:ph type="title"/>
          </p:nvPr>
        </p:nvSpPr>
        <p:spPr>
          <a:prstGeom prst="rect">
            <a:avLst/>
          </a:prstGeom>
        </p:spPr>
        <p:txBody>
          <a:bodyPr>
            <a:normAutofit fontScale="90000"/>
          </a:bodyPr>
          <a:lstStyle>
            <a:lvl1pPr defTabSz="484886">
              <a:defRPr sz="6474"/>
            </a:lvl1pPr>
          </a:lstStyle>
          <a:p>
            <a:r>
              <a:t>62% Plan To Get Children Vaccinated, 4 In 10 Right Away</a:t>
            </a:r>
          </a:p>
        </p:txBody>
      </p:sp>
      <p:pic>
        <p:nvPicPr>
          <p:cNvPr id="357"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358" name="Slide Number"/>
          <p:cNvSpPr txBox="1">
            <a:spLocks noGrp="1"/>
          </p:cNvSpPr>
          <p:nvPr>
            <p:ph type="sldNum" sz="quarter" idx="2"/>
          </p:nvPr>
        </p:nvSpPr>
        <p:spPr>
          <a:xfrm>
            <a:off x="22776230" y="12065000"/>
            <a:ext cx="501219"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29</a:t>
            </a:fld>
            <a:endParaRPr/>
          </a:p>
        </p:txBody>
      </p:sp>
      <p:sp>
        <p:nvSpPr>
          <p:cNvPr id="360" name="Q. When COVID-19 vaccines become available for children, do you plan to get your children vaccinated?"/>
          <p:cNvSpPr txBox="1"/>
          <p:nvPr/>
        </p:nvSpPr>
        <p:spPr>
          <a:xfrm>
            <a:off x="1140471" y="2542449"/>
            <a:ext cx="22098001" cy="1193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lnSpcReduction="10000"/>
          </a:bodyPr>
          <a:lstStyle>
            <a:lvl1pPr algn="l">
              <a:spcBef>
                <a:spcPts val="500"/>
              </a:spcBef>
              <a:defRPr sz="3600" b="1">
                <a:latin typeface="Exo 2"/>
                <a:ea typeface="Exo 2"/>
                <a:cs typeface="Exo 2"/>
                <a:sym typeface="Exo 2"/>
              </a:defRPr>
            </a:lvl1pPr>
          </a:lstStyle>
          <a:p>
            <a:r>
              <a:t>Q. When COVID-19 vaccines become available for children, do you plan to get your children vaccinated?</a:t>
            </a:r>
          </a:p>
        </p:txBody>
      </p:sp>
      <p:graphicFrame>
        <p:nvGraphicFramePr>
          <p:cNvPr id="361" name="2D Stacked Bar Chart"/>
          <p:cNvGraphicFramePr/>
          <p:nvPr/>
        </p:nvGraphicFramePr>
        <p:xfrm>
          <a:off x="1088933" y="3666889"/>
          <a:ext cx="21329972" cy="7264888"/>
        </p:xfrm>
        <a:graphic>
          <a:graphicData uri="http://schemas.openxmlformats.org/drawingml/2006/chart">
            <c:chart xmlns:c="http://schemas.openxmlformats.org/drawingml/2006/chart" xmlns:r="http://schemas.openxmlformats.org/officeDocument/2006/relationships" r:id="rId3"/>
          </a:graphicData>
        </a:graphic>
      </p:graphicFrame>
      <p:sp>
        <p:nvSpPr>
          <p:cNvPr id="362" name="YES…"/>
          <p:cNvSpPr txBox="1"/>
          <p:nvPr/>
        </p:nvSpPr>
        <p:spPr>
          <a:xfrm>
            <a:off x="21666495" y="3509446"/>
            <a:ext cx="1415416" cy="11080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p>
            <a:pPr>
              <a:defRPr sz="3200" b="1">
                <a:solidFill>
                  <a:srgbClr val="40916E"/>
                </a:solidFill>
                <a:latin typeface="Exo 2"/>
                <a:ea typeface="Exo 2"/>
                <a:cs typeface="Exo 2"/>
                <a:sym typeface="Exo 2"/>
              </a:defRPr>
            </a:pPr>
            <a:r>
              <a:t>YES</a:t>
            </a:r>
          </a:p>
          <a:p>
            <a:pPr>
              <a:defRPr sz="3200" b="1">
                <a:solidFill>
                  <a:srgbClr val="40916E"/>
                </a:solidFill>
                <a:latin typeface="Exo 2"/>
                <a:ea typeface="Exo 2"/>
                <a:cs typeface="Exo 2"/>
                <a:sym typeface="Exo 2"/>
              </a:defRPr>
            </a:pPr>
            <a:r>
              <a:t>(Total)</a:t>
            </a:r>
          </a:p>
        </p:txBody>
      </p:sp>
      <p:graphicFrame>
        <p:nvGraphicFramePr>
          <p:cNvPr id="363" name="Table"/>
          <p:cNvGraphicFramePr/>
          <p:nvPr>
            <p:extLst>
              <p:ext uri="{D42A27DB-BD31-4B8C-83A1-F6EECF244321}">
                <p14:modId xmlns:p14="http://schemas.microsoft.com/office/powerpoint/2010/main" val="2532315292"/>
              </p:ext>
            </p:extLst>
          </p:nvPr>
        </p:nvGraphicFramePr>
        <p:xfrm>
          <a:off x="21386800" y="4605573"/>
          <a:ext cx="2229856" cy="6006280"/>
        </p:xfrm>
        <a:graphic>
          <a:graphicData uri="http://schemas.openxmlformats.org/drawingml/2006/table">
            <a:tbl>
              <a:tblPr>
                <a:tableStyleId>{4C3C2611-4C71-4FC5-86AE-919BDF0F9419}</a:tableStyleId>
              </a:tblPr>
              <a:tblGrid>
                <a:gridCol w="2229856">
                  <a:extLst>
                    <a:ext uri="{9D8B030D-6E8A-4147-A177-3AD203B41FA5}">
                      <a16:colId xmlns:a16="http://schemas.microsoft.com/office/drawing/2014/main" val="20000"/>
                    </a:ext>
                  </a:extLst>
                </a:gridCol>
              </a:tblGrid>
              <a:tr h="1201256">
                <a:tc>
                  <a:txBody>
                    <a:bodyPr/>
                    <a:lstStyle/>
                    <a:p>
                      <a:pPr defTabSz="914400">
                        <a:defRPr sz="1800"/>
                      </a:pPr>
                      <a:r>
                        <a:rPr sz="4400" b="1">
                          <a:solidFill>
                            <a:srgbClr val="40916E"/>
                          </a:solidFill>
                        </a:rPr>
                        <a:t>60%</a:t>
                      </a:r>
                    </a:p>
                  </a:txBody>
                  <a:tcPr marL="50800" marR="50800" marT="50800" marB="50800" anchor="ctr" horzOverflow="overflow">
                    <a:noFill/>
                  </a:tcPr>
                </a:tc>
                <a:extLst>
                  <a:ext uri="{0D108BD9-81ED-4DB2-BD59-A6C34878D82A}">
                    <a16:rowId xmlns:a16="http://schemas.microsoft.com/office/drawing/2014/main" val="10000"/>
                  </a:ext>
                </a:extLst>
              </a:tr>
              <a:tr h="1201256">
                <a:tc>
                  <a:txBody>
                    <a:bodyPr/>
                    <a:lstStyle/>
                    <a:p>
                      <a:pPr defTabSz="914400">
                        <a:defRPr sz="1800"/>
                      </a:pPr>
                      <a:r>
                        <a:rPr sz="4400" b="1">
                          <a:solidFill>
                            <a:srgbClr val="40916E"/>
                          </a:solidFill>
                        </a:rPr>
                        <a:t>60%</a:t>
                      </a:r>
                    </a:p>
                  </a:txBody>
                  <a:tcPr marL="50800" marR="50800" marT="50800" marB="50800" anchor="ctr" horzOverflow="overflow">
                    <a:noFill/>
                  </a:tcPr>
                </a:tc>
                <a:extLst>
                  <a:ext uri="{0D108BD9-81ED-4DB2-BD59-A6C34878D82A}">
                    <a16:rowId xmlns:a16="http://schemas.microsoft.com/office/drawing/2014/main" val="10001"/>
                  </a:ext>
                </a:extLst>
              </a:tr>
              <a:tr h="1201256">
                <a:tc>
                  <a:txBody>
                    <a:bodyPr/>
                    <a:lstStyle/>
                    <a:p>
                      <a:pPr defTabSz="914400">
                        <a:defRPr sz="1800"/>
                      </a:pPr>
                      <a:r>
                        <a:rPr sz="4400" b="1">
                          <a:solidFill>
                            <a:srgbClr val="40916E"/>
                          </a:solidFill>
                        </a:rPr>
                        <a:t>57%</a:t>
                      </a:r>
                    </a:p>
                  </a:txBody>
                  <a:tcPr marL="50800" marR="50800" marT="50800" marB="50800" anchor="ctr" horzOverflow="overflow">
                    <a:noFill/>
                  </a:tcPr>
                </a:tc>
                <a:extLst>
                  <a:ext uri="{0D108BD9-81ED-4DB2-BD59-A6C34878D82A}">
                    <a16:rowId xmlns:a16="http://schemas.microsoft.com/office/drawing/2014/main" val="10002"/>
                  </a:ext>
                </a:extLst>
              </a:tr>
              <a:tr h="1201256">
                <a:tc>
                  <a:txBody>
                    <a:bodyPr/>
                    <a:lstStyle/>
                    <a:p>
                      <a:pPr defTabSz="914400">
                        <a:defRPr sz="1800"/>
                      </a:pPr>
                      <a:r>
                        <a:rPr sz="4400" b="1">
                          <a:solidFill>
                            <a:srgbClr val="40916E"/>
                          </a:solidFill>
                        </a:rPr>
                        <a:t>61%</a:t>
                      </a:r>
                    </a:p>
                  </a:txBody>
                  <a:tcPr marL="50800" marR="50800" marT="50800" marB="50800" anchor="ctr" horzOverflow="overflow">
                    <a:noFill/>
                  </a:tcPr>
                </a:tc>
                <a:extLst>
                  <a:ext uri="{0D108BD9-81ED-4DB2-BD59-A6C34878D82A}">
                    <a16:rowId xmlns:a16="http://schemas.microsoft.com/office/drawing/2014/main" val="10003"/>
                  </a:ext>
                </a:extLst>
              </a:tr>
              <a:tr h="1201256">
                <a:tc>
                  <a:txBody>
                    <a:bodyPr/>
                    <a:lstStyle/>
                    <a:p>
                      <a:pPr defTabSz="914400">
                        <a:defRPr sz="1800"/>
                      </a:pPr>
                      <a:r>
                        <a:rPr sz="4400" b="1" dirty="0">
                          <a:solidFill>
                            <a:srgbClr val="40916E"/>
                          </a:solidFill>
                        </a:rPr>
                        <a:t>62%</a:t>
                      </a:r>
                    </a:p>
                  </a:txBody>
                  <a:tcPr marL="50800" marR="50800" marT="50800" marB="50800" anchor="ctr" horzOverflow="overflow">
                    <a:noFill/>
                  </a:tcPr>
                </a:tc>
                <a:extLst>
                  <a:ext uri="{0D108BD9-81ED-4DB2-BD59-A6C34878D82A}">
                    <a16:rowId xmlns:a16="http://schemas.microsoft.com/office/drawing/2014/main" val="10004"/>
                  </a:ext>
                </a:extLst>
              </a:tr>
            </a:tbl>
          </a:graphicData>
        </a:graphic>
      </p:graphicFrame>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Core Questions And Trends"/>
          <p:cNvSpPr txBox="1">
            <a:spLocks noGrp="1"/>
          </p:cNvSpPr>
          <p:nvPr>
            <p:ph type="title"/>
          </p:nvPr>
        </p:nvSpPr>
        <p:spPr>
          <a:prstGeom prst="rect">
            <a:avLst/>
          </a:prstGeom>
        </p:spPr>
        <p:txBody>
          <a:bodyPr/>
          <a:lstStyle/>
          <a:p>
            <a:r>
              <a:t>Core Questions And Trends</a:t>
            </a:r>
          </a:p>
        </p:txBody>
      </p:sp>
      <p:sp>
        <p:nvSpPr>
          <p:cNvPr id="101" name="Slide Number"/>
          <p:cNvSpPr txBox="1">
            <a:spLocks noGrp="1"/>
          </p:cNvSpPr>
          <p:nvPr>
            <p:ph type="sldNum" sz="quarter" idx="2"/>
          </p:nvPr>
        </p:nvSpPr>
        <p:spPr>
          <a:xfrm>
            <a:off x="22859400" y="12063511"/>
            <a:ext cx="325044" cy="5111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a:t>
            </a:fld>
            <a:endParaRPr/>
          </a:p>
        </p:txBody>
      </p:sp>
    </p:spTree>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 name="Democratic Parents More Likely To Get Children Vaccinated, Support Vaccination Requirements For Students"/>
          <p:cNvSpPr txBox="1">
            <a:spLocks noGrp="1"/>
          </p:cNvSpPr>
          <p:nvPr>
            <p:ph type="title"/>
          </p:nvPr>
        </p:nvSpPr>
        <p:spPr>
          <a:prstGeom prst="rect">
            <a:avLst/>
          </a:prstGeom>
        </p:spPr>
        <p:txBody>
          <a:bodyPr/>
          <a:lstStyle>
            <a:lvl1pPr defTabSz="426466">
              <a:defRPr sz="5694"/>
            </a:lvl1pPr>
          </a:lstStyle>
          <a:p>
            <a:r>
              <a:t>Democratic Parents More Likely To Get Children Vaccinated, Support Vaccination Requirements For Students</a:t>
            </a:r>
          </a:p>
        </p:txBody>
      </p:sp>
      <p:pic>
        <p:nvPicPr>
          <p:cNvPr id="366"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367" name="Slide Number"/>
          <p:cNvSpPr txBox="1">
            <a:spLocks noGrp="1"/>
          </p:cNvSpPr>
          <p:nvPr>
            <p:ph type="sldNum" sz="quarter" idx="2"/>
          </p:nvPr>
        </p:nvSpPr>
        <p:spPr>
          <a:xfrm>
            <a:off x="22772420" y="12065000"/>
            <a:ext cx="508839"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30</a:t>
            </a:fld>
            <a:endParaRPr/>
          </a:p>
        </p:txBody>
      </p:sp>
      <p:sp>
        <p:nvSpPr>
          <p:cNvPr id="370" name="Q. When COVID-19 vaccines become available for children, do you plan to get your children vaccinated?…"/>
          <p:cNvSpPr txBox="1"/>
          <p:nvPr/>
        </p:nvSpPr>
        <p:spPr>
          <a:xfrm>
            <a:off x="1140471" y="2758349"/>
            <a:ext cx="22098001" cy="16233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p>
            <a:pPr algn="l" defTabSz="502412">
              <a:spcBef>
                <a:spcPts val="400"/>
              </a:spcBef>
              <a:defRPr sz="3096" b="1">
                <a:latin typeface="Exo 2"/>
                <a:ea typeface="Exo 2"/>
                <a:cs typeface="Exo 2"/>
                <a:sym typeface="Exo 2"/>
              </a:defRPr>
            </a:pPr>
            <a:r>
              <a:t>Q. When COVID-19 vaccines become available for children, do you plan to get your children vaccinated?</a:t>
            </a:r>
          </a:p>
          <a:p>
            <a:pPr algn="l" defTabSz="502412">
              <a:spcBef>
                <a:spcPts val="400"/>
              </a:spcBef>
              <a:defRPr sz="3096" b="1">
                <a:latin typeface="Exo 2"/>
                <a:ea typeface="Exo 2"/>
                <a:cs typeface="Exo 2"/>
                <a:sym typeface="Exo 2"/>
              </a:defRPr>
            </a:pPr>
            <a:r>
              <a:t>Q. When COVID-19 vaccines become available for everyone, do you think the following groups should be required or encouraged to get the COVID-19 vaccine if they are at a school in person? Public school K-12 students</a:t>
            </a:r>
          </a:p>
        </p:txBody>
      </p:sp>
      <p:pic>
        <p:nvPicPr>
          <p:cNvPr id="2" name="Picture 1">
            <a:extLst>
              <a:ext uri="{FF2B5EF4-FFF2-40B4-BE49-F238E27FC236}">
                <a16:creationId xmlns:a16="http://schemas.microsoft.com/office/drawing/2014/main" id="{779D72C6-E761-EA4F-B524-A139EBCFECFB}"/>
              </a:ext>
            </a:extLst>
          </p:cNvPr>
          <p:cNvPicPr>
            <a:picLocks noChangeAspect="1"/>
          </p:cNvPicPr>
          <p:nvPr/>
        </p:nvPicPr>
        <p:blipFill>
          <a:blip r:embed="rId3"/>
          <a:stretch>
            <a:fillRect/>
          </a:stretch>
        </p:blipFill>
        <p:spPr>
          <a:xfrm>
            <a:off x="1313785" y="4585701"/>
            <a:ext cx="20408900" cy="6565900"/>
          </a:xfrm>
          <a:prstGeom prst="rect">
            <a:avLst/>
          </a:prstGeom>
        </p:spPr>
      </p:pic>
    </p:spTree>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 name="Views On Vaccination Differ By Education Level And Income"/>
          <p:cNvSpPr txBox="1">
            <a:spLocks noGrp="1"/>
          </p:cNvSpPr>
          <p:nvPr>
            <p:ph type="title"/>
          </p:nvPr>
        </p:nvSpPr>
        <p:spPr>
          <a:prstGeom prst="rect">
            <a:avLst/>
          </a:prstGeom>
        </p:spPr>
        <p:txBody>
          <a:bodyPr>
            <a:normAutofit fontScale="90000"/>
          </a:bodyPr>
          <a:lstStyle>
            <a:lvl1pPr defTabSz="455675">
              <a:defRPr sz="6083"/>
            </a:lvl1pPr>
          </a:lstStyle>
          <a:p>
            <a:r>
              <a:t>Views On Vaccination Differ By Education Level And Income</a:t>
            </a:r>
          </a:p>
        </p:txBody>
      </p:sp>
      <p:pic>
        <p:nvPicPr>
          <p:cNvPr id="374"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375" name="Slide Number"/>
          <p:cNvSpPr txBox="1">
            <a:spLocks noGrp="1"/>
          </p:cNvSpPr>
          <p:nvPr>
            <p:ph type="sldNum" sz="quarter" idx="2"/>
          </p:nvPr>
        </p:nvSpPr>
        <p:spPr>
          <a:xfrm>
            <a:off x="22803662" y="12065000"/>
            <a:ext cx="446355"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31</a:t>
            </a:fld>
            <a:endParaRPr/>
          </a:p>
        </p:txBody>
      </p:sp>
      <p:sp>
        <p:nvSpPr>
          <p:cNvPr id="379" name="Q. When COVID-19 vaccines become available for children, do you plan to get your children vaccinated?…"/>
          <p:cNvSpPr txBox="1"/>
          <p:nvPr/>
        </p:nvSpPr>
        <p:spPr>
          <a:xfrm>
            <a:off x="1143000" y="2489337"/>
            <a:ext cx="22098000" cy="164572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lnSpcReduction="10000"/>
          </a:bodyPr>
          <a:lstStyle/>
          <a:p>
            <a:pPr algn="l" defTabSz="519937">
              <a:spcBef>
                <a:spcPts val="400"/>
              </a:spcBef>
              <a:defRPr sz="3204" b="1">
                <a:latin typeface="Exo 2"/>
                <a:ea typeface="Exo 2"/>
                <a:cs typeface="Exo 2"/>
                <a:sym typeface="Exo 2"/>
              </a:defRPr>
            </a:pPr>
            <a:r>
              <a:t>Q. When COVID-19 vaccines become available for children, do you plan to get your children vaccinated?</a:t>
            </a:r>
          </a:p>
          <a:p>
            <a:pPr algn="l" defTabSz="519937">
              <a:spcBef>
                <a:spcPts val="400"/>
              </a:spcBef>
              <a:defRPr sz="3204" b="1">
                <a:latin typeface="Exo 2"/>
                <a:ea typeface="Exo 2"/>
                <a:cs typeface="Exo 2"/>
                <a:sym typeface="Exo 2"/>
              </a:defRPr>
            </a:pPr>
            <a:r>
              <a:t>Q. When COVID-19 vaccines become available for everyone, do you think the following groups should be required or encouraged to get the COVID-19 vaccine if they are at a school in person? Public school K-12 students</a:t>
            </a:r>
          </a:p>
        </p:txBody>
      </p:sp>
      <p:pic>
        <p:nvPicPr>
          <p:cNvPr id="2" name="Picture 1">
            <a:extLst>
              <a:ext uri="{FF2B5EF4-FFF2-40B4-BE49-F238E27FC236}">
                <a16:creationId xmlns:a16="http://schemas.microsoft.com/office/drawing/2014/main" id="{FEBBB8D2-222F-D541-8C07-ADDD0F0F6052}"/>
              </a:ext>
            </a:extLst>
          </p:cNvPr>
          <p:cNvPicPr>
            <a:picLocks noChangeAspect="1"/>
          </p:cNvPicPr>
          <p:nvPr/>
        </p:nvPicPr>
        <p:blipFill>
          <a:blip r:embed="rId3"/>
          <a:stretch>
            <a:fillRect/>
          </a:stretch>
        </p:blipFill>
        <p:spPr>
          <a:xfrm>
            <a:off x="1111250" y="4484770"/>
            <a:ext cx="22161500" cy="6286500"/>
          </a:xfrm>
          <a:prstGeom prst="rect">
            <a:avLst/>
          </a:prstGeom>
        </p:spPr>
      </p:pic>
    </p:spTree>
  </p:cSld>
  <p:clrMapOvr>
    <a:masterClrMapping/>
  </p:clrMapOvr>
  <p:transition spd="med"/>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Summer Activities"/>
          <p:cNvSpPr txBox="1">
            <a:spLocks noGrp="1"/>
          </p:cNvSpPr>
          <p:nvPr>
            <p:ph type="title"/>
          </p:nvPr>
        </p:nvSpPr>
        <p:spPr>
          <a:prstGeom prst="rect">
            <a:avLst/>
          </a:prstGeom>
        </p:spPr>
        <p:txBody>
          <a:bodyPr/>
          <a:lstStyle/>
          <a:p>
            <a:r>
              <a:t>Summer Activities</a:t>
            </a:r>
          </a:p>
        </p:txBody>
      </p:sp>
      <p:sp>
        <p:nvSpPr>
          <p:cNvPr id="382" name="Slide Number"/>
          <p:cNvSpPr txBox="1">
            <a:spLocks noGrp="1"/>
          </p:cNvSpPr>
          <p:nvPr>
            <p:ph type="sldNum" sz="quarter" idx="2"/>
          </p:nvPr>
        </p:nvSpPr>
        <p:spPr>
          <a:xfrm>
            <a:off x="22773751" y="12063511"/>
            <a:ext cx="496342" cy="5111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32</a:t>
            </a:fld>
            <a:endParaRPr/>
          </a:p>
        </p:txBody>
      </p:sp>
    </p:spTree>
  </p:cSld>
  <p:clrMapOvr>
    <a:masterClrMapping/>
  </p:clrMapOvr>
  <p:transition spd="med"/>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 name="Shift Toward More Normalcy For Kids This Summer"/>
          <p:cNvSpPr txBox="1">
            <a:spLocks noGrp="1"/>
          </p:cNvSpPr>
          <p:nvPr>
            <p:ph type="title"/>
          </p:nvPr>
        </p:nvSpPr>
        <p:spPr>
          <a:prstGeom prst="rect">
            <a:avLst/>
          </a:prstGeom>
        </p:spPr>
        <p:txBody>
          <a:bodyPr>
            <a:normAutofit fontScale="90000"/>
          </a:bodyPr>
          <a:lstStyle>
            <a:lvl1pPr defTabSz="531622">
              <a:defRPr sz="7098"/>
            </a:lvl1pPr>
          </a:lstStyle>
          <a:p>
            <a:r>
              <a:t>Shift Toward More Normalcy For Kids This Summer</a:t>
            </a:r>
          </a:p>
        </p:txBody>
      </p:sp>
      <p:pic>
        <p:nvPicPr>
          <p:cNvPr id="385"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386" name="Slide Number"/>
          <p:cNvSpPr txBox="1">
            <a:spLocks noGrp="1"/>
          </p:cNvSpPr>
          <p:nvPr>
            <p:ph type="sldNum" sz="quarter" idx="2"/>
          </p:nvPr>
        </p:nvSpPr>
        <p:spPr>
          <a:xfrm>
            <a:off x="22779583" y="12065000"/>
            <a:ext cx="494513"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33</a:t>
            </a:fld>
            <a:endParaRPr/>
          </a:p>
        </p:txBody>
      </p:sp>
      <p:sp>
        <p:nvSpPr>
          <p:cNvPr id="388" name="Q. Thinking about what your children normally do while they are out of school for summer vacation, how many of their normal activities will they be able to do this summer?"/>
          <p:cNvSpPr txBox="1"/>
          <p:nvPr/>
        </p:nvSpPr>
        <p:spPr>
          <a:xfrm>
            <a:off x="1140471" y="2542449"/>
            <a:ext cx="22098001" cy="1193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p>
            <a:pPr algn="l" defTabSz="554990">
              <a:spcBef>
                <a:spcPts val="400"/>
              </a:spcBef>
              <a:defRPr sz="3420" b="1">
                <a:latin typeface="Exo 2"/>
                <a:ea typeface="Exo 2"/>
                <a:cs typeface="Exo 2"/>
                <a:sym typeface="Exo 2"/>
              </a:defRPr>
            </a:pPr>
            <a:r>
              <a:t>Q. Thinking about what your children </a:t>
            </a:r>
            <a:r>
              <a:rPr u="sng"/>
              <a:t>normally</a:t>
            </a:r>
            <a:r>
              <a:t> do while they are out of school for summer vacation, how many of their normal activities will they be able to do this summer?</a:t>
            </a:r>
          </a:p>
        </p:txBody>
      </p:sp>
      <p:pic>
        <p:nvPicPr>
          <p:cNvPr id="2" name="Picture 1">
            <a:extLst>
              <a:ext uri="{FF2B5EF4-FFF2-40B4-BE49-F238E27FC236}">
                <a16:creationId xmlns:a16="http://schemas.microsoft.com/office/drawing/2014/main" id="{D2C8D3C9-2393-2E46-9E74-F684184C855D}"/>
              </a:ext>
            </a:extLst>
          </p:cNvPr>
          <p:cNvPicPr>
            <a:picLocks noChangeAspect="1"/>
          </p:cNvPicPr>
          <p:nvPr/>
        </p:nvPicPr>
        <p:blipFill>
          <a:blip r:embed="rId3"/>
          <a:stretch>
            <a:fillRect/>
          </a:stretch>
        </p:blipFill>
        <p:spPr>
          <a:xfrm>
            <a:off x="895350" y="4035590"/>
            <a:ext cx="22593300" cy="6896100"/>
          </a:xfrm>
          <a:prstGeom prst="rect">
            <a:avLst/>
          </a:prstGeom>
        </p:spPr>
      </p:pic>
    </p:spTree>
  </p:cSld>
  <p:clrMapOvr>
    <a:masterClrMapping/>
  </p:clrMapOvr>
  <p:transition spd="med"/>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More Choosing In-Person Social Activities Than Last Summer, But 41% Say Their Kids Will Not Participate In Those Activities"/>
          <p:cNvSpPr txBox="1">
            <a:spLocks noGrp="1"/>
          </p:cNvSpPr>
          <p:nvPr>
            <p:ph type="title"/>
          </p:nvPr>
        </p:nvSpPr>
        <p:spPr>
          <a:prstGeom prst="rect">
            <a:avLst/>
          </a:prstGeom>
        </p:spPr>
        <p:txBody>
          <a:bodyPr/>
          <a:lstStyle>
            <a:lvl1pPr defTabSz="426466">
              <a:defRPr sz="5694"/>
            </a:lvl1pPr>
          </a:lstStyle>
          <a:p>
            <a:r>
              <a:t>More Choosing In-Person Social Activities Than Last Summer, But 41% Say Their Kids Will Not Participate In Those Activities</a:t>
            </a:r>
          </a:p>
        </p:txBody>
      </p:sp>
      <p:pic>
        <p:nvPicPr>
          <p:cNvPr id="395"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396" name="Slide Number"/>
          <p:cNvSpPr txBox="1">
            <a:spLocks noGrp="1"/>
          </p:cNvSpPr>
          <p:nvPr>
            <p:ph type="sldNum" sz="quarter" idx="2"/>
          </p:nvPr>
        </p:nvSpPr>
        <p:spPr>
          <a:xfrm>
            <a:off x="22770591" y="12065000"/>
            <a:ext cx="512497"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34</a:t>
            </a:fld>
            <a:endParaRPr/>
          </a:p>
        </p:txBody>
      </p:sp>
      <p:sp>
        <p:nvSpPr>
          <p:cNvPr id="398" name="Q. Which of the following best describes how you feel about your children participating in activities this summer where they will be around groups of people, such as day camps, summer school, or community programs?"/>
          <p:cNvSpPr txBox="1"/>
          <p:nvPr/>
        </p:nvSpPr>
        <p:spPr>
          <a:xfrm>
            <a:off x="1143000" y="2773031"/>
            <a:ext cx="22098000" cy="1193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fontScale="92500"/>
          </a:bodyPr>
          <a:lstStyle>
            <a:lvl1pPr algn="l" defTabSz="531622">
              <a:spcBef>
                <a:spcPts val="400"/>
              </a:spcBef>
              <a:defRPr sz="3276" b="1">
                <a:latin typeface="Exo 2"/>
                <a:ea typeface="Exo 2"/>
                <a:cs typeface="Exo 2"/>
                <a:sym typeface="Exo 2"/>
              </a:defRPr>
            </a:lvl1pPr>
          </a:lstStyle>
          <a:p>
            <a:r>
              <a:t>Q. Which of the following best describes how you feel about your children participating in activities this summer where they will be around groups of people, such as day camps, summer school, or community programs?</a:t>
            </a:r>
          </a:p>
        </p:txBody>
      </p:sp>
      <p:pic>
        <p:nvPicPr>
          <p:cNvPr id="2" name="Picture 1">
            <a:extLst>
              <a:ext uri="{FF2B5EF4-FFF2-40B4-BE49-F238E27FC236}">
                <a16:creationId xmlns:a16="http://schemas.microsoft.com/office/drawing/2014/main" id="{2E88949A-B980-C54A-8218-D9C18C0CDAC7}"/>
              </a:ext>
            </a:extLst>
          </p:cNvPr>
          <p:cNvPicPr>
            <a:picLocks noChangeAspect="1"/>
          </p:cNvPicPr>
          <p:nvPr/>
        </p:nvPicPr>
        <p:blipFill>
          <a:blip r:embed="rId3"/>
          <a:stretch>
            <a:fillRect/>
          </a:stretch>
        </p:blipFill>
        <p:spPr>
          <a:xfrm>
            <a:off x="1149350" y="4140199"/>
            <a:ext cx="22085300" cy="7264400"/>
          </a:xfrm>
          <a:prstGeom prst="rect">
            <a:avLst/>
          </a:prstGeom>
        </p:spPr>
      </p:pic>
    </p:spTree>
  </p:cSld>
  <p:clrMapOvr>
    <a:masterClrMapping/>
  </p:clrMapOvr>
  <p:transition spd="med"/>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 name="Most Common Plans For The Summer Are Car Trips, Staying At Home, Educational Activities, And Online Classes"/>
          <p:cNvSpPr txBox="1">
            <a:spLocks noGrp="1"/>
          </p:cNvSpPr>
          <p:nvPr>
            <p:ph type="title"/>
          </p:nvPr>
        </p:nvSpPr>
        <p:spPr>
          <a:xfrm>
            <a:off x="1140471" y="577069"/>
            <a:ext cx="22103058" cy="1905001"/>
          </a:xfrm>
          <a:prstGeom prst="rect">
            <a:avLst/>
          </a:prstGeom>
        </p:spPr>
        <p:txBody>
          <a:bodyPr/>
          <a:lstStyle>
            <a:lvl1pPr defTabSz="426466">
              <a:defRPr sz="5694"/>
            </a:lvl1pPr>
          </a:lstStyle>
          <a:p>
            <a:r>
              <a:t>Most Common Plans For The Summer Are Car Trips, Staying At Home, Educational Activities, And Online Classes</a:t>
            </a:r>
          </a:p>
        </p:txBody>
      </p:sp>
      <p:pic>
        <p:nvPicPr>
          <p:cNvPr id="402"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403" name="Slide Number"/>
          <p:cNvSpPr txBox="1">
            <a:spLocks noGrp="1"/>
          </p:cNvSpPr>
          <p:nvPr>
            <p:ph type="sldNum" sz="quarter" idx="2"/>
          </p:nvPr>
        </p:nvSpPr>
        <p:spPr>
          <a:xfrm>
            <a:off x="22782631" y="12065000"/>
            <a:ext cx="488417"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35</a:t>
            </a:fld>
            <a:endParaRPr/>
          </a:p>
        </p:txBody>
      </p:sp>
      <p:sp>
        <p:nvSpPr>
          <p:cNvPr id="405" name="Q. Please indicate whether each of the following activities is or is not something your children would normally do in the summer (when there is not a pandemic), and whether they will be doing the activity this summer or not."/>
          <p:cNvSpPr txBox="1"/>
          <p:nvPr/>
        </p:nvSpPr>
        <p:spPr>
          <a:xfrm>
            <a:off x="1143000" y="2462619"/>
            <a:ext cx="22098000" cy="108148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lnSpcReduction="10000"/>
          </a:bodyPr>
          <a:lstStyle>
            <a:lvl1pPr algn="l" defTabSz="502412">
              <a:spcBef>
                <a:spcPts val="400"/>
              </a:spcBef>
              <a:defRPr sz="3096" b="1">
                <a:latin typeface="Exo 2"/>
                <a:ea typeface="Exo 2"/>
                <a:cs typeface="Exo 2"/>
                <a:sym typeface="Exo 2"/>
              </a:defRPr>
            </a:lvl1pPr>
          </a:lstStyle>
          <a:p>
            <a:r>
              <a:t>Q. Please indicate whether each of the following activities is or is not something your children would normally do in the summer (when there is not a pandemic), and whether they will be doing the activity this summer or not.</a:t>
            </a:r>
          </a:p>
        </p:txBody>
      </p:sp>
      <p:pic>
        <p:nvPicPr>
          <p:cNvPr id="2" name="Picture 1">
            <a:extLst>
              <a:ext uri="{FF2B5EF4-FFF2-40B4-BE49-F238E27FC236}">
                <a16:creationId xmlns:a16="http://schemas.microsoft.com/office/drawing/2014/main" id="{6362FD59-8575-2341-81D7-06ADFD0D9BEE}"/>
              </a:ext>
            </a:extLst>
          </p:cNvPr>
          <p:cNvPicPr>
            <a:picLocks noChangeAspect="1"/>
          </p:cNvPicPr>
          <p:nvPr/>
        </p:nvPicPr>
        <p:blipFill>
          <a:blip r:embed="rId3"/>
          <a:stretch>
            <a:fillRect/>
          </a:stretch>
        </p:blipFill>
        <p:spPr>
          <a:xfrm>
            <a:off x="1060450" y="3307010"/>
            <a:ext cx="22263100" cy="8064500"/>
          </a:xfrm>
          <a:prstGeom prst="rect">
            <a:avLst/>
          </a:prstGeom>
        </p:spPr>
      </p:pic>
    </p:spTree>
  </p:cSld>
  <p:clrMapOvr>
    <a:masterClrMapping/>
  </p:clrMapOvr>
  <p:transition spd="med"/>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Top Things Kids Would Normally Do But Are Not This Summer: Go To A Public Pool, Extracurriculars, Community Programs"/>
          <p:cNvSpPr txBox="1">
            <a:spLocks noGrp="1"/>
          </p:cNvSpPr>
          <p:nvPr>
            <p:ph type="title"/>
          </p:nvPr>
        </p:nvSpPr>
        <p:spPr>
          <a:prstGeom prst="rect">
            <a:avLst/>
          </a:prstGeom>
        </p:spPr>
        <p:txBody>
          <a:bodyPr/>
          <a:lstStyle>
            <a:lvl1pPr defTabSz="426466">
              <a:defRPr sz="5694"/>
            </a:lvl1pPr>
          </a:lstStyle>
          <a:p>
            <a:r>
              <a:t>Top Things Kids Would Normally Do But Are Not This Summer: Go To A Public Pool, Extracurriculars, Community Programs</a:t>
            </a:r>
          </a:p>
        </p:txBody>
      </p:sp>
      <p:pic>
        <p:nvPicPr>
          <p:cNvPr id="411"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412" name="Slide Number"/>
          <p:cNvSpPr txBox="1">
            <a:spLocks noGrp="1"/>
          </p:cNvSpPr>
          <p:nvPr>
            <p:ph type="sldNum" sz="quarter" idx="2"/>
          </p:nvPr>
        </p:nvSpPr>
        <p:spPr>
          <a:xfrm>
            <a:off x="22777144" y="12065000"/>
            <a:ext cx="499391"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36</a:t>
            </a:fld>
            <a:endParaRPr/>
          </a:p>
        </p:txBody>
      </p:sp>
      <p:sp>
        <p:nvSpPr>
          <p:cNvPr id="415" name="Q. Please indicate whether each of the following activities is or is not something your children would normally do in the summer (when there is not a pandemic), and whether they will be doing the activity this summer or not."/>
          <p:cNvSpPr txBox="1"/>
          <p:nvPr/>
        </p:nvSpPr>
        <p:spPr>
          <a:xfrm>
            <a:off x="1143000" y="2577909"/>
            <a:ext cx="22098000" cy="10814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lnSpcReduction="10000"/>
          </a:bodyPr>
          <a:lstStyle>
            <a:lvl1pPr algn="l" defTabSz="502412">
              <a:spcBef>
                <a:spcPts val="400"/>
              </a:spcBef>
              <a:defRPr sz="3096" b="1">
                <a:latin typeface="Exo 2"/>
                <a:ea typeface="Exo 2"/>
                <a:cs typeface="Exo 2"/>
                <a:sym typeface="Exo 2"/>
              </a:defRPr>
            </a:lvl1pPr>
          </a:lstStyle>
          <a:p>
            <a:r>
              <a:t>Q. Please indicate whether each of the following activities is or is not something your children would normally do in the summer (when there is not a pandemic), and whether they will be doing the activity this summer or not.</a:t>
            </a:r>
          </a:p>
        </p:txBody>
      </p:sp>
      <p:pic>
        <p:nvPicPr>
          <p:cNvPr id="2" name="Picture 1">
            <a:extLst>
              <a:ext uri="{FF2B5EF4-FFF2-40B4-BE49-F238E27FC236}">
                <a16:creationId xmlns:a16="http://schemas.microsoft.com/office/drawing/2014/main" id="{6B098A38-4C37-6C47-88EC-001792D3B8D3}"/>
              </a:ext>
            </a:extLst>
          </p:cNvPr>
          <p:cNvPicPr>
            <a:picLocks noChangeAspect="1"/>
          </p:cNvPicPr>
          <p:nvPr/>
        </p:nvPicPr>
        <p:blipFill>
          <a:blip r:embed="rId3"/>
          <a:stretch>
            <a:fillRect/>
          </a:stretch>
        </p:blipFill>
        <p:spPr>
          <a:xfrm>
            <a:off x="1545724" y="3730456"/>
            <a:ext cx="21196300" cy="7747000"/>
          </a:xfrm>
          <a:prstGeom prst="rect">
            <a:avLst/>
          </a:prstGeom>
        </p:spPr>
      </p:pic>
    </p:spTree>
  </p:cSld>
  <p:clrMapOvr>
    <a:masterClrMapping/>
  </p:clrMapOvr>
  <p:transition spd="med"/>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 name="41% Say Child’s School Has Shared Plans For Summer"/>
          <p:cNvSpPr txBox="1">
            <a:spLocks noGrp="1"/>
          </p:cNvSpPr>
          <p:nvPr>
            <p:ph type="title"/>
          </p:nvPr>
        </p:nvSpPr>
        <p:spPr>
          <a:prstGeom prst="rect">
            <a:avLst/>
          </a:prstGeom>
        </p:spPr>
        <p:txBody>
          <a:bodyPr>
            <a:normAutofit fontScale="90000"/>
          </a:bodyPr>
          <a:lstStyle>
            <a:lvl1pPr defTabSz="508254">
              <a:defRPr sz="6786"/>
            </a:lvl1pPr>
          </a:lstStyle>
          <a:p>
            <a:r>
              <a:t>41% Say Child’s School Has Shared Plans For Summer</a:t>
            </a:r>
          </a:p>
        </p:txBody>
      </p:sp>
      <p:pic>
        <p:nvPicPr>
          <p:cNvPr id="418"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419" name="Slide Number"/>
          <p:cNvSpPr txBox="1">
            <a:spLocks noGrp="1"/>
          </p:cNvSpPr>
          <p:nvPr>
            <p:ph type="sldNum" sz="quarter" idx="2"/>
          </p:nvPr>
        </p:nvSpPr>
        <p:spPr>
          <a:xfrm>
            <a:off x="22786288" y="12065000"/>
            <a:ext cx="481103"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37</a:t>
            </a:fld>
            <a:endParaRPr/>
          </a:p>
        </p:txBody>
      </p:sp>
      <p:sp>
        <p:nvSpPr>
          <p:cNvPr id="421" name="Q. Has your child’s school told parents what types of educational activities they might be planning to offer this summer to help students prepare for next year, or have they not told parents yet?"/>
          <p:cNvSpPr txBox="1"/>
          <p:nvPr/>
        </p:nvSpPr>
        <p:spPr>
          <a:xfrm>
            <a:off x="1143000" y="2446373"/>
            <a:ext cx="22098000" cy="1193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lvl1pPr algn="l" defTabSz="554990">
              <a:spcBef>
                <a:spcPts val="400"/>
              </a:spcBef>
              <a:defRPr sz="3420" b="1">
                <a:latin typeface="Exo 2"/>
                <a:ea typeface="Exo 2"/>
                <a:cs typeface="Exo 2"/>
                <a:sym typeface="Exo 2"/>
              </a:defRPr>
            </a:lvl1pPr>
          </a:lstStyle>
          <a:p>
            <a:r>
              <a:t>Q. Has your child’s school told parents what types of educational activities they might be planning to offer this summer to help students prepare for next year, or have they not told parents yet?</a:t>
            </a:r>
          </a:p>
        </p:txBody>
      </p:sp>
      <p:pic>
        <p:nvPicPr>
          <p:cNvPr id="2" name="Picture 1">
            <a:extLst>
              <a:ext uri="{FF2B5EF4-FFF2-40B4-BE49-F238E27FC236}">
                <a16:creationId xmlns:a16="http://schemas.microsoft.com/office/drawing/2014/main" id="{F351CE00-0D9B-4741-BB59-1763D62614DC}"/>
              </a:ext>
            </a:extLst>
          </p:cNvPr>
          <p:cNvPicPr>
            <a:picLocks noChangeAspect="1"/>
          </p:cNvPicPr>
          <p:nvPr/>
        </p:nvPicPr>
        <p:blipFill>
          <a:blip r:embed="rId3"/>
          <a:stretch>
            <a:fillRect/>
          </a:stretch>
        </p:blipFill>
        <p:spPr>
          <a:xfrm>
            <a:off x="1244600" y="3914939"/>
            <a:ext cx="21894800" cy="7137400"/>
          </a:xfrm>
          <a:prstGeom prst="rect">
            <a:avLst/>
          </a:prstGeom>
        </p:spPr>
      </p:pic>
    </p:spTree>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 name="The Most Common Activity Offered Is Online Classes"/>
          <p:cNvSpPr txBox="1">
            <a:spLocks noGrp="1"/>
          </p:cNvSpPr>
          <p:nvPr>
            <p:ph type="title"/>
          </p:nvPr>
        </p:nvSpPr>
        <p:spPr>
          <a:prstGeom prst="rect">
            <a:avLst/>
          </a:prstGeom>
        </p:spPr>
        <p:txBody>
          <a:bodyPr/>
          <a:lstStyle>
            <a:lvl1pPr defTabSz="514095">
              <a:defRPr sz="6864"/>
            </a:lvl1pPr>
          </a:lstStyle>
          <a:p>
            <a:r>
              <a:t>The Most Common Activity Offered Is Online Classes</a:t>
            </a:r>
          </a:p>
        </p:txBody>
      </p:sp>
      <p:pic>
        <p:nvPicPr>
          <p:cNvPr id="425"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426" name="Slide Number"/>
          <p:cNvSpPr txBox="1">
            <a:spLocks noGrp="1"/>
          </p:cNvSpPr>
          <p:nvPr>
            <p:ph type="sldNum" sz="quarter" idx="2"/>
          </p:nvPr>
        </p:nvSpPr>
        <p:spPr>
          <a:xfrm>
            <a:off x="22771810" y="12065000"/>
            <a:ext cx="510059"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38</a:t>
            </a:fld>
            <a:endParaRPr/>
          </a:p>
        </p:txBody>
      </p:sp>
      <p:sp>
        <p:nvSpPr>
          <p:cNvPr id="428" name="Q. Is your child’s school planning to offer any of the following educational activities this summer? Please select all that apply, if any."/>
          <p:cNvSpPr txBox="1"/>
          <p:nvPr/>
        </p:nvSpPr>
        <p:spPr>
          <a:xfrm>
            <a:off x="1140471" y="2542449"/>
            <a:ext cx="22098001" cy="1193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lvl1pPr algn="l" defTabSz="554990">
              <a:spcBef>
                <a:spcPts val="400"/>
              </a:spcBef>
              <a:defRPr sz="3420" b="1">
                <a:latin typeface="Exo 2"/>
                <a:ea typeface="Exo 2"/>
                <a:cs typeface="Exo 2"/>
                <a:sym typeface="Exo 2"/>
              </a:defRPr>
            </a:lvl1pPr>
          </a:lstStyle>
          <a:p>
            <a:r>
              <a:t>Q. Is your child’s school planning to offer any of the following educational activities this summer? Please select all that apply, if any. </a:t>
            </a:r>
          </a:p>
        </p:txBody>
      </p:sp>
      <p:sp>
        <p:nvSpPr>
          <p:cNvPr id="429" name="What the 41%…"/>
          <p:cNvSpPr/>
          <p:nvPr/>
        </p:nvSpPr>
        <p:spPr>
          <a:xfrm>
            <a:off x="1180829" y="4082448"/>
            <a:ext cx="5460340" cy="6957598"/>
          </a:xfrm>
          <a:prstGeom prst="rect">
            <a:avLst/>
          </a:prstGeom>
          <a:solidFill>
            <a:srgbClr val="53585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p>
            <a:pPr>
              <a:defRPr sz="4600" b="1">
                <a:solidFill>
                  <a:srgbClr val="FFFFFF"/>
                </a:solidFill>
                <a:latin typeface="Exo 2"/>
                <a:ea typeface="Exo 2"/>
                <a:cs typeface="Exo 2"/>
                <a:sym typeface="Exo 2"/>
              </a:defRPr>
            </a:pPr>
            <a:r>
              <a:t>What the 41% </a:t>
            </a:r>
          </a:p>
          <a:p>
            <a:pPr>
              <a:defRPr sz="4600" b="1">
                <a:solidFill>
                  <a:srgbClr val="FFFFFF"/>
                </a:solidFill>
                <a:latin typeface="Exo 2"/>
                <a:ea typeface="Exo 2"/>
                <a:cs typeface="Exo 2"/>
                <a:sym typeface="Exo 2"/>
              </a:defRPr>
            </a:pPr>
            <a:r>
              <a:t>whose schools </a:t>
            </a:r>
          </a:p>
          <a:p>
            <a:pPr>
              <a:defRPr sz="4600" b="1">
                <a:solidFill>
                  <a:srgbClr val="FFFFFF"/>
                </a:solidFill>
                <a:latin typeface="Exo 2"/>
                <a:ea typeface="Exo 2"/>
                <a:cs typeface="Exo 2"/>
                <a:sym typeface="Exo 2"/>
              </a:defRPr>
            </a:pPr>
            <a:r>
              <a:t>have shared</a:t>
            </a:r>
          </a:p>
          <a:p>
            <a:pPr>
              <a:defRPr sz="4600" b="1">
                <a:solidFill>
                  <a:srgbClr val="FFFFFF"/>
                </a:solidFill>
                <a:latin typeface="Exo 2"/>
                <a:ea typeface="Exo 2"/>
                <a:cs typeface="Exo 2"/>
                <a:sym typeface="Exo 2"/>
              </a:defRPr>
            </a:pPr>
            <a:r>
              <a:t>summer plans </a:t>
            </a:r>
          </a:p>
          <a:p>
            <a:pPr>
              <a:defRPr sz="4600" b="1">
                <a:solidFill>
                  <a:srgbClr val="FFFFFF"/>
                </a:solidFill>
                <a:latin typeface="Exo 2"/>
                <a:ea typeface="Exo 2"/>
                <a:cs typeface="Exo 2"/>
                <a:sym typeface="Exo 2"/>
              </a:defRPr>
            </a:pPr>
            <a:r>
              <a:t>say their </a:t>
            </a:r>
          </a:p>
          <a:p>
            <a:pPr>
              <a:defRPr sz="4600" b="1">
                <a:solidFill>
                  <a:srgbClr val="FFFFFF"/>
                </a:solidFill>
                <a:latin typeface="Exo 2"/>
                <a:ea typeface="Exo 2"/>
                <a:cs typeface="Exo 2"/>
                <a:sym typeface="Exo 2"/>
              </a:defRPr>
            </a:pPr>
            <a:r>
              <a:t>schools are </a:t>
            </a:r>
          </a:p>
          <a:p>
            <a:pPr>
              <a:defRPr sz="4600" b="1">
                <a:solidFill>
                  <a:srgbClr val="FFFFFF"/>
                </a:solidFill>
                <a:latin typeface="Exo 2"/>
                <a:ea typeface="Exo 2"/>
                <a:cs typeface="Exo 2"/>
                <a:sym typeface="Exo 2"/>
              </a:defRPr>
            </a:pPr>
            <a:r>
              <a:t>offering</a:t>
            </a:r>
          </a:p>
        </p:txBody>
      </p:sp>
      <p:pic>
        <p:nvPicPr>
          <p:cNvPr id="2" name="Picture 1">
            <a:extLst>
              <a:ext uri="{FF2B5EF4-FFF2-40B4-BE49-F238E27FC236}">
                <a16:creationId xmlns:a16="http://schemas.microsoft.com/office/drawing/2014/main" id="{E44D3DFF-6831-C346-B84E-151081F4DBFF}"/>
              </a:ext>
            </a:extLst>
          </p:cNvPr>
          <p:cNvPicPr>
            <a:picLocks noChangeAspect="1"/>
          </p:cNvPicPr>
          <p:nvPr/>
        </p:nvPicPr>
        <p:blipFill>
          <a:blip r:embed="rId3"/>
          <a:stretch>
            <a:fillRect/>
          </a:stretch>
        </p:blipFill>
        <p:spPr>
          <a:xfrm>
            <a:off x="7143077" y="3598775"/>
            <a:ext cx="16065500" cy="7721600"/>
          </a:xfrm>
          <a:prstGeom prst="rect">
            <a:avLst/>
          </a:prstGeom>
        </p:spPr>
      </p:pic>
    </p:spTree>
  </p:cSld>
  <p:clrMapOvr>
    <a:masterClrMapping/>
  </p:clrMapOvr>
  <p:transition spd="med"/>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 name="Most Parents Want Their Child To Participate In Educational Activities This Summer; Slightly More Interest In Online Than In-Person"/>
          <p:cNvSpPr txBox="1">
            <a:spLocks noGrp="1"/>
          </p:cNvSpPr>
          <p:nvPr>
            <p:ph type="title"/>
          </p:nvPr>
        </p:nvSpPr>
        <p:spPr>
          <a:prstGeom prst="rect">
            <a:avLst/>
          </a:prstGeom>
        </p:spPr>
        <p:txBody>
          <a:bodyPr>
            <a:normAutofit fontScale="90000"/>
          </a:bodyPr>
          <a:lstStyle>
            <a:lvl1pPr defTabSz="385572">
              <a:defRPr sz="5148"/>
            </a:lvl1pPr>
          </a:lstStyle>
          <a:p>
            <a:r>
              <a:t>Most Parents Want Their Child To Participate In Educational Activities This Summer; Slightly More Interest In Online Than In-Person</a:t>
            </a:r>
          </a:p>
        </p:txBody>
      </p:sp>
      <p:pic>
        <p:nvPicPr>
          <p:cNvPr id="433"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434" name="Slide Number"/>
          <p:cNvSpPr txBox="1">
            <a:spLocks noGrp="1"/>
          </p:cNvSpPr>
          <p:nvPr>
            <p:ph type="sldNum" sz="quarter" idx="2"/>
          </p:nvPr>
        </p:nvSpPr>
        <p:spPr>
          <a:xfrm>
            <a:off x="22777144" y="12065000"/>
            <a:ext cx="499391"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39</a:t>
            </a:fld>
            <a:endParaRPr/>
          </a:p>
        </p:txBody>
      </p:sp>
      <p:pic>
        <p:nvPicPr>
          <p:cNvPr id="2" name="Picture 1">
            <a:extLst>
              <a:ext uri="{FF2B5EF4-FFF2-40B4-BE49-F238E27FC236}">
                <a16:creationId xmlns:a16="http://schemas.microsoft.com/office/drawing/2014/main" id="{52E3689F-C8CB-7941-8B47-B1E6D27BA8EA}"/>
              </a:ext>
            </a:extLst>
          </p:cNvPr>
          <p:cNvPicPr>
            <a:picLocks noChangeAspect="1"/>
          </p:cNvPicPr>
          <p:nvPr/>
        </p:nvPicPr>
        <p:blipFill>
          <a:blip r:embed="rId3"/>
          <a:stretch>
            <a:fillRect/>
          </a:stretch>
        </p:blipFill>
        <p:spPr>
          <a:xfrm>
            <a:off x="2324100" y="3622843"/>
            <a:ext cx="19735800" cy="7721600"/>
          </a:xfrm>
          <a:prstGeom prst="rect">
            <a:avLst/>
          </a:prstGeom>
        </p:spPr>
      </p:pic>
      <p:sp>
        <p:nvSpPr>
          <p:cNvPr id="9" name="Q.  If your child’s school were to offer the following educational activities this summer as a way to help them prepare for the next school year, please indicate which ones you would want your child to do, if any. Please select all that apply.">
            <a:extLst>
              <a:ext uri="{FF2B5EF4-FFF2-40B4-BE49-F238E27FC236}">
                <a16:creationId xmlns:a16="http://schemas.microsoft.com/office/drawing/2014/main" id="{758E21D2-CF2C-F64B-BC11-28BD7F6FCCB5}"/>
              </a:ext>
            </a:extLst>
          </p:cNvPr>
          <p:cNvSpPr txBox="1"/>
          <p:nvPr/>
        </p:nvSpPr>
        <p:spPr>
          <a:xfrm>
            <a:off x="1140471" y="2686827"/>
            <a:ext cx="22098001" cy="1424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Autofit/>
          </a:bodyPr>
          <a:lstStyle>
            <a:lvl1pPr algn="l" defTabSz="502412">
              <a:spcBef>
                <a:spcPts val="400"/>
              </a:spcBef>
              <a:defRPr sz="3096" b="1">
                <a:latin typeface="Exo 2"/>
                <a:ea typeface="Exo 2"/>
                <a:cs typeface="Exo 2"/>
                <a:sym typeface="Exo 2"/>
              </a:defRPr>
            </a:lvl1pPr>
          </a:lstStyle>
          <a:p>
            <a:r>
              <a:rPr sz="3000" dirty="0"/>
              <a:t>Q.  If your child’s school were to offer the following educational activities this summer as a way to help them prepare for the next school year, please indicate which ones you would want your child to do, if any. Please select all that apply.</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104" name="Slide Number"/>
          <p:cNvSpPr txBox="1">
            <a:spLocks noGrp="1"/>
          </p:cNvSpPr>
          <p:nvPr>
            <p:ph type="sldNum" sz="quarter" idx="2"/>
          </p:nvPr>
        </p:nvSpPr>
        <p:spPr>
          <a:xfrm>
            <a:off x="22855325" y="12065000"/>
            <a:ext cx="343028"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a:t>
            </a:fld>
            <a:endParaRPr/>
          </a:p>
        </p:txBody>
      </p:sp>
      <p:sp>
        <p:nvSpPr>
          <p:cNvPr id="106" name="Q. With regard to the current coronavirus situation, how much do you worry about each of the following as a parent or guardian?"/>
          <p:cNvSpPr txBox="1"/>
          <p:nvPr/>
        </p:nvSpPr>
        <p:spPr>
          <a:xfrm>
            <a:off x="1143000" y="2759644"/>
            <a:ext cx="22098000" cy="892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lvl1pPr algn="l" defTabSz="519937">
              <a:defRPr sz="2848" b="1">
                <a:latin typeface="Exo 2"/>
                <a:ea typeface="Exo 2"/>
                <a:cs typeface="Exo 2"/>
                <a:sym typeface="Exo 2"/>
              </a:defRPr>
            </a:lvl1pPr>
          </a:lstStyle>
          <a:p>
            <a:r>
              <a:t>Q. With regard to the current coronavirus situation, how much do you worry about each of the following as a parent or guardian?</a:t>
            </a:r>
          </a:p>
        </p:txBody>
      </p:sp>
      <p:sp>
        <p:nvSpPr>
          <p:cNvPr id="110" name="Top Concerns Are Children’s Education And Social And Emotional Wellbeing, Someone In Family Getting COVID-19"/>
          <p:cNvSpPr txBox="1">
            <a:spLocks noGrp="1"/>
          </p:cNvSpPr>
          <p:nvPr>
            <p:ph type="title"/>
          </p:nvPr>
        </p:nvSpPr>
        <p:spPr>
          <a:prstGeom prst="rect">
            <a:avLst/>
          </a:prstGeom>
        </p:spPr>
        <p:txBody>
          <a:bodyPr/>
          <a:lstStyle>
            <a:lvl1pPr defTabSz="426466">
              <a:defRPr sz="5694"/>
            </a:lvl1pPr>
          </a:lstStyle>
          <a:p>
            <a:r>
              <a:t>Top Concerns Are Children’s Education And Social And Emotional Wellbeing, Someone In Family Getting COVID-19</a:t>
            </a:r>
          </a:p>
        </p:txBody>
      </p:sp>
      <p:pic>
        <p:nvPicPr>
          <p:cNvPr id="2" name="Picture 1">
            <a:extLst>
              <a:ext uri="{FF2B5EF4-FFF2-40B4-BE49-F238E27FC236}">
                <a16:creationId xmlns:a16="http://schemas.microsoft.com/office/drawing/2014/main" id="{EAC320C4-1286-D44A-A836-D8B50349B5D0}"/>
              </a:ext>
            </a:extLst>
          </p:cNvPr>
          <p:cNvPicPr>
            <a:picLocks noChangeAspect="1"/>
          </p:cNvPicPr>
          <p:nvPr/>
        </p:nvPicPr>
        <p:blipFill>
          <a:blip r:embed="rId3"/>
          <a:stretch>
            <a:fillRect/>
          </a:stretch>
        </p:blipFill>
        <p:spPr>
          <a:xfrm>
            <a:off x="876300" y="3081419"/>
            <a:ext cx="22631400" cy="8178800"/>
          </a:xfrm>
          <a:prstGeom prst="rect">
            <a:avLst/>
          </a:prstGeom>
        </p:spPr>
      </p:pic>
    </p:spTree>
  </p:cSld>
  <p:clrMapOvr>
    <a:masterClrMapping/>
  </p:clrMapOvr>
  <p:transition spd="med"/>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 name="Parents Of High Schoolers More Likely To Say They Don’t Think Their Child Needs To Do Schoolwork This Summer"/>
          <p:cNvSpPr txBox="1">
            <a:spLocks noGrp="1"/>
          </p:cNvSpPr>
          <p:nvPr>
            <p:ph type="title"/>
          </p:nvPr>
        </p:nvSpPr>
        <p:spPr>
          <a:prstGeom prst="rect">
            <a:avLst/>
          </a:prstGeom>
        </p:spPr>
        <p:txBody>
          <a:bodyPr/>
          <a:lstStyle>
            <a:lvl1pPr defTabSz="426466">
              <a:defRPr sz="5694"/>
            </a:lvl1pPr>
          </a:lstStyle>
          <a:p>
            <a:r>
              <a:rPr dirty="0"/>
              <a:t>Parents Of High Schoolers More Likely To Say They Don’t Think Their Child Needs To Do Schoolwork This Summer</a:t>
            </a:r>
          </a:p>
        </p:txBody>
      </p:sp>
      <p:pic>
        <p:nvPicPr>
          <p:cNvPr id="440"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441" name="Slide Number"/>
          <p:cNvSpPr txBox="1">
            <a:spLocks noGrp="1"/>
          </p:cNvSpPr>
          <p:nvPr>
            <p:ph type="sldNum" sz="quarter" idx="2"/>
          </p:nvPr>
        </p:nvSpPr>
        <p:spPr>
          <a:xfrm>
            <a:off x="22763428" y="12065000"/>
            <a:ext cx="526823"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40</a:t>
            </a:fld>
            <a:endParaRPr/>
          </a:p>
        </p:txBody>
      </p:sp>
      <p:sp>
        <p:nvSpPr>
          <p:cNvPr id="443" name="Q.  If your child’s school were to offer the following educational activities this summer as a way to help them prepare for the next school year, please indicate which ones you would want your child to do, if any. Please select all that apply."/>
          <p:cNvSpPr txBox="1"/>
          <p:nvPr/>
        </p:nvSpPr>
        <p:spPr>
          <a:xfrm>
            <a:off x="1140471" y="2783079"/>
            <a:ext cx="22098001" cy="1424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Autofit/>
          </a:bodyPr>
          <a:lstStyle>
            <a:lvl1pPr algn="l" defTabSz="502412">
              <a:spcBef>
                <a:spcPts val="400"/>
              </a:spcBef>
              <a:defRPr sz="3096" b="1">
                <a:latin typeface="Exo 2"/>
                <a:ea typeface="Exo 2"/>
                <a:cs typeface="Exo 2"/>
                <a:sym typeface="Exo 2"/>
              </a:defRPr>
            </a:lvl1pPr>
          </a:lstStyle>
          <a:p>
            <a:r>
              <a:rPr sz="3000" dirty="0"/>
              <a:t>Q.  If your child’s school were to offer the following educational activities this summer as a way to help them prepare for the next school year, please indicate which ones you would want your child to do, if any. Please select all that apply.</a:t>
            </a:r>
          </a:p>
        </p:txBody>
      </p:sp>
      <p:graphicFrame>
        <p:nvGraphicFramePr>
          <p:cNvPr id="444" name="Table"/>
          <p:cNvGraphicFramePr/>
          <p:nvPr>
            <p:extLst>
              <p:ext uri="{D42A27DB-BD31-4B8C-83A1-F6EECF244321}">
                <p14:modId xmlns:p14="http://schemas.microsoft.com/office/powerpoint/2010/main" val="2840563979"/>
              </p:ext>
            </p:extLst>
          </p:nvPr>
        </p:nvGraphicFramePr>
        <p:xfrm>
          <a:off x="1140469" y="4043424"/>
          <a:ext cx="22103054" cy="6921500"/>
        </p:xfrm>
        <a:graphic>
          <a:graphicData uri="http://schemas.openxmlformats.org/drawingml/2006/table">
            <a:tbl>
              <a:tblPr bandRow="1">
                <a:tableStyleId>{4C3C2611-4C71-4FC5-86AE-919BDF0F9419}</a:tableStyleId>
              </a:tblPr>
              <a:tblGrid>
                <a:gridCol w="14718134">
                  <a:extLst>
                    <a:ext uri="{9D8B030D-6E8A-4147-A177-3AD203B41FA5}">
                      <a16:colId xmlns:a16="http://schemas.microsoft.com/office/drawing/2014/main" val="20000"/>
                    </a:ext>
                  </a:extLst>
                </a:gridCol>
                <a:gridCol w="2461640">
                  <a:extLst>
                    <a:ext uri="{9D8B030D-6E8A-4147-A177-3AD203B41FA5}">
                      <a16:colId xmlns:a16="http://schemas.microsoft.com/office/drawing/2014/main" val="20001"/>
                    </a:ext>
                  </a:extLst>
                </a:gridCol>
                <a:gridCol w="2461640">
                  <a:extLst>
                    <a:ext uri="{9D8B030D-6E8A-4147-A177-3AD203B41FA5}">
                      <a16:colId xmlns:a16="http://schemas.microsoft.com/office/drawing/2014/main" val="20002"/>
                    </a:ext>
                  </a:extLst>
                </a:gridCol>
                <a:gridCol w="2461640">
                  <a:extLst>
                    <a:ext uri="{9D8B030D-6E8A-4147-A177-3AD203B41FA5}">
                      <a16:colId xmlns:a16="http://schemas.microsoft.com/office/drawing/2014/main" val="20003"/>
                    </a:ext>
                  </a:extLst>
                </a:gridCol>
              </a:tblGrid>
              <a:tr h="654050">
                <a:tc>
                  <a:txBody>
                    <a:bodyPr/>
                    <a:lstStyle/>
                    <a:p>
                      <a:pPr defTabSz="914400">
                        <a:defRPr sz="3600" b="1">
                          <a:solidFill>
                            <a:srgbClr val="FFFFFF"/>
                          </a:solidFill>
                        </a:defRPr>
                      </a:pPr>
                      <a:endParaRPr/>
                    </a:p>
                  </a:txBody>
                  <a:tcPr marL="50800" marR="50800" marT="50800" marB="50800" anchor="ctr" horzOverflow="overflow">
                    <a:solidFill>
                      <a:srgbClr val="317D87"/>
                    </a:solidFill>
                  </a:tcPr>
                </a:tc>
                <a:tc gridSpan="3">
                  <a:txBody>
                    <a:bodyPr/>
                    <a:lstStyle/>
                    <a:p>
                      <a:pPr defTabSz="914400">
                        <a:defRPr sz="1800"/>
                      </a:pPr>
                      <a:r>
                        <a:rPr sz="3600" b="1">
                          <a:solidFill>
                            <a:srgbClr val="FFFFFF"/>
                          </a:solidFill>
                        </a:rPr>
                        <a:t>Child Is In Grade . . . </a:t>
                      </a:r>
                    </a:p>
                  </a:txBody>
                  <a:tcPr marL="50800" marR="50800" marT="50800" marB="50800" anchor="ctr" horzOverflow="overflow">
                    <a:solidFill>
                      <a:srgbClr val="317D8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60400">
                <a:tc>
                  <a:txBody>
                    <a:bodyPr/>
                    <a:lstStyle/>
                    <a:p>
                      <a:pPr defTabSz="914400">
                        <a:defRPr sz="3600" b="1">
                          <a:solidFill>
                            <a:srgbClr val="FFFFFF"/>
                          </a:solidFill>
                        </a:defRPr>
                      </a:pPr>
                      <a:endParaRPr dirty="0"/>
                    </a:p>
                  </a:txBody>
                  <a:tcPr marL="50800" marR="50800" marT="50800" marB="50800" anchor="ctr" horzOverflow="overflow">
                    <a:solidFill>
                      <a:srgbClr val="317D87"/>
                    </a:solidFill>
                  </a:tcPr>
                </a:tc>
                <a:tc>
                  <a:txBody>
                    <a:bodyPr/>
                    <a:lstStyle/>
                    <a:p>
                      <a:pPr defTabSz="914400">
                        <a:defRPr sz="1800"/>
                      </a:pPr>
                      <a:r>
                        <a:rPr sz="3600" b="1">
                          <a:solidFill>
                            <a:srgbClr val="FFFFFF"/>
                          </a:solidFill>
                        </a:rPr>
                        <a:t>K-5</a:t>
                      </a:r>
                    </a:p>
                  </a:txBody>
                  <a:tcPr marL="50800" marR="50800" marT="50800" marB="50800" anchor="ctr" horzOverflow="overflow">
                    <a:solidFill>
                      <a:srgbClr val="317D87"/>
                    </a:solidFill>
                  </a:tcPr>
                </a:tc>
                <a:tc>
                  <a:txBody>
                    <a:bodyPr/>
                    <a:lstStyle/>
                    <a:p>
                      <a:pPr defTabSz="914400">
                        <a:defRPr sz="1800"/>
                      </a:pPr>
                      <a:r>
                        <a:rPr sz="3600" b="1">
                          <a:solidFill>
                            <a:srgbClr val="FFFFFF"/>
                          </a:solidFill>
                        </a:rPr>
                        <a:t>6-8</a:t>
                      </a:r>
                    </a:p>
                  </a:txBody>
                  <a:tcPr marL="50800" marR="50800" marT="50800" marB="50800" anchor="ctr" horzOverflow="overflow">
                    <a:solidFill>
                      <a:srgbClr val="317D87"/>
                    </a:solidFill>
                  </a:tcPr>
                </a:tc>
                <a:tc>
                  <a:txBody>
                    <a:bodyPr/>
                    <a:lstStyle/>
                    <a:p>
                      <a:pPr defTabSz="914400">
                        <a:defRPr sz="1800"/>
                      </a:pPr>
                      <a:r>
                        <a:rPr sz="3600" b="1">
                          <a:solidFill>
                            <a:srgbClr val="FFFFFF"/>
                          </a:solidFill>
                        </a:rPr>
                        <a:t>9-12</a:t>
                      </a:r>
                    </a:p>
                  </a:txBody>
                  <a:tcPr marL="50800" marR="50800" marT="50800" marB="50800" anchor="ctr" horzOverflow="overflow">
                    <a:solidFill>
                      <a:srgbClr val="317D87"/>
                    </a:solidFill>
                  </a:tcPr>
                </a:tc>
                <a:extLst>
                  <a:ext uri="{0D108BD9-81ED-4DB2-BD59-A6C34878D82A}">
                    <a16:rowId xmlns:a16="http://schemas.microsoft.com/office/drawing/2014/main" val="10001"/>
                  </a:ext>
                </a:extLst>
              </a:tr>
              <a:tr h="628650">
                <a:tc>
                  <a:txBody>
                    <a:bodyPr/>
                    <a:lstStyle/>
                    <a:p>
                      <a:pPr defTabSz="914400">
                        <a:defRPr sz="1800"/>
                      </a:pPr>
                      <a:r>
                        <a:rPr sz="3400"/>
                        <a:t>Online summer school classes</a:t>
                      </a:r>
                    </a:p>
                  </a:txBody>
                  <a:tcPr marL="50800" marR="50800" marT="50800" marB="50800" anchor="ctr" horzOverflow="overflow"/>
                </a:tc>
                <a:tc>
                  <a:txBody>
                    <a:bodyPr/>
                    <a:lstStyle/>
                    <a:p>
                      <a:pPr defTabSz="914400">
                        <a:defRPr sz="1800"/>
                      </a:pPr>
                      <a:r>
                        <a:rPr sz="3400"/>
                        <a:t>34%</a:t>
                      </a:r>
                    </a:p>
                  </a:txBody>
                  <a:tcPr marL="50800" marR="50800" marT="50800" marB="50800" anchor="ctr" horzOverflow="overflow"/>
                </a:tc>
                <a:tc>
                  <a:txBody>
                    <a:bodyPr/>
                    <a:lstStyle/>
                    <a:p>
                      <a:pPr defTabSz="914400">
                        <a:defRPr sz="1800"/>
                      </a:pPr>
                      <a:r>
                        <a:rPr sz="3400"/>
                        <a:t>35%</a:t>
                      </a:r>
                    </a:p>
                  </a:txBody>
                  <a:tcPr marL="50800" marR="50800" marT="50800" marB="50800" anchor="ctr" horzOverflow="overflow"/>
                </a:tc>
                <a:tc>
                  <a:txBody>
                    <a:bodyPr/>
                    <a:lstStyle/>
                    <a:p>
                      <a:pPr defTabSz="914400">
                        <a:defRPr sz="1800"/>
                      </a:pPr>
                      <a:r>
                        <a:rPr sz="3400"/>
                        <a:t>35%</a:t>
                      </a:r>
                    </a:p>
                  </a:txBody>
                  <a:tcPr marL="50800" marR="50800" marT="50800" marB="50800" anchor="ctr" horzOverflow="overflow"/>
                </a:tc>
                <a:extLst>
                  <a:ext uri="{0D108BD9-81ED-4DB2-BD59-A6C34878D82A}">
                    <a16:rowId xmlns:a16="http://schemas.microsoft.com/office/drawing/2014/main" val="10002"/>
                  </a:ext>
                </a:extLst>
              </a:tr>
              <a:tr h="622300">
                <a:tc>
                  <a:txBody>
                    <a:bodyPr/>
                    <a:lstStyle/>
                    <a:p>
                      <a:pPr defTabSz="914400">
                        <a:defRPr sz="1800"/>
                      </a:pPr>
                      <a:r>
                        <a:rPr sz="3400"/>
                        <a:t>Online educational activities other than classes</a:t>
                      </a:r>
                    </a:p>
                  </a:txBody>
                  <a:tcPr marL="50800" marR="50800" marT="50800" marB="50800" anchor="ctr" horzOverflow="overflow"/>
                </a:tc>
                <a:tc>
                  <a:txBody>
                    <a:bodyPr/>
                    <a:lstStyle/>
                    <a:p>
                      <a:pPr defTabSz="914400">
                        <a:defRPr sz="1800"/>
                      </a:pPr>
                      <a:r>
                        <a:rPr sz="3400"/>
                        <a:t>34%</a:t>
                      </a:r>
                    </a:p>
                  </a:txBody>
                  <a:tcPr marL="50800" marR="50800" marT="50800" marB="50800" anchor="ctr" horzOverflow="overflow"/>
                </a:tc>
                <a:tc>
                  <a:txBody>
                    <a:bodyPr/>
                    <a:lstStyle/>
                    <a:p>
                      <a:pPr defTabSz="914400">
                        <a:defRPr sz="1800"/>
                      </a:pPr>
                      <a:r>
                        <a:rPr sz="3400"/>
                        <a:t>40%</a:t>
                      </a:r>
                    </a:p>
                  </a:txBody>
                  <a:tcPr marL="50800" marR="50800" marT="50800" marB="50800" anchor="ctr" horzOverflow="overflow"/>
                </a:tc>
                <a:tc>
                  <a:txBody>
                    <a:bodyPr/>
                    <a:lstStyle/>
                    <a:p>
                      <a:pPr defTabSz="914400">
                        <a:defRPr sz="1800"/>
                      </a:pPr>
                      <a:r>
                        <a:rPr sz="3400"/>
                        <a:t>31%</a:t>
                      </a:r>
                    </a:p>
                  </a:txBody>
                  <a:tcPr marL="50800" marR="50800" marT="50800" marB="50800" anchor="ctr" horzOverflow="overflow"/>
                </a:tc>
                <a:extLst>
                  <a:ext uri="{0D108BD9-81ED-4DB2-BD59-A6C34878D82A}">
                    <a16:rowId xmlns:a16="http://schemas.microsoft.com/office/drawing/2014/main" val="10003"/>
                  </a:ext>
                </a:extLst>
              </a:tr>
              <a:tr h="622300">
                <a:tc>
                  <a:txBody>
                    <a:bodyPr/>
                    <a:lstStyle/>
                    <a:p>
                      <a:pPr defTabSz="914400">
                        <a:defRPr sz="1800"/>
                      </a:pPr>
                      <a:r>
                        <a:rPr sz="3400"/>
                        <a:t>One-on-one online tutoring sessions</a:t>
                      </a:r>
                    </a:p>
                  </a:txBody>
                  <a:tcPr marL="50800" marR="50800" marT="50800" marB="50800" anchor="ctr" horzOverflow="overflow"/>
                </a:tc>
                <a:tc>
                  <a:txBody>
                    <a:bodyPr/>
                    <a:lstStyle/>
                    <a:p>
                      <a:pPr defTabSz="914400">
                        <a:defRPr sz="1800"/>
                      </a:pPr>
                      <a:r>
                        <a:rPr sz="3400"/>
                        <a:t>31%</a:t>
                      </a:r>
                    </a:p>
                  </a:txBody>
                  <a:tcPr marL="50800" marR="50800" marT="50800" marB="50800" anchor="ctr" horzOverflow="overflow"/>
                </a:tc>
                <a:tc>
                  <a:txBody>
                    <a:bodyPr/>
                    <a:lstStyle/>
                    <a:p>
                      <a:pPr defTabSz="914400">
                        <a:defRPr sz="1800"/>
                      </a:pPr>
                      <a:r>
                        <a:rPr sz="3400"/>
                        <a:t>33%</a:t>
                      </a:r>
                    </a:p>
                  </a:txBody>
                  <a:tcPr marL="50800" marR="50800" marT="50800" marB="50800" anchor="ctr" horzOverflow="overflow"/>
                </a:tc>
                <a:tc>
                  <a:txBody>
                    <a:bodyPr/>
                    <a:lstStyle/>
                    <a:p>
                      <a:pPr defTabSz="914400">
                        <a:defRPr sz="1800"/>
                      </a:pPr>
                      <a:r>
                        <a:rPr sz="3400"/>
                        <a:t>28%</a:t>
                      </a:r>
                    </a:p>
                  </a:txBody>
                  <a:tcPr marL="50800" marR="50800" marT="50800" marB="50800" anchor="ctr" horzOverflow="overflow"/>
                </a:tc>
                <a:extLst>
                  <a:ext uri="{0D108BD9-81ED-4DB2-BD59-A6C34878D82A}">
                    <a16:rowId xmlns:a16="http://schemas.microsoft.com/office/drawing/2014/main" val="10004"/>
                  </a:ext>
                </a:extLst>
              </a:tr>
              <a:tr h="622300">
                <a:tc>
                  <a:txBody>
                    <a:bodyPr/>
                    <a:lstStyle/>
                    <a:p>
                      <a:pPr defTabSz="914400">
                        <a:defRPr sz="1800"/>
                      </a:pPr>
                      <a:r>
                        <a:rPr sz="3400"/>
                        <a:t>Educational activity packets or workbooks</a:t>
                      </a:r>
                    </a:p>
                  </a:txBody>
                  <a:tcPr marL="50800" marR="50800" marT="50800" marB="50800" anchor="ctr" horzOverflow="overflow"/>
                </a:tc>
                <a:tc>
                  <a:txBody>
                    <a:bodyPr/>
                    <a:lstStyle/>
                    <a:p>
                      <a:pPr defTabSz="914400">
                        <a:defRPr sz="1800"/>
                      </a:pPr>
                      <a:r>
                        <a:rPr sz="3400"/>
                        <a:t>34%</a:t>
                      </a:r>
                    </a:p>
                  </a:txBody>
                  <a:tcPr marL="50800" marR="50800" marT="50800" marB="50800" anchor="ctr" horzOverflow="overflow"/>
                </a:tc>
                <a:tc>
                  <a:txBody>
                    <a:bodyPr/>
                    <a:lstStyle/>
                    <a:p>
                      <a:pPr defTabSz="914400">
                        <a:defRPr sz="1800"/>
                      </a:pPr>
                      <a:r>
                        <a:rPr sz="3400"/>
                        <a:t>32%</a:t>
                      </a:r>
                    </a:p>
                  </a:txBody>
                  <a:tcPr marL="50800" marR="50800" marT="50800" marB="50800" anchor="ctr" horzOverflow="overflow"/>
                </a:tc>
                <a:tc>
                  <a:txBody>
                    <a:bodyPr/>
                    <a:lstStyle/>
                    <a:p>
                      <a:pPr defTabSz="914400">
                        <a:defRPr sz="1800"/>
                      </a:pPr>
                      <a:r>
                        <a:rPr sz="3400"/>
                        <a:t>22%</a:t>
                      </a:r>
                    </a:p>
                  </a:txBody>
                  <a:tcPr marL="50800" marR="50800" marT="50800" marB="50800" anchor="ctr" horzOverflow="overflow"/>
                </a:tc>
                <a:extLst>
                  <a:ext uri="{0D108BD9-81ED-4DB2-BD59-A6C34878D82A}">
                    <a16:rowId xmlns:a16="http://schemas.microsoft.com/office/drawing/2014/main" val="10005"/>
                  </a:ext>
                </a:extLst>
              </a:tr>
              <a:tr h="622300">
                <a:tc>
                  <a:txBody>
                    <a:bodyPr/>
                    <a:lstStyle/>
                    <a:p>
                      <a:pPr defTabSz="914400">
                        <a:defRPr sz="1800"/>
                      </a:pPr>
                      <a:r>
                        <a:rPr sz="3400"/>
                        <a:t>One-on-one in-person tutoring sessions</a:t>
                      </a:r>
                    </a:p>
                  </a:txBody>
                  <a:tcPr marL="50800" marR="50800" marT="50800" marB="50800" anchor="ctr" horzOverflow="overflow"/>
                </a:tc>
                <a:tc>
                  <a:txBody>
                    <a:bodyPr/>
                    <a:lstStyle/>
                    <a:p>
                      <a:pPr defTabSz="914400">
                        <a:defRPr sz="1800"/>
                      </a:pPr>
                      <a:r>
                        <a:rPr sz="3400"/>
                        <a:t>29%</a:t>
                      </a:r>
                    </a:p>
                  </a:txBody>
                  <a:tcPr marL="50800" marR="50800" marT="50800" marB="50800" anchor="ctr" horzOverflow="overflow"/>
                </a:tc>
                <a:tc>
                  <a:txBody>
                    <a:bodyPr/>
                    <a:lstStyle/>
                    <a:p>
                      <a:pPr defTabSz="914400">
                        <a:defRPr sz="1800"/>
                      </a:pPr>
                      <a:r>
                        <a:rPr sz="3400"/>
                        <a:t>26%</a:t>
                      </a:r>
                    </a:p>
                  </a:txBody>
                  <a:tcPr marL="50800" marR="50800" marT="50800" marB="50800" anchor="ctr" horzOverflow="overflow"/>
                </a:tc>
                <a:tc>
                  <a:txBody>
                    <a:bodyPr/>
                    <a:lstStyle/>
                    <a:p>
                      <a:pPr defTabSz="914400">
                        <a:defRPr sz="1800"/>
                      </a:pPr>
                      <a:r>
                        <a:rPr sz="3400"/>
                        <a:t>24%</a:t>
                      </a:r>
                    </a:p>
                  </a:txBody>
                  <a:tcPr marL="50800" marR="50800" marT="50800" marB="50800" anchor="ctr" horzOverflow="overflow"/>
                </a:tc>
                <a:extLst>
                  <a:ext uri="{0D108BD9-81ED-4DB2-BD59-A6C34878D82A}">
                    <a16:rowId xmlns:a16="http://schemas.microsoft.com/office/drawing/2014/main" val="10006"/>
                  </a:ext>
                </a:extLst>
              </a:tr>
              <a:tr h="622300">
                <a:tc>
                  <a:txBody>
                    <a:bodyPr/>
                    <a:lstStyle/>
                    <a:p>
                      <a:pPr defTabSz="914400">
                        <a:defRPr sz="1800"/>
                      </a:pPr>
                      <a:r>
                        <a:rPr sz="3400"/>
                        <a:t>In-person summer school classes</a:t>
                      </a:r>
                    </a:p>
                  </a:txBody>
                  <a:tcPr marL="50800" marR="50800" marT="50800" marB="50800" anchor="ctr" horzOverflow="overflow"/>
                </a:tc>
                <a:tc>
                  <a:txBody>
                    <a:bodyPr/>
                    <a:lstStyle/>
                    <a:p>
                      <a:pPr defTabSz="914400">
                        <a:defRPr sz="1800"/>
                      </a:pPr>
                      <a:r>
                        <a:rPr sz="3400" dirty="0"/>
                        <a:t>30%</a:t>
                      </a:r>
                    </a:p>
                  </a:txBody>
                  <a:tcPr marL="50800" marR="50800" marT="50800" marB="50800" anchor="ctr" horzOverflow="overflow"/>
                </a:tc>
                <a:tc>
                  <a:txBody>
                    <a:bodyPr/>
                    <a:lstStyle/>
                    <a:p>
                      <a:pPr defTabSz="914400">
                        <a:defRPr sz="1800"/>
                      </a:pPr>
                      <a:r>
                        <a:rPr sz="3400"/>
                        <a:t>23%</a:t>
                      </a:r>
                    </a:p>
                  </a:txBody>
                  <a:tcPr marL="50800" marR="50800" marT="50800" marB="50800" anchor="ctr" horzOverflow="overflow"/>
                </a:tc>
                <a:tc>
                  <a:txBody>
                    <a:bodyPr/>
                    <a:lstStyle/>
                    <a:p>
                      <a:pPr defTabSz="914400">
                        <a:defRPr sz="1800"/>
                      </a:pPr>
                      <a:r>
                        <a:rPr sz="3400"/>
                        <a:t>23%</a:t>
                      </a:r>
                    </a:p>
                  </a:txBody>
                  <a:tcPr marL="50800" marR="50800" marT="50800" marB="50800" anchor="ctr" horzOverflow="overflow"/>
                </a:tc>
                <a:extLst>
                  <a:ext uri="{0D108BD9-81ED-4DB2-BD59-A6C34878D82A}">
                    <a16:rowId xmlns:a16="http://schemas.microsoft.com/office/drawing/2014/main" val="10007"/>
                  </a:ext>
                </a:extLst>
              </a:tr>
              <a:tr h="622300">
                <a:tc>
                  <a:txBody>
                    <a:bodyPr/>
                    <a:lstStyle/>
                    <a:p>
                      <a:pPr defTabSz="914400">
                        <a:defRPr sz="1800"/>
                      </a:pPr>
                      <a:r>
                        <a:rPr sz="3400"/>
                        <a:t>Other educational activities</a:t>
                      </a:r>
                    </a:p>
                  </a:txBody>
                  <a:tcPr marL="50800" marR="50800" marT="50800" marB="50800" anchor="ctr" horzOverflow="overflow"/>
                </a:tc>
                <a:tc>
                  <a:txBody>
                    <a:bodyPr/>
                    <a:lstStyle/>
                    <a:p>
                      <a:pPr defTabSz="914400">
                        <a:defRPr sz="1800"/>
                      </a:pPr>
                      <a:r>
                        <a:rPr sz="3400"/>
                        <a:t>1%</a:t>
                      </a:r>
                    </a:p>
                  </a:txBody>
                  <a:tcPr marL="50800" marR="50800" marT="50800" marB="50800" anchor="ctr" horzOverflow="overflow"/>
                </a:tc>
                <a:tc>
                  <a:txBody>
                    <a:bodyPr/>
                    <a:lstStyle/>
                    <a:p>
                      <a:pPr defTabSz="914400">
                        <a:defRPr sz="1800"/>
                      </a:pPr>
                      <a:r>
                        <a:rPr sz="3400"/>
                        <a:t>*%</a:t>
                      </a:r>
                    </a:p>
                  </a:txBody>
                  <a:tcPr marL="50800" marR="50800" marT="50800" marB="50800" anchor="ctr" horzOverflow="overflow"/>
                </a:tc>
                <a:tc>
                  <a:txBody>
                    <a:bodyPr/>
                    <a:lstStyle/>
                    <a:p>
                      <a:pPr defTabSz="914400">
                        <a:defRPr sz="1800"/>
                      </a:pPr>
                      <a:r>
                        <a:rPr sz="3400"/>
                        <a:t>*%</a:t>
                      </a:r>
                    </a:p>
                  </a:txBody>
                  <a:tcPr marL="50800" marR="50800" marT="50800" marB="50800" anchor="ctr" horzOverflow="overflow"/>
                </a:tc>
                <a:extLst>
                  <a:ext uri="{0D108BD9-81ED-4DB2-BD59-A6C34878D82A}">
                    <a16:rowId xmlns:a16="http://schemas.microsoft.com/office/drawing/2014/main" val="10008"/>
                  </a:ext>
                </a:extLst>
              </a:tr>
              <a:tr h="622300">
                <a:tc>
                  <a:txBody>
                    <a:bodyPr/>
                    <a:lstStyle/>
                    <a:p>
                      <a:pPr defTabSz="914400">
                        <a:defRPr sz="1800"/>
                      </a:pPr>
                      <a:r>
                        <a:rPr sz="3400"/>
                        <a:t>None of these – I don’t think my children need do schoolwork this summer</a:t>
                      </a:r>
                    </a:p>
                  </a:txBody>
                  <a:tcPr marL="50800" marR="50800" marT="50800" marB="50800" anchor="ctr" horzOverflow="overflow"/>
                </a:tc>
                <a:tc>
                  <a:txBody>
                    <a:bodyPr/>
                    <a:lstStyle/>
                    <a:p>
                      <a:pPr defTabSz="914400">
                        <a:defRPr sz="1800"/>
                      </a:pPr>
                      <a:r>
                        <a:rPr sz="3400"/>
                        <a:t>14%</a:t>
                      </a:r>
                    </a:p>
                  </a:txBody>
                  <a:tcPr marL="50800" marR="50800" marT="50800" marB="50800" anchor="ctr" horzOverflow="overflow"/>
                </a:tc>
                <a:tc>
                  <a:txBody>
                    <a:bodyPr/>
                    <a:lstStyle/>
                    <a:p>
                      <a:pPr defTabSz="914400">
                        <a:defRPr sz="1800"/>
                      </a:pPr>
                      <a:r>
                        <a:rPr sz="3400"/>
                        <a:t>14%</a:t>
                      </a:r>
                    </a:p>
                  </a:txBody>
                  <a:tcPr marL="50800" marR="50800" marT="50800" marB="50800" anchor="ctr" horzOverflow="overflow"/>
                </a:tc>
                <a:tc>
                  <a:txBody>
                    <a:bodyPr/>
                    <a:lstStyle/>
                    <a:p>
                      <a:pPr defTabSz="914400">
                        <a:defRPr sz="1800"/>
                      </a:pPr>
                      <a:r>
                        <a:rPr sz="3400" b="1"/>
                        <a:t>24%</a:t>
                      </a:r>
                    </a:p>
                  </a:txBody>
                  <a:tcPr marL="50800" marR="50800" marT="50800" marB="50800" anchor="ctr" horzOverflow="overflow"/>
                </a:tc>
                <a:extLst>
                  <a:ext uri="{0D108BD9-81ED-4DB2-BD59-A6C34878D82A}">
                    <a16:rowId xmlns:a16="http://schemas.microsoft.com/office/drawing/2014/main" val="10009"/>
                  </a:ext>
                </a:extLst>
              </a:tr>
              <a:tr h="622300">
                <a:tc>
                  <a:txBody>
                    <a:bodyPr/>
                    <a:lstStyle/>
                    <a:p>
                      <a:pPr defTabSz="914400">
                        <a:defRPr sz="1800"/>
                      </a:pPr>
                      <a:r>
                        <a:rPr sz="3400"/>
                        <a:t>Unsure</a:t>
                      </a:r>
                    </a:p>
                  </a:txBody>
                  <a:tcPr marL="50800" marR="50800" marT="50800" marB="50800" anchor="ctr" horzOverflow="overflow"/>
                </a:tc>
                <a:tc>
                  <a:txBody>
                    <a:bodyPr/>
                    <a:lstStyle/>
                    <a:p>
                      <a:pPr defTabSz="914400">
                        <a:defRPr sz="1800"/>
                      </a:pPr>
                      <a:r>
                        <a:rPr sz="3400"/>
                        <a:t>4%</a:t>
                      </a:r>
                    </a:p>
                  </a:txBody>
                  <a:tcPr marL="50800" marR="50800" marT="50800" marB="50800" anchor="ctr" horzOverflow="overflow"/>
                </a:tc>
                <a:tc>
                  <a:txBody>
                    <a:bodyPr/>
                    <a:lstStyle/>
                    <a:p>
                      <a:pPr defTabSz="914400">
                        <a:defRPr sz="1800"/>
                      </a:pPr>
                      <a:r>
                        <a:rPr sz="3400"/>
                        <a:t>7%</a:t>
                      </a:r>
                    </a:p>
                  </a:txBody>
                  <a:tcPr marL="50800" marR="50800" marT="50800" marB="50800" anchor="ctr" horzOverflow="overflow"/>
                </a:tc>
                <a:tc>
                  <a:txBody>
                    <a:bodyPr/>
                    <a:lstStyle/>
                    <a:p>
                      <a:pPr defTabSz="914400">
                        <a:defRPr sz="1800"/>
                      </a:pPr>
                      <a:r>
                        <a:rPr sz="3400" dirty="0"/>
                        <a:t>6%</a:t>
                      </a:r>
                    </a:p>
                  </a:txBody>
                  <a:tcPr marL="50800" marR="50800" marT="50800" marB="50800" anchor="ctr" horzOverflow="overflow"/>
                </a:tc>
                <a:extLst>
                  <a:ext uri="{0D108BD9-81ED-4DB2-BD59-A6C34878D82A}">
                    <a16:rowId xmlns:a16="http://schemas.microsoft.com/office/drawing/2014/main" val="10010"/>
                  </a:ext>
                </a:extLst>
              </a:tr>
            </a:tbl>
          </a:graphicData>
        </a:graphic>
      </p:graphicFrame>
    </p:spTree>
  </p:cSld>
  <p:clrMapOvr>
    <a:masterClrMapping/>
  </p:clrMapOvr>
  <p:transition spd="med"/>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 name="One-On-One Online Tutoring Is Top Choice Of Parents With Child Currently Doing Hybrid Learning"/>
          <p:cNvSpPr txBox="1">
            <a:spLocks noGrp="1"/>
          </p:cNvSpPr>
          <p:nvPr>
            <p:ph type="title"/>
          </p:nvPr>
        </p:nvSpPr>
        <p:spPr>
          <a:prstGeom prst="rect">
            <a:avLst/>
          </a:prstGeom>
        </p:spPr>
        <p:txBody>
          <a:bodyPr/>
          <a:lstStyle>
            <a:lvl1pPr defTabSz="426466">
              <a:defRPr sz="5694"/>
            </a:lvl1pPr>
          </a:lstStyle>
          <a:p>
            <a:r>
              <a:t>One-On-One Online Tutoring Is Top Choice Of Parents With Child Currently Doing Hybrid Learning </a:t>
            </a:r>
          </a:p>
        </p:txBody>
      </p:sp>
      <p:pic>
        <p:nvPicPr>
          <p:cNvPr id="447"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448" name="Slide Number"/>
          <p:cNvSpPr txBox="1">
            <a:spLocks noGrp="1"/>
          </p:cNvSpPr>
          <p:nvPr>
            <p:ph type="sldNum" sz="quarter" idx="2"/>
          </p:nvPr>
        </p:nvSpPr>
        <p:spPr>
          <a:xfrm>
            <a:off x="22797413" y="12065000"/>
            <a:ext cx="458852"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41</a:t>
            </a:fld>
            <a:endParaRPr/>
          </a:p>
        </p:txBody>
      </p:sp>
      <p:graphicFrame>
        <p:nvGraphicFramePr>
          <p:cNvPr id="451" name="Table"/>
          <p:cNvGraphicFramePr/>
          <p:nvPr>
            <p:extLst>
              <p:ext uri="{D42A27DB-BD31-4B8C-83A1-F6EECF244321}">
                <p14:modId xmlns:p14="http://schemas.microsoft.com/office/powerpoint/2010/main" val="411366829"/>
              </p:ext>
            </p:extLst>
          </p:nvPr>
        </p:nvGraphicFramePr>
        <p:xfrm>
          <a:off x="1140471" y="4041648"/>
          <a:ext cx="22103054" cy="6921500"/>
        </p:xfrm>
        <a:graphic>
          <a:graphicData uri="http://schemas.openxmlformats.org/drawingml/2006/table">
            <a:tbl>
              <a:tblPr bandRow="1">
                <a:tableStyleId>{4C3C2611-4C71-4FC5-86AE-919BDF0F9419}</a:tableStyleId>
              </a:tblPr>
              <a:tblGrid>
                <a:gridCol w="14718134">
                  <a:extLst>
                    <a:ext uri="{9D8B030D-6E8A-4147-A177-3AD203B41FA5}">
                      <a16:colId xmlns:a16="http://schemas.microsoft.com/office/drawing/2014/main" val="20000"/>
                    </a:ext>
                  </a:extLst>
                </a:gridCol>
                <a:gridCol w="2461640">
                  <a:extLst>
                    <a:ext uri="{9D8B030D-6E8A-4147-A177-3AD203B41FA5}">
                      <a16:colId xmlns:a16="http://schemas.microsoft.com/office/drawing/2014/main" val="20001"/>
                    </a:ext>
                  </a:extLst>
                </a:gridCol>
                <a:gridCol w="2461640">
                  <a:extLst>
                    <a:ext uri="{9D8B030D-6E8A-4147-A177-3AD203B41FA5}">
                      <a16:colId xmlns:a16="http://schemas.microsoft.com/office/drawing/2014/main" val="20002"/>
                    </a:ext>
                  </a:extLst>
                </a:gridCol>
                <a:gridCol w="2461640">
                  <a:extLst>
                    <a:ext uri="{9D8B030D-6E8A-4147-A177-3AD203B41FA5}">
                      <a16:colId xmlns:a16="http://schemas.microsoft.com/office/drawing/2014/main" val="20003"/>
                    </a:ext>
                  </a:extLst>
                </a:gridCol>
              </a:tblGrid>
              <a:tr h="654050">
                <a:tc>
                  <a:txBody>
                    <a:bodyPr/>
                    <a:lstStyle/>
                    <a:p>
                      <a:pPr defTabSz="914400">
                        <a:defRPr sz="3600" b="1">
                          <a:solidFill>
                            <a:srgbClr val="FFFFFF"/>
                          </a:solidFill>
                        </a:defRPr>
                      </a:pPr>
                      <a:endParaRPr/>
                    </a:p>
                  </a:txBody>
                  <a:tcPr marL="50800" marR="50800" marT="50800" marB="50800" anchor="ctr" horzOverflow="overflow">
                    <a:solidFill>
                      <a:srgbClr val="317D87"/>
                    </a:solidFill>
                  </a:tcPr>
                </a:tc>
                <a:tc gridSpan="3">
                  <a:txBody>
                    <a:bodyPr/>
                    <a:lstStyle/>
                    <a:p>
                      <a:pPr defTabSz="914400">
                        <a:defRPr sz="1800"/>
                      </a:pPr>
                      <a:r>
                        <a:rPr sz="3600" b="1">
                          <a:solidFill>
                            <a:srgbClr val="FFFFFF"/>
                          </a:solidFill>
                        </a:rPr>
                        <a:t>Child Is Currently Attending . . . </a:t>
                      </a:r>
                    </a:p>
                  </a:txBody>
                  <a:tcPr marL="50800" marR="50800" marT="50800" marB="50800" anchor="ctr" horzOverflow="overflow">
                    <a:solidFill>
                      <a:srgbClr val="317D8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60400">
                <a:tc>
                  <a:txBody>
                    <a:bodyPr/>
                    <a:lstStyle/>
                    <a:p>
                      <a:pPr defTabSz="914400">
                        <a:defRPr sz="3600" b="1">
                          <a:solidFill>
                            <a:srgbClr val="FFFFFF"/>
                          </a:solidFill>
                        </a:defRPr>
                      </a:pPr>
                      <a:endParaRPr dirty="0"/>
                    </a:p>
                  </a:txBody>
                  <a:tcPr marL="50800" marR="50800" marT="50800" marB="50800" anchor="ctr" horzOverflow="overflow">
                    <a:solidFill>
                      <a:srgbClr val="317D87"/>
                    </a:solidFill>
                  </a:tcPr>
                </a:tc>
                <a:tc>
                  <a:txBody>
                    <a:bodyPr/>
                    <a:lstStyle/>
                    <a:p>
                      <a:pPr defTabSz="914400">
                        <a:defRPr sz="1800"/>
                      </a:pPr>
                      <a:r>
                        <a:rPr sz="3600" b="1">
                          <a:solidFill>
                            <a:srgbClr val="FFFFFF"/>
                          </a:solidFill>
                        </a:rPr>
                        <a:t>In-Person</a:t>
                      </a:r>
                    </a:p>
                  </a:txBody>
                  <a:tcPr marL="50800" marR="50800" marT="50800" marB="50800" anchor="ctr" horzOverflow="overflow">
                    <a:solidFill>
                      <a:srgbClr val="317D87"/>
                    </a:solidFill>
                  </a:tcPr>
                </a:tc>
                <a:tc>
                  <a:txBody>
                    <a:bodyPr/>
                    <a:lstStyle/>
                    <a:p>
                      <a:pPr defTabSz="914400">
                        <a:defRPr sz="1800"/>
                      </a:pPr>
                      <a:r>
                        <a:rPr sz="3600" b="1">
                          <a:solidFill>
                            <a:srgbClr val="FFFFFF"/>
                          </a:solidFill>
                        </a:rPr>
                        <a:t>Remotely</a:t>
                      </a:r>
                    </a:p>
                  </a:txBody>
                  <a:tcPr marL="50800" marR="50800" marT="50800" marB="50800" anchor="ctr" horzOverflow="overflow">
                    <a:solidFill>
                      <a:srgbClr val="317D87"/>
                    </a:solidFill>
                  </a:tcPr>
                </a:tc>
                <a:tc>
                  <a:txBody>
                    <a:bodyPr/>
                    <a:lstStyle/>
                    <a:p>
                      <a:pPr defTabSz="914400">
                        <a:defRPr sz="1800"/>
                      </a:pPr>
                      <a:r>
                        <a:rPr sz="3600" b="1">
                          <a:solidFill>
                            <a:srgbClr val="FFFFFF"/>
                          </a:solidFill>
                        </a:rPr>
                        <a:t>Hybrid</a:t>
                      </a:r>
                    </a:p>
                  </a:txBody>
                  <a:tcPr marL="50800" marR="50800" marT="50800" marB="50800" anchor="ctr" horzOverflow="overflow">
                    <a:solidFill>
                      <a:srgbClr val="317D87"/>
                    </a:solidFill>
                  </a:tcPr>
                </a:tc>
                <a:extLst>
                  <a:ext uri="{0D108BD9-81ED-4DB2-BD59-A6C34878D82A}">
                    <a16:rowId xmlns:a16="http://schemas.microsoft.com/office/drawing/2014/main" val="10001"/>
                  </a:ext>
                </a:extLst>
              </a:tr>
              <a:tr h="628650">
                <a:tc>
                  <a:txBody>
                    <a:bodyPr/>
                    <a:lstStyle/>
                    <a:p>
                      <a:pPr defTabSz="914400">
                        <a:defRPr sz="1800"/>
                      </a:pPr>
                      <a:r>
                        <a:rPr sz="3400"/>
                        <a:t>Online summer school classes</a:t>
                      </a:r>
                    </a:p>
                  </a:txBody>
                  <a:tcPr marL="50800" marR="50800" marT="50800" marB="50800" anchor="ctr" horzOverflow="overflow"/>
                </a:tc>
                <a:tc>
                  <a:txBody>
                    <a:bodyPr/>
                    <a:lstStyle/>
                    <a:p>
                      <a:pPr defTabSz="914400">
                        <a:defRPr sz="1800"/>
                      </a:pPr>
                      <a:r>
                        <a:rPr sz="3400"/>
                        <a:t>30%</a:t>
                      </a:r>
                    </a:p>
                  </a:txBody>
                  <a:tcPr marL="50800" marR="50800" marT="50800" marB="50800" anchor="ctr" horzOverflow="overflow"/>
                </a:tc>
                <a:tc>
                  <a:txBody>
                    <a:bodyPr/>
                    <a:lstStyle/>
                    <a:p>
                      <a:pPr defTabSz="914400">
                        <a:defRPr sz="1800"/>
                      </a:pPr>
                      <a:r>
                        <a:rPr sz="3400"/>
                        <a:t>38%</a:t>
                      </a:r>
                    </a:p>
                  </a:txBody>
                  <a:tcPr marL="50800" marR="50800" marT="50800" marB="50800" anchor="ctr" horzOverflow="overflow"/>
                </a:tc>
                <a:tc>
                  <a:txBody>
                    <a:bodyPr/>
                    <a:lstStyle/>
                    <a:p>
                      <a:pPr defTabSz="914400">
                        <a:defRPr sz="1800"/>
                      </a:pPr>
                      <a:r>
                        <a:rPr sz="3400"/>
                        <a:t>36%</a:t>
                      </a:r>
                    </a:p>
                  </a:txBody>
                  <a:tcPr marL="50800" marR="50800" marT="50800" marB="50800" anchor="ctr" horzOverflow="overflow"/>
                </a:tc>
                <a:extLst>
                  <a:ext uri="{0D108BD9-81ED-4DB2-BD59-A6C34878D82A}">
                    <a16:rowId xmlns:a16="http://schemas.microsoft.com/office/drawing/2014/main" val="10002"/>
                  </a:ext>
                </a:extLst>
              </a:tr>
              <a:tr h="622300">
                <a:tc>
                  <a:txBody>
                    <a:bodyPr/>
                    <a:lstStyle/>
                    <a:p>
                      <a:pPr defTabSz="914400">
                        <a:defRPr sz="1800"/>
                      </a:pPr>
                      <a:r>
                        <a:rPr sz="3400"/>
                        <a:t>Online educational activities other than classes</a:t>
                      </a:r>
                    </a:p>
                  </a:txBody>
                  <a:tcPr marL="50800" marR="50800" marT="50800" marB="50800" anchor="ctr" horzOverflow="overflow"/>
                </a:tc>
                <a:tc>
                  <a:txBody>
                    <a:bodyPr/>
                    <a:lstStyle/>
                    <a:p>
                      <a:pPr defTabSz="914400">
                        <a:defRPr sz="1800"/>
                      </a:pPr>
                      <a:r>
                        <a:rPr sz="3400"/>
                        <a:t>25%</a:t>
                      </a:r>
                    </a:p>
                  </a:txBody>
                  <a:tcPr marL="50800" marR="50800" marT="50800" marB="50800" anchor="ctr" horzOverflow="overflow"/>
                </a:tc>
                <a:tc>
                  <a:txBody>
                    <a:bodyPr/>
                    <a:lstStyle/>
                    <a:p>
                      <a:pPr defTabSz="914400">
                        <a:defRPr sz="1800"/>
                      </a:pPr>
                      <a:r>
                        <a:rPr sz="3400"/>
                        <a:t>40%</a:t>
                      </a:r>
                    </a:p>
                  </a:txBody>
                  <a:tcPr marL="50800" marR="50800" marT="50800" marB="50800" anchor="ctr" horzOverflow="overflow"/>
                </a:tc>
                <a:tc>
                  <a:txBody>
                    <a:bodyPr/>
                    <a:lstStyle/>
                    <a:p>
                      <a:pPr defTabSz="914400">
                        <a:defRPr sz="1800"/>
                      </a:pPr>
                      <a:r>
                        <a:rPr sz="3400"/>
                        <a:t>39%</a:t>
                      </a:r>
                    </a:p>
                  </a:txBody>
                  <a:tcPr marL="50800" marR="50800" marT="50800" marB="50800" anchor="ctr" horzOverflow="overflow"/>
                </a:tc>
                <a:extLst>
                  <a:ext uri="{0D108BD9-81ED-4DB2-BD59-A6C34878D82A}">
                    <a16:rowId xmlns:a16="http://schemas.microsoft.com/office/drawing/2014/main" val="10003"/>
                  </a:ext>
                </a:extLst>
              </a:tr>
              <a:tr h="622300">
                <a:tc>
                  <a:txBody>
                    <a:bodyPr/>
                    <a:lstStyle/>
                    <a:p>
                      <a:pPr defTabSz="914400">
                        <a:defRPr sz="1800"/>
                      </a:pPr>
                      <a:r>
                        <a:rPr sz="3400"/>
                        <a:t>One-on-one online tutoring sessions</a:t>
                      </a:r>
                    </a:p>
                  </a:txBody>
                  <a:tcPr marL="50800" marR="50800" marT="50800" marB="50800" anchor="ctr" horzOverflow="overflow"/>
                </a:tc>
                <a:tc>
                  <a:txBody>
                    <a:bodyPr/>
                    <a:lstStyle/>
                    <a:p>
                      <a:pPr defTabSz="914400">
                        <a:defRPr sz="1800"/>
                      </a:pPr>
                      <a:r>
                        <a:rPr sz="3400"/>
                        <a:t>23%</a:t>
                      </a:r>
                    </a:p>
                  </a:txBody>
                  <a:tcPr marL="50800" marR="50800" marT="50800" marB="50800" anchor="ctr" horzOverflow="overflow"/>
                </a:tc>
                <a:tc>
                  <a:txBody>
                    <a:bodyPr/>
                    <a:lstStyle/>
                    <a:p>
                      <a:pPr defTabSz="914400">
                        <a:defRPr sz="1800"/>
                      </a:pPr>
                      <a:r>
                        <a:rPr sz="3400"/>
                        <a:t>31%</a:t>
                      </a:r>
                    </a:p>
                  </a:txBody>
                  <a:tcPr marL="50800" marR="50800" marT="50800" marB="50800" anchor="ctr" horzOverflow="overflow"/>
                </a:tc>
                <a:tc>
                  <a:txBody>
                    <a:bodyPr/>
                    <a:lstStyle/>
                    <a:p>
                      <a:pPr defTabSz="914400">
                        <a:defRPr sz="1800"/>
                      </a:pPr>
                      <a:r>
                        <a:rPr sz="3400" b="1"/>
                        <a:t>41%</a:t>
                      </a:r>
                    </a:p>
                  </a:txBody>
                  <a:tcPr marL="50800" marR="50800" marT="50800" marB="50800" anchor="ctr" horzOverflow="overflow"/>
                </a:tc>
                <a:extLst>
                  <a:ext uri="{0D108BD9-81ED-4DB2-BD59-A6C34878D82A}">
                    <a16:rowId xmlns:a16="http://schemas.microsoft.com/office/drawing/2014/main" val="10004"/>
                  </a:ext>
                </a:extLst>
              </a:tr>
              <a:tr h="622300">
                <a:tc>
                  <a:txBody>
                    <a:bodyPr/>
                    <a:lstStyle/>
                    <a:p>
                      <a:pPr defTabSz="914400">
                        <a:defRPr sz="1800"/>
                      </a:pPr>
                      <a:r>
                        <a:rPr sz="3400"/>
                        <a:t>Educational activity packets or workbooks</a:t>
                      </a:r>
                    </a:p>
                  </a:txBody>
                  <a:tcPr marL="50800" marR="50800" marT="50800" marB="50800" anchor="ctr" horzOverflow="overflow"/>
                </a:tc>
                <a:tc>
                  <a:txBody>
                    <a:bodyPr/>
                    <a:lstStyle/>
                    <a:p>
                      <a:pPr defTabSz="914400">
                        <a:defRPr sz="1800"/>
                      </a:pPr>
                      <a:r>
                        <a:rPr sz="3400"/>
                        <a:t>32%</a:t>
                      </a:r>
                    </a:p>
                  </a:txBody>
                  <a:tcPr marL="50800" marR="50800" marT="50800" marB="50800" anchor="ctr" horzOverflow="overflow"/>
                </a:tc>
                <a:tc>
                  <a:txBody>
                    <a:bodyPr/>
                    <a:lstStyle/>
                    <a:p>
                      <a:pPr defTabSz="914400">
                        <a:defRPr sz="1800"/>
                      </a:pPr>
                      <a:r>
                        <a:rPr sz="3400"/>
                        <a:t>26%</a:t>
                      </a:r>
                    </a:p>
                  </a:txBody>
                  <a:tcPr marL="50800" marR="50800" marT="50800" marB="50800" anchor="ctr" horzOverflow="overflow"/>
                </a:tc>
                <a:tc>
                  <a:txBody>
                    <a:bodyPr/>
                    <a:lstStyle/>
                    <a:p>
                      <a:pPr defTabSz="914400">
                        <a:defRPr sz="1800"/>
                      </a:pPr>
                      <a:r>
                        <a:rPr sz="3400"/>
                        <a:t>35%</a:t>
                      </a:r>
                    </a:p>
                  </a:txBody>
                  <a:tcPr marL="50800" marR="50800" marT="50800" marB="50800" anchor="ctr" horzOverflow="overflow"/>
                </a:tc>
                <a:extLst>
                  <a:ext uri="{0D108BD9-81ED-4DB2-BD59-A6C34878D82A}">
                    <a16:rowId xmlns:a16="http://schemas.microsoft.com/office/drawing/2014/main" val="10005"/>
                  </a:ext>
                </a:extLst>
              </a:tr>
              <a:tr h="622300">
                <a:tc>
                  <a:txBody>
                    <a:bodyPr/>
                    <a:lstStyle/>
                    <a:p>
                      <a:pPr defTabSz="914400">
                        <a:defRPr sz="1800"/>
                      </a:pPr>
                      <a:r>
                        <a:rPr sz="3400"/>
                        <a:t>One-on-one in-person tutoring sessions</a:t>
                      </a:r>
                    </a:p>
                  </a:txBody>
                  <a:tcPr marL="50800" marR="50800" marT="50800" marB="50800" anchor="ctr" horzOverflow="overflow"/>
                </a:tc>
                <a:tc>
                  <a:txBody>
                    <a:bodyPr/>
                    <a:lstStyle/>
                    <a:p>
                      <a:pPr defTabSz="914400">
                        <a:defRPr sz="1800"/>
                      </a:pPr>
                      <a:r>
                        <a:rPr sz="3400"/>
                        <a:t>31%</a:t>
                      </a:r>
                    </a:p>
                  </a:txBody>
                  <a:tcPr marL="50800" marR="50800" marT="50800" marB="50800" anchor="ctr" horzOverflow="overflow"/>
                </a:tc>
                <a:tc>
                  <a:txBody>
                    <a:bodyPr/>
                    <a:lstStyle/>
                    <a:p>
                      <a:pPr defTabSz="914400">
                        <a:defRPr sz="1800"/>
                      </a:pPr>
                      <a:r>
                        <a:rPr sz="3400"/>
                        <a:t>22%</a:t>
                      </a:r>
                    </a:p>
                  </a:txBody>
                  <a:tcPr marL="50800" marR="50800" marT="50800" marB="50800" anchor="ctr" horzOverflow="overflow"/>
                </a:tc>
                <a:tc>
                  <a:txBody>
                    <a:bodyPr/>
                    <a:lstStyle/>
                    <a:p>
                      <a:pPr defTabSz="914400">
                        <a:defRPr sz="1800"/>
                      </a:pPr>
                      <a:r>
                        <a:rPr sz="3400"/>
                        <a:t>29%</a:t>
                      </a:r>
                    </a:p>
                  </a:txBody>
                  <a:tcPr marL="50800" marR="50800" marT="50800" marB="50800" anchor="ctr" horzOverflow="overflow"/>
                </a:tc>
                <a:extLst>
                  <a:ext uri="{0D108BD9-81ED-4DB2-BD59-A6C34878D82A}">
                    <a16:rowId xmlns:a16="http://schemas.microsoft.com/office/drawing/2014/main" val="10006"/>
                  </a:ext>
                </a:extLst>
              </a:tr>
              <a:tr h="622300">
                <a:tc>
                  <a:txBody>
                    <a:bodyPr/>
                    <a:lstStyle/>
                    <a:p>
                      <a:pPr defTabSz="914400">
                        <a:defRPr sz="1800"/>
                      </a:pPr>
                      <a:r>
                        <a:rPr sz="3400"/>
                        <a:t>In-person summer school classes</a:t>
                      </a:r>
                    </a:p>
                  </a:txBody>
                  <a:tcPr marL="50800" marR="50800" marT="50800" marB="50800" anchor="ctr" horzOverflow="overflow"/>
                </a:tc>
                <a:tc>
                  <a:txBody>
                    <a:bodyPr/>
                    <a:lstStyle/>
                    <a:p>
                      <a:pPr defTabSz="914400">
                        <a:defRPr sz="1800"/>
                      </a:pPr>
                      <a:r>
                        <a:rPr sz="3400"/>
                        <a:t>31%</a:t>
                      </a:r>
                    </a:p>
                  </a:txBody>
                  <a:tcPr marL="50800" marR="50800" marT="50800" marB="50800" anchor="ctr" horzOverflow="overflow"/>
                </a:tc>
                <a:tc>
                  <a:txBody>
                    <a:bodyPr/>
                    <a:lstStyle/>
                    <a:p>
                      <a:pPr defTabSz="914400">
                        <a:defRPr sz="1800"/>
                      </a:pPr>
                      <a:r>
                        <a:rPr sz="3400" b="1"/>
                        <a:t>19%</a:t>
                      </a:r>
                    </a:p>
                  </a:txBody>
                  <a:tcPr marL="50800" marR="50800" marT="50800" marB="50800" anchor="ctr" horzOverflow="overflow"/>
                </a:tc>
                <a:tc>
                  <a:txBody>
                    <a:bodyPr/>
                    <a:lstStyle/>
                    <a:p>
                      <a:pPr defTabSz="914400">
                        <a:defRPr sz="1800"/>
                      </a:pPr>
                      <a:r>
                        <a:rPr sz="3400"/>
                        <a:t>30%</a:t>
                      </a:r>
                    </a:p>
                  </a:txBody>
                  <a:tcPr marL="50800" marR="50800" marT="50800" marB="50800" anchor="ctr" horzOverflow="overflow"/>
                </a:tc>
                <a:extLst>
                  <a:ext uri="{0D108BD9-81ED-4DB2-BD59-A6C34878D82A}">
                    <a16:rowId xmlns:a16="http://schemas.microsoft.com/office/drawing/2014/main" val="10007"/>
                  </a:ext>
                </a:extLst>
              </a:tr>
              <a:tr h="622300">
                <a:tc>
                  <a:txBody>
                    <a:bodyPr/>
                    <a:lstStyle/>
                    <a:p>
                      <a:pPr defTabSz="914400">
                        <a:defRPr sz="1800"/>
                      </a:pPr>
                      <a:r>
                        <a:rPr sz="3400"/>
                        <a:t>Other educational activities</a:t>
                      </a:r>
                    </a:p>
                  </a:txBody>
                  <a:tcPr marL="50800" marR="50800" marT="50800" marB="50800" anchor="ctr" horzOverflow="overflow"/>
                </a:tc>
                <a:tc>
                  <a:txBody>
                    <a:bodyPr/>
                    <a:lstStyle/>
                    <a:p>
                      <a:pPr defTabSz="914400">
                        <a:defRPr sz="1800"/>
                      </a:pPr>
                      <a:r>
                        <a:rPr sz="3400"/>
                        <a:t>*%</a:t>
                      </a:r>
                    </a:p>
                  </a:txBody>
                  <a:tcPr marL="50800" marR="50800" marT="50800" marB="50800" anchor="ctr" horzOverflow="overflow"/>
                </a:tc>
                <a:tc>
                  <a:txBody>
                    <a:bodyPr/>
                    <a:lstStyle/>
                    <a:p>
                      <a:pPr defTabSz="914400">
                        <a:defRPr sz="1800"/>
                      </a:pPr>
                      <a:r>
                        <a:rPr sz="3400"/>
                        <a:t>*%</a:t>
                      </a:r>
                    </a:p>
                  </a:txBody>
                  <a:tcPr marL="50800" marR="50800" marT="50800" marB="50800" anchor="ctr" horzOverflow="overflow"/>
                </a:tc>
                <a:tc>
                  <a:txBody>
                    <a:bodyPr/>
                    <a:lstStyle/>
                    <a:p>
                      <a:pPr defTabSz="914400">
                        <a:defRPr sz="1800"/>
                      </a:pPr>
                      <a:r>
                        <a:rPr sz="3400"/>
                        <a:t>*%</a:t>
                      </a:r>
                    </a:p>
                  </a:txBody>
                  <a:tcPr marL="50800" marR="50800" marT="50800" marB="50800" anchor="ctr" horzOverflow="overflow"/>
                </a:tc>
                <a:extLst>
                  <a:ext uri="{0D108BD9-81ED-4DB2-BD59-A6C34878D82A}">
                    <a16:rowId xmlns:a16="http://schemas.microsoft.com/office/drawing/2014/main" val="10008"/>
                  </a:ext>
                </a:extLst>
              </a:tr>
              <a:tr h="622300">
                <a:tc>
                  <a:txBody>
                    <a:bodyPr/>
                    <a:lstStyle/>
                    <a:p>
                      <a:pPr defTabSz="914400">
                        <a:defRPr sz="1800"/>
                      </a:pPr>
                      <a:r>
                        <a:rPr sz="3400"/>
                        <a:t>None of these – I don’t think my children need do schoolwork this summer</a:t>
                      </a:r>
                    </a:p>
                  </a:txBody>
                  <a:tcPr marL="50800" marR="50800" marT="50800" marB="50800" anchor="ctr" horzOverflow="overflow"/>
                </a:tc>
                <a:tc>
                  <a:txBody>
                    <a:bodyPr/>
                    <a:lstStyle/>
                    <a:p>
                      <a:pPr defTabSz="914400">
                        <a:defRPr sz="1800"/>
                      </a:pPr>
                      <a:r>
                        <a:rPr sz="3400"/>
                        <a:t>22%</a:t>
                      </a:r>
                    </a:p>
                  </a:txBody>
                  <a:tcPr marL="50800" marR="50800" marT="50800" marB="50800" anchor="ctr" horzOverflow="overflow"/>
                </a:tc>
                <a:tc>
                  <a:txBody>
                    <a:bodyPr/>
                    <a:lstStyle/>
                    <a:p>
                      <a:pPr defTabSz="914400">
                        <a:defRPr sz="1800"/>
                      </a:pPr>
                      <a:r>
                        <a:rPr sz="3400"/>
                        <a:t>16%</a:t>
                      </a:r>
                    </a:p>
                  </a:txBody>
                  <a:tcPr marL="50800" marR="50800" marT="50800" marB="50800" anchor="ctr" horzOverflow="overflow"/>
                </a:tc>
                <a:tc>
                  <a:txBody>
                    <a:bodyPr/>
                    <a:lstStyle/>
                    <a:p>
                      <a:pPr defTabSz="914400">
                        <a:defRPr sz="1800"/>
                      </a:pPr>
                      <a:r>
                        <a:rPr sz="3400"/>
                        <a:t>12%</a:t>
                      </a:r>
                    </a:p>
                  </a:txBody>
                  <a:tcPr marL="50800" marR="50800" marT="50800" marB="50800" anchor="ctr" horzOverflow="overflow"/>
                </a:tc>
                <a:extLst>
                  <a:ext uri="{0D108BD9-81ED-4DB2-BD59-A6C34878D82A}">
                    <a16:rowId xmlns:a16="http://schemas.microsoft.com/office/drawing/2014/main" val="10009"/>
                  </a:ext>
                </a:extLst>
              </a:tr>
              <a:tr h="622300">
                <a:tc>
                  <a:txBody>
                    <a:bodyPr/>
                    <a:lstStyle/>
                    <a:p>
                      <a:pPr defTabSz="914400">
                        <a:defRPr sz="1800"/>
                      </a:pPr>
                      <a:r>
                        <a:rPr sz="3400" dirty="0"/>
                        <a:t>Unsure</a:t>
                      </a:r>
                    </a:p>
                  </a:txBody>
                  <a:tcPr marL="50800" marR="50800" marT="50800" marB="50800" anchor="ctr" horzOverflow="overflow"/>
                </a:tc>
                <a:tc>
                  <a:txBody>
                    <a:bodyPr/>
                    <a:lstStyle/>
                    <a:p>
                      <a:pPr defTabSz="914400">
                        <a:defRPr sz="1800"/>
                      </a:pPr>
                      <a:r>
                        <a:rPr sz="3400"/>
                        <a:t>4%</a:t>
                      </a:r>
                    </a:p>
                  </a:txBody>
                  <a:tcPr marL="50800" marR="50800" marT="50800" marB="50800" anchor="ctr" horzOverflow="overflow"/>
                </a:tc>
                <a:tc>
                  <a:txBody>
                    <a:bodyPr/>
                    <a:lstStyle/>
                    <a:p>
                      <a:pPr defTabSz="914400">
                        <a:defRPr sz="1800"/>
                      </a:pPr>
                      <a:r>
                        <a:rPr sz="3400"/>
                        <a:t>6%</a:t>
                      </a:r>
                    </a:p>
                  </a:txBody>
                  <a:tcPr marL="50800" marR="50800" marT="50800" marB="50800" anchor="ctr" horzOverflow="overflow"/>
                </a:tc>
                <a:tc>
                  <a:txBody>
                    <a:bodyPr/>
                    <a:lstStyle/>
                    <a:p>
                      <a:pPr defTabSz="914400">
                        <a:defRPr sz="1800"/>
                      </a:pPr>
                      <a:r>
                        <a:rPr sz="3400" dirty="0"/>
                        <a:t>5%</a:t>
                      </a:r>
                    </a:p>
                  </a:txBody>
                  <a:tcPr marL="50800" marR="50800" marT="50800" marB="50800" anchor="ctr" horzOverflow="overflow"/>
                </a:tc>
                <a:extLst>
                  <a:ext uri="{0D108BD9-81ED-4DB2-BD59-A6C34878D82A}">
                    <a16:rowId xmlns:a16="http://schemas.microsoft.com/office/drawing/2014/main" val="10010"/>
                  </a:ext>
                </a:extLst>
              </a:tr>
            </a:tbl>
          </a:graphicData>
        </a:graphic>
      </p:graphicFrame>
      <p:sp>
        <p:nvSpPr>
          <p:cNvPr id="8" name="Q.  If your child’s school were to offer the following educational activities this summer as a way to help them prepare for the next school year, please indicate which ones you would want your child to do, if any. Please select all that apply.">
            <a:extLst>
              <a:ext uri="{FF2B5EF4-FFF2-40B4-BE49-F238E27FC236}">
                <a16:creationId xmlns:a16="http://schemas.microsoft.com/office/drawing/2014/main" id="{EBF0EED3-6732-864C-AABA-8EA777781537}"/>
              </a:ext>
            </a:extLst>
          </p:cNvPr>
          <p:cNvSpPr txBox="1"/>
          <p:nvPr/>
        </p:nvSpPr>
        <p:spPr>
          <a:xfrm>
            <a:off x="1140471" y="2783079"/>
            <a:ext cx="22098001" cy="1424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Autofit/>
          </a:bodyPr>
          <a:lstStyle>
            <a:lvl1pPr algn="l" defTabSz="502412">
              <a:spcBef>
                <a:spcPts val="400"/>
              </a:spcBef>
              <a:defRPr sz="3096" b="1">
                <a:latin typeface="Exo 2"/>
                <a:ea typeface="Exo 2"/>
                <a:cs typeface="Exo 2"/>
                <a:sym typeface="Exo 2"/>
              </a:defRPr>
            </a:lvl1pPr>
          </a:lstStyle>
          <a:p>
            <a:r>
              <a:rPr sz="3000" dirty="0"/>
              <a:t>Q.  If your child’s school were to offer the following educational activities this summer as a way to help them prepare for the next school year, please indicate which ones you would want your child to do, if any. Please select all that apply.</a:t>
            </a:r>
          </a:p>
        </p:txBody>
      </p:sp>
    </p:spTree>
  </p:cSld>
  <p:clrMapOvr>
    <a:masterClrMapping/>
  </p:clrMapOvr>
  <p:transition spd="med"/>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 name="Broad Interest In Summer Educational Activities, Even Among Those Who Feel Their Child Is Learning More Than Normal"/>
          <p:cNvSpPr txBox="1">
            <a:spLocks noGrp="1"/>
          </p:cNvSpPr>
          <p:nvPr>
            <p:ph type="title"/>
          </p:nvPr>
        </p:nvSpPr>
        <p:spPr>
          <a:prstGeom prst="rect">
            <a:avLst/>
          </a:prstGeom>
        </p:spPr>
        <p:txBody>
          <a:bodyPr/>
          <a:lstStyle>
            <a:lvl1pPr defTabSz="426466">
              <a:defRPr sz="5694"/>
            </a:lvl1pPr>
          </a:lstStyle>
          <a:p>
            <a:r>
              <a:t>Broad Interest In Summer Educational Activities, Even Among Those Who Feel Their Child Is Learning More Than Normal </a:t>
            </a:r>
          </a:p>
        </p:txBody>
      </p:sp>
      <p:pic>
        <p:nvPicPr>
          <p:cNvPr id="454"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455" name="Slide Number"/>
          <p:cNvSpPr txBox="1">
            <a:spLocks noGrp="1"/>
          </p:cNvSpPr>
          <p:nvPr>
            <p:ph type="sldNum" sz="quarter" idx="2"/>
          </p:nvPr>
        </p:nvSpPr>
        <p:spPr>
          <a:xfrm>
            <a:off x="22770439" y="12065000"/>
            <a:ext cx="512801"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42</a:t>
            </a:fld>
            <a:endParaRPr/>
          </a:p>
        </p:txBody>
      </p:sp>
      <p:graphicFrame>
        <p:nvGraphicFramePr>
          <p:cNvPr id="458" name="Table"/>
          <p:cNvGraphicFramePr/>
          <p:nvPr>
            <p:extLst>
              <p:ext uri="{D42A27DB-BD31-4B8C-83A1-F6EECF244321}">
                <p14:modId xmlns:p14="http://schemas.microsoft.com/office/powerpoint/2010/main" val="1673050764"/>
              </p:ext>
            </p:extLst>
          </p:nvPr>
        </p:nvGraphicFramePr>
        <p:xfrm>
          <a:off x="1140471" y="4041648"/>
          <a:ext cx="22103054" cy="7216657"/>
        </p:xfrm>
        <a:graphic>
          <a:graphicData uri="http://schemas.openxmlformats.org/drawingml/2006/table">
            <a:tbl>
              <a:tblPr bandRow="1">
                <a:tableStyleId>{4C3C2611-4C71-4FC5-86AE-919BDF0F9419}</a:tableStyleId>
              </a:tblPr>
              <a:tblGrid>
                <a:gridCol w="14718134">
                  <a:extLst>
                    <a:ext uri="{9D8B030D-6E8A-4147-A177-3AD203B41FA5}">
                      <a16:colId xmlns:a16="http://schemas.microsoft.com/office/drawing/2014/main" val="20000"/>
                    </a:ext>
                  </a:extLst>
                </a:gridCol>
                <a:gridCol w="2461640">
                  <a:extLst>
                    <a:ext uri="{9D8B030D-6E8A-4147-A177-3AD203B41FA5}">
                      <a16:colId xmlns:a16="http://schemas.microsoft.com/office/drawing/2014/main" val="20001"/>
                    </a:ext>
                  </a:extLst>
                </a:gridCol>
                <a:gridCol w="2461640">
                  <a:extLst>
                    <a:ext uri="{9D8B030D-6E8A-4147-A177-3AD203B41FA5}">
                      <a16:colId xmlns:a16="http://schemas.microsoft.com/office/drawing/2014/main" val="20002"/>
                    </a:ext>
                  </a:extLst>
                </a:gridCol>
                <a:gridCol w="2461640">
                  <a:extLst>
                    <a:ext uri="{9D8B030D-6E8A-4147-A177-3AD203B41FA5}">
                      <a16:colId xmlns:a16="http://schemas.microsoft.com/office/drawing/2014/main" val="20003"/>
                    </a:ext>
                  </a:extLst>
                </a:gridCol>
              </a:tblGrid>
              <a:tr h="681941">
                <a:tc>
                  <a:txBody>
                    <a:bodyPr/>
                    <a:lstStyle/>
                    <a:p>
                      <a:pPr defTabSz="914400">
                        <a:defRPr sz="3600" b="1">
                          <a:solidFill>
                            <a:srgbClr val="FFFFFF"/>
                          </a:solidFill>
                        </a:defRPr>
                      </a:pPr>
                      <a:endParaRPr/>
                    </a:p>
                  </a:txBody>
                  <a:tcPr marL="50800" marR="50800" marT="50800" marB="50800" anchor="ctr" horzOverflow="overflow">
                    <a:solidFill>
                      <a:srgbClr val="317D87"/>
                    </a:solidFill>
                  </a:tcPr>
                </a:tc>
                <a:tc gridSpan="3">
                  <a:txBody>
                    <a:bodyPr/>
                    <a:lstStyle/>
                    <a:p>
                      <a:pPr defTabSz="914400">
                        <a:defRPr sz="1800"/>
                      </a:pPr>
                      <a:r>
                        <a:rPr sz="3600" b="1">
                          <a:solidFill>
                            <a:srgbClr val="FFFFFF"/>
                          </a:solidFill>
                        </a:rPr>
                        <a:t>Child Is Currently Learning . . . </a:t>
                      </a:r>
                    </a:p>
                  </a:txBody>
                  <a:tcPr marL="50800" marR="50800" marT="50800" marB="50800" anchor="ctr" horzOverflow="overflow">
                    <a:solidFill>
                      <a:srgbClr val="317D87"/>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88562">
                <a:tc>
                  <a:txBody>
                    <a:bodyPr/>
                    <a:lstStyle/>
                    <a:p>
                      <a:pPr defTabSz="914400">
                        <a:defRPr sz="3600" b="1">
                          <a:solidFill>
                            <a:srgbClr val="FFFFFF"/>
                          </a:solidFill>
                        </a:defRPr>
                      </a:pPr>
                      <a:endParaRPr/>
                    </a:p>
                  </a:txBody>
                  <a:tcPr marL="50800" marR="50800" marT="50800" marB="50800" anchor="ctr" horzOverflow="overflow">
                    <a:solidFill>
                      <a:srgbClr val="317D87"/>
                    </a:solidFill>
                  </a:tcPr>
                </a:tc>
                <a:tc>
                  <a:txBody>
                    <a:bodyPr/>
                    <a:lstStyle/>
                    <a:p>
                      <a:pPr defTabSz="914400">
                        <a:defRPr sz="1800"/>
                      </a:pPr>
                      <a:r>
                        <a:rPr sz="3600" b="1">
                          <a:solidFill>
                            <a:srgbClr val="FFFFFF"/>
                          </a:solidFill>
                        </a:rPr>
                        <a:t>More</a:t>
                      </a:r>
                    </a:p>
                  </a:txBody>
                  <a:tcPr marL="50800" marR="50800" marT="50800" marB="50800" anchor="ctr" horzOverflow="overflow">
                    <a:solidFill>
                      <a:srgbClr val="317D87"/>
                    </a:solidFill>
                  </a:tcPr>
                </a:tc>
                <a:tc>
                  <a:txBody>
                    <a:bodyPr/>
                    <a:lstStyle/>
                    <a:p>
                      <a:pPr defTabSz="914400">
                        <a:defRPr sz="1800"/>
                      </a:pPr>
                      <a:r>
                        <a:rPr sz="3600" b="1">
                          <a:solidFill>
                            <a:srgbClr val="FFFFFF"/>
                          </a:solidFill>
                        </a:rPr>
                        <a:t>Less</a:t>
                      </a:r>
                    </a:p>
                  </a:txBody>
                  <a:tcPr marL="50800" marR="50800" marT="50800" marB="50800" anchor="ctr" horzOverflow="overflow">
                    <a:solidFill>
                      <a:srgbClr val="317D87"/>
                    </a:solidFill>
                  </a:tcPr>
                </a:tc>
                <a:tc>
                  <a:txBody>
                    <a:bodyPr/>
                    <a:lstStyle/>
                    <a:p>
                      <a:pPr defTabSz="914400">
                        <a:defRPr sz="1800"/>
                      </a:pPr>
                      <a:r>
                        <a:rPr sz="3600" b="1">
                          <a:solidFill>
                            <a:srgbClr val="FFFFFF"/>
                          </a:solidFill>
                        </a:rPr>
                        <a:t>Same</a:t>
                      </a:r>
                    </a:p>
                  </a:txBody>
                  <a:tcPr marL="50800" marR="50800" marT="50800" marB="50800" anchor="ctr" horzOverflow="overflow">
                    <a:solidFill>
                      <a:srgbClr val="317D87"/>
                    </a:solidFill>
                  </a:tcPr>
                </a:tc>
                <a:extLst>
                  <a:ext uri="{0D108BD9-81ED-4DB2-BD59-A6C34878D82A}">
                    <a16:rowId xmlns:a16="http://schemas.microsoft.com/office/drawing/2014/main" val="10001"/>
                  </a:ext>
                </a:extLst>
              </a:tr>
              <a:tr h="655458">
                <a:tc>
                  <a:txBody>
                    <a:bodyPr/>
                    <a:lstStyle/>
                    <a:p>
                      <a:pPr defTabSz="914400">
                        <a:defRPr sz="1800"/>
                      </a:pPr>
                      <a:r>
                        <a:rPr sz="3400"/>
                        <a:t>Online summer school classes</a:t>
                      </a:r>
                    </a:p>
                  </a:txBody>
                  <a:tcPr marL="50800" marR="50800" marT="50800" marB="50800" anchor="ctr" horzOverflow="overflow"/>
                </a:tc>
                <a:tc>
                  <a:txBody>
                    <a:bodyPr/>
                    <a:lstStyle/>
                    <a:p>
                      <a:pPr defTabSz="914400">
                        <a:defRPr sz="1800"/>
                      </a:pPr>
                      <a:r>
                        <a:rPr sz="3400"/>
                        <a:t>39%</a:t>
                      </a:r>
                    </a:p>
                  </a:txBody>
                  <a:tcPr marL="50800" marR="50800" marT="50800" marB="50800" anchor="ctr" horzOverflow="overflow"/>
                </a:tc>
                <a:tc>
                  <a:txBody>
                    <a:bodyPr/>
                    <a:lstStyle/>
                    <a:p>
                      <a:pPr defTabSz="914400">
                        <a:defRPr sz="1800"/>
                      </a:pPr>
                      <a:r>
                        <a:rPr sz="3400"/>
                        <a:t>35%</a:t>
                      </a:r>
                    </a:p>
                  </a:txBody>
                  <a:tcPr marL="50800" marR="50800" marT="50800" marB="50800" anchor="ctr" horzOverflow="overflow"/>
                </a:tc>
                <a:tc>
                  <a:txBody>
                    <a:bodyPr/>
                    <a:lstStyle/>
                    <a:p>
                      <a:pPr defTabSz="914400">
                        <a:defRPr sz="1800"/>
                      </a:pPr>
                      <a:r>
                        <a:rPr sz="3400"/>
                        <a:t>33%</a:t>
                      </a:r>
                    </a:p>
                  </a:txBody>
                  <a:tcPr marL="50800" marR="50800" marT="50800" marB="50800" anchor="ctr" horzOverflow="overflow"/>
                </a:tc>
                <a:extLst>
                  <a:ext uri="{0D108BD9-81ED-4DB2-BD59-A6C34878D82A}">
                    <a16:rowId xmlns:a16="http://schemas.microsoft.com/office/drawing/2014/main" val="10002"/>
                  </a:ext>
                </a:extLst>
              </a:tr>
              <a:tr h="648837">
                <a:tc>
                  <a:txBody>
                    <a:bodyPr/>
                    <a:lstStyle/>
                    <a:p>
                      <a:pPr defTabSz="914400">
                        <a:defRPr sz="1800"/>
                      </a:pPr>
                      <a:r>
                        <a:rPr sz="3400"/>
                        <a:t>Online educational activities other than classes</a:t>
                      </a:r>
                    </a:p>
                  </a:txBody>
                  <a:tcPr marL="50800" marR="50800" marT="50800" marB="50800" anchor="ctr" horzOverflow="overflow"/>
                </a:tc>
                <a:tc>
                  <a:txBody>
                    <a:bodyPr/>
                    <a:lstStyle/>
                    <a:p>
                      <a:pPr defTabSz="914400">
                        <a:defRPr sz="1800"/>
                      </a:pPr>
                      <a:r>
                        <a:rPr sz="3400"/>
                        <a:t>40%</a:t>
                      </a:r>
                    </a:p>
                  </a:txBody>
                  <a:tcPr marL="50800" marR="50800" marT="50800" marB="50800" anchor="ctr" horzOverflow="overflow"/>
                </a:tc>
                <a:tc>
                  <a:txBody>
                    <a:bodyPr/>
                    <a:lstStyle/>
                    <a:p>
                      <a:pPr defTabSz="914400">
                        <a:defRPr sz="1800"/>
                      </a:pPr>
                      <a:r>
                        <a:rPr sz="3400"/>
                        <a:t>38%</a:t>
                      </a:r>
                    </a:p>
                  </a:txBody>
                  <a:tcPr marL="50800" marR="50800" marT="50800" marB="50800" anchor="ctr" horzOverflow="overflow"/>
                </a:tc>
                <a:tc>
                  <a:txBody>
                    <a:bodyPr/>
                    <a:lstStyle/>
                    <a:p>
                      <a:pPr defTabSz="914400">
                        <a:defRPr sz="1800"/>
                      </a:pPr>
                      <a:r>
                        <a:rPr sz="3400"/>
                        <a:t>29%</a:t>
                      </a:r>
                    </a:p>
                  </a:txBody>
                  <a:tcPr marL="50800" marR="50800" marT="50800" marB="50800" anchor="ctr" horzOverflow="overflow"/>
                </a:tc>
                <a:extLst>
                  <a:ext uri="{0D108BD9-81ED-4DB2-BD59-A6C34878D82A}">
                    <a16:rowId xmlns:a16="http://schemas.microsoft.com/office/drawing/2014/main" val="10003"/>
                  </a:ext>
                </a:extLst>
              </a:tr>
              <a:tr h="648837">
                <a:tc>
                  <a:txBody>
                    <a:bodyPr/>
                    <a:lstStyle/>
                    <a:p>
                      <a:pPr defTabSz="914400">
                        <a:defRPr sz="1800"/>
                      </a:pPr>
                      <a:r>
                        <a:rPr sz="3400"/>
                        <a:t>One-on-one online tutoring sessions</a:t>
                      </a:r>
                    </a:p>
                  </a:txBody>
                  <a:tcPr marL="50800" marR="50800" marT="50800" marB="50800" anchor="ctr" horzOverflow="overflow"/>
                </a:tc>
                <a:tc>
                  <a:txBody>
                    <a:bodyPr/>
                    <a:lstStyle/>
                    <a:p>
                      <a:pPr defTabSz="914400">
                        <a:defRPr sz="1800"/>
                      </a:pPr>
                      <a:r>
                        <a:rPr sz="3400"/>
                        <a:t>36%</a:t>
                      </a:r>
                    </a:p>
                  </a:txBody>
                  <a:tcPr marL="50800" marR="50800" marT="50800" marB="50800" anchor="ctr" horzOverflow="overflow"/>
                </a:tc>
                <a:tc>
                  <a:txBody>
                    <a:bodyPr/>
                    <a:lstStyle/>
                    <a:p>
                      <a:pPr defTabSz="914400">
                        <a:defRPr sz="1800"/>
                      </a:pPr>
                      <a:r>
                        <a:rPr sz="3400"/>
                        <a:t>34%</a:t>
                      </a:r>
                    </a:p>
                  </a:txBody>
                  <a:tcPr marL="50800" marR="50800" marT="50800" marB="50800" anchor="ctr" horzOverflow="overflow"/>
                </a:tc>
                <a:tc>
                  <a:txBody>
                    <a:bodyPr/>
                    <a:lstStyle/>
                    <a:p>
                      <a:pPr defTabSz="914400">
                        <a:defRPr sz="1800"/>
                      </a:pPr>
                      <a:r>
                        <a:rPr sz="3400"/>
                        <a:t>25%</a:t>
                      </a:r>
                    </a:p>
                  </a:txBody>
                  <a:tcPr marL="50800" marR="50800" marT="50800" marB="50800" anchor="ctr" horzOverflow="overflow"/>
                </a:tc>
                <a:extLst>
                  <a:ext uri="{0D108BD9-81ED-4DB2-BD59-A6C34878D82A}">
                    <a16:rowId xmlns:a16="http://schemas.microsoft.com/office/drawing/2014/main" val="10004"/>
                  </a:ext>
                </a:extLst>
              </a:tr>
              <a:tr h="648837">
                <a:tc>
                  <a:txBody>
                    <a:bodyPr/>
                    <a:lstStyle/>
                    <a:p>
                      <a:pPr defTabSz="914400">
                        <a:defRPr sz="1800"/>
                      </a:pPr>
                      <a:r>
                        <a:rPr sz="3400"/>
                        <a:t>Educational activity packets or workbooks</a:t>
                      </a:r>
                    </a:p>
                  </a:txBody>
                  <a:tcPr marL="50800" marR="50800" marT="50800" marB="50800" anchor="ctr" horzOverflow="overflow"/>
                </a:tc>
                <a:tc>
                  <a:txBody>
                    <a:bodyPr/>
                    <a:lstStyle/>
                    <a:p>
                      <a:pPr defTabSz="914400">
                        <a:defRPr sz="1800"/>
                      </a:pPr>
                      <a:r>
                        <a:rPr sz="3400"/>
                        <a:t>32%</a:t>
                      </a:r>
                    </a:p>
                  </a:txBody>
                  <a:tcPr marL="50800" marR="50800" marT="50800" marB="50800" anchor="ctr" horzOverflow="overflow"/>
                </a:tc>
                <a:tc>
                  <a:txBody>
                    <a:bodyPr/>
                    <a:lstStyle/>
                    <a:p>
                      <a:pPr defTabSz="914400">
                        <a:defRPr sz="1800"/>
                      </a:pPr>
                      <a:r>
                        <a:rPr sz="3400"/>
                        <a:t>33%</a:t>
                      </a:r>
                    </a:p>
                  </a:txBody>
                  <a:tcPr marL="50800" marR="50800" marT="50800" marB="50800" anchor="ctr" horzOverflow="overflow"/>
                </a:tc>
                <a:tc>
                  <a:txBody>
                    <a:bodyPr/>
                    <a:lstStyle/>
                    <a:p>
                      <a:pPr defTabSz="914400">
                        <a:defRPr sz="1800"/>
                      </a:pPr>
                      <a:r>
                        <a:rPr sz="3400"/>
                        <a:t>26%</a:t>
                      </a:r>
                    </a:p>
                  </a:txBody>
                  <a:tcPr marL="50800" marR="50800" marT="50800" marB="50800" anchor="ctr" horzOverflow="overflow"/>
                </a:tc>
                <a:extLst>
                  <a:ext uri="{0D108BD9-81ED-4DB2-BD59-A6C34878D82A}">
                    <a16:rowId xmlns:a16="http://schemas.microsoft.com/office/drawing/2014/main" val="10005"/>
                  </a:ext>
                </a:extLst>
              </a:tr>
              <a:tr h="648837">
                <a:tc>
                  <a:txBody>
                    <a:bodyPr/>
                    <a:lstStyle/>
                    <a:p>
                      <a:pPr defTabSz="914400">
                        <a:defRPr sz="1800"/>
                      </a:pPr>
                      <a:r>
                        <a:rPr sz="3400"/>
                        <a:t>One-on-one in-person tutoring sessions</a:t>
                      </a:r>
                    </a:p>
                  </a:txBody>
                  <a:tcPr marL="50800" marR="50800" marT="50800" marB="50800" anchor="ctr" horzOverflow="overflow"/>
                </a:tc>
                <a:tc>
                  <a:txBody>
                    <a:bodyPr/>
                    <a:lstStyle/>
                    <a:p>
                      <a:pPr defTabSz="914400">
                        <a:defRPr sz="1800"/>
                      </a:pPr>
                      <a:r>
                        <a:rPr sz="3400"/>
                        <a:t>30%</a:t>
                      </a:r>
                    </a:p>
                  </a:txBody>
                  <a:tcPr marL="50800" marR="50800" marT="50800" marB="50800" anchor="ctr" horzOverflow="overflow"/>
                </a:tc>
                <a:tc>
                  <a:txBody>
                    <a:bodyPr/>
                    <a:lstStyle/>
                    <a:p>
                      <a:pPr defTabSz="914400">
                        <a:defRPr sz="1800"/>
                      </a:pPr>
                      <a:r>
                        <a:rPr sz="3400"/>
                        <a:t>32%</a:t>
                      </a:r>
                    </a:p>
                  </a:txBody>
                  <a:tcPr marL="50800" marR="50800" marT="50800" marB="50800" anchor="ctr" horzOverflow="overflow"/>
                </a:tc>
                <a:tc>
                  <a:txBody>
                    <a:bodyPr/>
                    <a:lstStyle/>
                    <a:p>
                      <a:pPr defTabSz="914400">
                        <a:defRPr sz="1800"/>
                      </a:pPr>
                      <a:r>
                        <a:rPr sz="3400"/>
                        <a:t>21%</a:t>
                      </a:r>
                    </a:p>
                  </a:txBody>
                  <a:tcPr marL="50800" marR="50800" marT="50800" marB="50800" anchor="ctr" horzOverflow="overflow"/>
                </a:tc>
                <a:extLst>
                  <a:ext uri="{0D108BD9-81ED-4DB2-BD59-A6C34878D82A}">
                    <a16:rowId xmlns:a16="http://schemas.microsoft.com/office/drawing/2014/main" val="10006"/>
                  </a:ext>
                </a:extLst>
              </a:tr>
              <a:tr h="648837">
                <a:tc>
                  <a:txBody>
                    <a:bodyPr/>
                    <a:lstStyle/>
                    <a:p>
                      <a:pPr defTabSz="914400">
                        <a:defRPr sz="1800"/>
                      </a:pPr>
                      <a:r>
                        <a:rPr sz="3400"/>
                        <a:t>In-person summer school classes</a:t>
                      </a:r>
                    </a:p>
                  </a:txBody>
                  <a:tcPr marL="50800" marR="50800" marT="50800" marB="50800" anchor="ctr" horzOverflow="overflow"/>
                </a:tc>
                <a:tc>
                  <a:txBody>
                    <a:bodyPr/>
                    <a:lstStyle/>
                    <a:p>
                      <a:pPr defTabSz="914400">
                        <a:defRPr sz="1800"/>
                      </a:pPr>
                      <a:r>
                        <a:rPr sz="3400"/>
                        <a:t>29%</a:t>
                      </a:r>
                    </a:p>
                  </a:txBody>
                  <a:tcPr marL="50800" marR="50800" marT="50800" marB="50800" anchor="ctr" horzOverflow="overflow"/>
                </a:tc>
                <a:tc>
                  <a:txBody>
                    <a:bodyPr/>
                    <a:lstStyle/>
                    <a:p>
                      <a:pPr defTabSz="914400">
                        <a:defRPr sz="1800"/>
                      </a:pPr>
                      <a:r>
                        <a:rPr sz="3400"/>
                        <a:t>31%</a:t>
                      </a:r>
                    </a:p>
                  </a:txBody>
                  <a:tcPr marL="50800" marR="50800" marT="50800" marB="50800" anchor="ctr" horzOverflow="overflow"/>
                </a:tc>
                <a:tc>
                  <a:txBody>
                    <a:bodyPr/>
                    <a:lstStyle/>
                    <a:p>
                      <a:pPr defTabSz="914400">
                        <a:defRPr sz="1800"/>
                      </a:pPr>
                      <a:r>
                        <a:rPr sz="3400"/>
                        <a:t>20%</a:t>
                      </a:r>
                    </a:p>
                  </a:txBody>
                  <a:tcPr marL="50800" marR="50800" marT="50800" marB="50800" anchor="ctr" horzOverflow="overflow"/>
                </a:tc>
                <a:extLst>
                  <a:ext uri="{0D108BD9-81ED-4DB2-BD59-A6C34878D82A}">
                    <a16:rowId xmlns:a16="http://schemas.microsoft.com/office/drawing/2014/main" val="10007"/>
                  </a:ext>
                </a:extLst>
              </a:tr>
              <a:tr h="648837">
                <a:tc>
                  <a:txBody>
                    <a:bodyPr/>
                    <a:lstStyle/>
                    <a:p>
                      <a:pPr defTabSz="914400">
                        <a:defRPr sz="1800"/>
                      </a:pPr>
                      <a:r>
                        <a:rPr sz="3400"/>
                        <a:t>Other educational activities</a:t>
                      </a:r>
                    </a:p>
                  </a:txBody>
                  <a:tcPr marL="50800" marR="50800" marT="50800" marB="50800" anchor="ctr" horzOverflow="overflow"/>
                </a:tc>
                <a:tc>
                  <a:txBody>
                    <a:bodyPr/>
                    <a:lstStyle/>
                    <a:p>
                      <a:pPr defTabSz="914400">
                        <a:defRPr sz="1800"/>
                      </a:pPr>
                      <a:r>
                        <a:rPr sz="3400"/>
                        <a:t>0%</a:t>
                      </a:r>
                    </a:p>
                  </a:txBody>
                  <a:tcPr marL="50800" marR="50800" marT="50800" marB="50800" anchor="ctr" horzOverflow="overflow"/>
                </a:tc>
                <a:tc>
                  <a:txBody>
                    <a:bodyPr/>
                    <a:lstStyle/>
                    <a:p>
                      <a:pPr defTabSz="914400">
                        <a:defRPr sz="1800"/>
                      </a:pPr>
                      <a:r>
                        <a:rPr sz="3400"/>
                        <a:t>*%</a:t>
                      </a:r>
                    </a:p>
                  </a:txBody>
                  <a:tcPr marL="50800" marR="50800" marT="50800" marB="50800" anchor="ctr" horzOverflow="overflow"/>
                </a:tc>
                <a:tc>
                  <a:txBody>
                    <a:bodyPr/>
                    <a:lstStyle/>
                    <a:p>
                      <a:pPr defTabSz="914400">
                        <a:defRPr sz="1800"/>
                      </a:pPr>
                      <a:r>
                        <a:rPr sz="3400"/>
                        <a:t>*%</a:t>
                      </a:r>
                    </a:p>
                  </a:txBody>
                  <a:tcPr marL="50800" marR="50800" marT="50800" marB="50800" anchor="ctr" horzOverflow="overflow"/>
                </a:tc>
                <a:extLst>
                  <a:ext uri="{0D108BD9-81ED-4DB2-BD59-A6C34878D82A}">
                    <a16:rowId xmlns:a16="http://schemas.microsoft.com/office/drawing/2014/main" val="10008"/>
                  </a:ext>
                </a:extLst>
              </a:tr>
              <a:tr h="648837">
                <a:tc>
                  <a:txBody>
                    <a:bodyPr/>
                    <a:lstStyle/>
                    <a:p>
                      <a:pPr defTabSz="914400">
                        <a:defRPr sz="1800"/>
                      </a:pPr>
                      <a:r>
                        <a:rPr sz="3400"/>
                        <a:t>None of these – I don’t think my children need do schoolwork this summer</a:t>
                      </a:r>
                    </a:p>
                  </a:txBody>
                  <a:tcPr marL="50800" marR="50800" marT="50800" marB="50800" anchor="ctr" horzOverflow="overflow"/>
                </a:tc>
                <a:tc>
                  <a:txBody>
                    <a:bodyPr/>
                    <a:lstStyle/>
                    <a:p>
                      <a:pPr defTabSz="914400">
                        <a:defRPr sz="1800"/>
                      </a:pPr>
                      <a:r>
                        <a:rPr sz="3400"/>
                        <a:t>10%</a:t>
                      </a:r>
                    </a:p>
                  </a:txBody>
                  <a:tcPr marL="50800" marR="50800" marT="50800" marB="50800" anchor="ctr" horzOverflow="overflow"/>
                </a:tc>
                <a:tc>
                  <a:txBody>
                    <a:bodyPr/>
                    <a:lstStyle/>
                    <a:p>
                      <a:pPr defTabSz="914400">
                        <a:defRPr sz="1800"/>
                      </a:pPr>
                      <a:r>
                        <a:rPr sz="3400"/>
                        <a:t>13%</a:t>
                      </a:r>
                    </a:p>
                  </a:txBody>
                  <a:tcPr marL="50800" marR="50800" marT="50800" marB="50800" anchor="ctr" horzOverflow="overflow"/>
                </a:tc>
                <a:tc>
                  <a:txBody>
                    <a:bodyPr/>
                    <a:lstStyle/>
                    <a:p>
                      <a:pPr defTabSz="914400">
                        <a:defRPr sz="1800"/>
                      </a:pPr>
                      <a:r>
                        <a:rPr sz="3400"/>
                        <a:t>25%</a:t>
                      </a:r>
                    </a:p>
                  </a:txBody>
                  <a:tcPr marL="50800" marR="50800" marT="50800" marB="50800" anchor="ctr" horzOverflow="overflow"/>
                </a:tc>
                <a:extLst>
                  <a:ext uri="{0D108BD9-81ED-4DB2-BD59-A6C34878D82A}">
                    <a16:rowId xmlns:a16="http://schemas.microsoft.com/office/drawing/2014/main" val="10009"/>
                  </a:ext>
                </a:extLst>
              </a:tr>
              <a:tr h="648837">
                <a:tc>
                  <a:txBody>
                    <a:bodyPr/>
                    <a:lstStyle/>
                    <a:p>
                      <a:pPr defTabSz="914400">
                        <a:defRPr sz="1800"/>
                      </a:pPr>
                      <a:r>
                        <a:rPr sz="3400"/>
                        <a:t>Unsure</a:t>
                      </a:r>
                    </a:p>
                  </a:txBody>
                  <a:tcPr marL="50800" marR="50800" marT="50800" marB="50800" anchor="ctr" horzOverflow="overflow"/>
                </a:tc>
                <a:tc>
                  <a:txBody>
                    <a:bodyPr/>
                    <a:lstStyle/>
                    <a:p>
                      <a:pPr defTabSz="914400">
                        <a:defRPr sz="1800"/>
                      </a:pPr>
                      <a:r>
                        <a:rPr sz="3400"/>
                        <a:t>3%</a:t>
                      </a:r>
                    </a:p>
                  </a:txBody>
                  <a:tcPr marL="50800" marR="50800" marT="50800" marB="50800" anchor="ctr" horzOverflow="overflow"/>
                </a:tc>
                <a:tc>
                  <a:txBody>
                    <a:bodyPr/>
                    <a:lstStyle/>
                    <a:p>
                      <a:pPr defTabSz="914400">
                        <a:defRPr sz="1800"/>
                      </a:pPr>
                      <a:r>
                        <a:rPr sz="3400"/>
                        <a:t>5%</a:t>
                      </a:r>
                    </a:p>
                  </a:txBody>
                  <a:tcPr marL="50800" marR="50800" marT="50800" marB="50800" anchor="ctr" horzOverflow="overflow"/>
                </a:tc>
                <a:tc>
                  <a:txBody>
                    <a:bodyPr/>
                    <a:lstStyle/>
                    <a:p>
                      <a:pPr defTabSz="914400">
                        <a:defRPr sz="1800"/>
                      </a:pPr>
                      <a:r>
                        <a:rPr sz="3400" dirty="0"/>
                        <a:t>6%</a:t>
                      </a:r>
                    </a:p>
                  </a:txBody>
                  <a:tcPr marL="50800" marR="50800" marT="50800" marB="50800" anchor="ctr" horzOverflow="overflow"/>
                </a:tc>
                <a:extLst>
                  <a:ext uri="{0D108BD9-81ED-4DB2-BD59-A6C34878D82A}">
                    <a16:rowId xmlns:a16="http://schemas.microsoft.com/office/drawing/2014/main" val="10010"/>
                  </a:ext>
                </a:extLst>
              </a:tr>
            </a:tbl>
          </a:graphicData>
        </a:graphic>
      </p:graphicFrame>
      <p:sp>
        <p:nvSpPr>
          <p:cNvPr id="8" name="Q.  If your child’s school were to offer the following educational activities this summer as a way to help them prepare for the next school year, please indicate which ones you would want your child to do, if any. Please select all that apply.">
            <a:extLst>
              <a:ext uri="{FF2B5EF4-FFF2-40B4-BE49-F238E27FC236}">
                <a16:creationId xmlns:a16="http://schemas.microsoft.com/office/drawing/2014/main" id="{DEBE9DB4-C3F1-7648-A74C-148FA3DD1AEF}"/>
              </a:ext>
            </a:extLst>
          </p:cNvPr>
          <p:cNvSpPr txBox="1"/>
          <p:nvPr/>
        </p:nvSpPr>
        <p:spPr>
          <a:xfrm>
            <a:off x="1140471" y="2783079"/>
            <a:ext cx="22098001" cy="1424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Autofit/>
          </a:bodyPr>
          <a:lstStyle>
            <a:lvl1pPr algn="l" defTabSz="502412">
              <a:spcBef>
                <a:spcPts val="400"/>
              </a:spcBef>
              <a:defRPr sz="3096" b="1">
                <a:latin typeface="Exo 2"/>
                <a:ea typeface="Exo 2"/>
                <a:cs typeface="Exo 2"/>
                <a:sym typeface="Exo 2"/>
              </a:defRPr>
            </a:lvl1pPr>
          </a:lstStyle>
          <a:p>
            <a:r>
              <a:rPr sz="3000" dirty="0"/>
              <a:t>Q.  If your child’s school were to offer the following educational activities this summer as a way to help them prepare for the next school year, please indicate which ones you would want your child to do, if any. Please select all that apply.</a:t>
            </a:r>
          </a:p>
        </p:txBody>
      </p:sp>
    </p:spTree>
  </p:cSld>
  <p:clrMapOvr>
    <a:masterClrMapping/>
  </p:clrMapOvr>
  <p:transition spd="med"/>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 name="3 In 10 Say Their Child Will Need More Than What Their School Is Providing This Summer To Be Prepared For Next Year"/>
          <p:cNvSpPr txBox="1">
            <a:spLocks noGrp="1"/>
          </p:cNvSpPr>
          <p:nvPr>
            <p:ph type="title"/>
          </p:nvPr>
        </p:nvSpPr>
        <p:spPr>
          <a:prstGeom prst="rect">
            <a:avLst/>
          </a:prstGeom>
        </p:spPr>
        <p:txBody>
          <a:bodyPr/>
          <a:lstStyle>
            <a:lvl1pPr defTabSz="426466">
              <a:defRPr sz="5694"/>
            </a:lvl1pPr>
          </a:lstStyle>
          <a:p>
            <a:r>
              <a:t>3 In 10 Say Their Child Will Need More Than What Their School Is Providing This Summer To Be Prepared For Next Year</a:t>
            </a:r>
          </a:p>
        </p:txBody>
      </p:sp>
      <p:pic>
        <p:nvPicPr>
          <p:cNvPr id="461"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462" name="Slide Number"/>
          <p:cNvSpPr txBox="1">
            <a:spLocks noGrp="1"/>
          </p:cNvSpPr>
          <p:nvPr>
            <p:ph type="sldNum" sz="quarter" idx="2"/>
          </p:nvPr>
        </p:nvSpPr>
        <p:spPr>
          <a:xfrm>
            <a:off x="22771353" y="12065000"/>
            <a:ext cx="510973"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43</a:t>
            </a:fld>
            <a:endParaRPr/>
          </a:p>
        </p:txBody>
      </p:sp>
      <p:sp>
        <p:nvSpPr>
          <p:cNvPr id="464" name="Q. Thinking about what your child needs to be prepared for next school year, which of the following best describes how you feel?"/>
          <p:cNvSpPr txBox="1"/>
          <p:nvPr/>
        </p:nvSpPr>
        <p:spPr>
          <a:xfrm>
            <a:off x="1143000" y="2753816"/>
            <a:ext cx="22098000" cy="1424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lvl1pPr algn="l">
              <a:spcBef>
                <a:spcPts val="500"/>
              </a:spcBef>
              <a:defRPr sz="3600" b="1">
                <a:latin typeface="Exo 2"/>
                <a:ea typeface="Exo 2"/>
                <a:cs typeface="Exo 2"/>
                <a:sym typeface="Exo 2"/>
              </a:defRPr>
            </a:lvl1pPr>
          </a:lstStyle>
          <a:p>
            <a:r>
              <a:t>Q. Thinking about what your child needs to be prepared for next school year, which of the following best describes how you feel?</a:t>
            </a:r>
          </a:p>
        </p:txBody>
      </p:sp>
      <p:sp>
        <p:nvSpPr>
          <p:cNvPr id="471" name="Note: “Unsure” not shown. That response was chosen by 12% of all parents and 3% of those whose school has told them about the activities they plan to offer."/>
          <p:cNvSpPr txBox="1"/>
          <p:nvPr/>
        </p:nvSpPr>
        <p:spPr>
          <a:xfrm>
            <a:off x="5837958" y="11723686"/>
            <a:ext cx="11745556" cy="1193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lvl1pPr>
              <a:defRPr sz="2400">
                <a:solidFill>
                  <a:srgbClr val="53585F"/>
                </a:solidFill>
                <a:latin typeface="Exo 2"/>
                <a:ea typeface="Exo 2"/>
                <a:cs typeface="Exo 2"/>
                <a:sym typeface="Exo 2"/>
              </a:defRPr>
            </a:lvl1pPr>
          </a:lstStyle>
          <a:p>
            <a:r>
              <a:rPr dirty="0"/>
              <a:t>Note: “Unsure” not shown. That response was chosen by 12% of all parents and 3% of those whose school has told them about the activities they plan to offer.</a:t>
            </a:r>
          </a:p>
        </p:txBody>
      </p:sp>
      <p:pic>
        <p:nvPicPr>
          <p:cNvPr id="2" name="Picture 1">
            <a:extLst>
              <a:ext uri="{FF2B5EF4-FFF2-40B4-BE49-F238E27FC236}">
                <a16:creationId xmlns:a16="http://schemas.microsoft.com/office/drawing/2014/main" id="{F14DAF2F-6FA7-E243-94F1-A22012444A56}"/>
              </a:ext>
            </a:extLst>
          </p:cNvPr>
          <p:cNvPicPr>
            <a:picLocks noChangeAspect="1"/>
          </p:cNvPicPr>
          <p:nvPr/>
        </p:nvPicPr>
        <p:blipFill>
          <a:blip r:embed="rId3"/>
          <a:stretch>
            <a:fillRect/>
          </a:stretch>
        </p:blipFill>
        <p:spPr>
          <a:xfrm>
            <a:off x="1197864" y="3959352"/>
            <a:ext cx="21869400" cy="7188200"/>
          </a:xfrm>
          <a:prstGeom prst="rect">
            <a:avLst/>
          </a:prstGeom>
        </p:spPr>
      </p:pic>
    </p:spTree>
  </p:cSld>
  <p:clrMapOvr>
    <a:masterClrMapping/>
  </p:clrMapOvr>
  <p:transition spd="med"/>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 name="43% Of Those Who Feel Their Child Is Learning Less Than Normal Say They Will Need Additional Activities Or Help"/>
          <p:cNvSpPr txBox="1">
            <a:spLocks noGrp="1"/>
          </p:cNvSpPr>
          <p:nvPr>
            <p:ph type="title"/>
          </p:nvPr>
        </p:nvSpPr>
        <p:spPr>
          <a:prstGeom prst="rect">
            <a:avLst/>
          </a:prstGeom>
        </p:spPr>
        <p:txBody>
          <a:bodyPr/>
          <a:lstStyle>
            <a:lvl1pPr defTabSz="426466">
              <a:defRPr sz="5694"/>
            </a:lvl1pPr>
          </a:lstStyle>
          <a:p>
            <a:r>
              <a:t>43% Of Those Who Feel Their Child Is Learning Less Than Normal Say They Will Need Additional Activities Or Help </a:t>
            </a:r>
          </a:p>
        </p:txBody>
      </p:sp>
      <p:pic>
        <p:nvPicPr>
          <p:cNvPr id="474"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475" name="Slide Number"/>
          <p:cNvSpPr txBox="1">
            <a:spLocks noGrp="1"/>
          </p:cNvSpPr>
          <p:nvPr>
            <p:ph type="sldNum" sz="quarter" idx="2"/>
          </p:nvPr>
        </p:nvSpPr>
        <p:spPr>
          <a:xfrm>
            <a:off x="22761599" y="12065000"/>
            <a:ext cx="530480"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44</a:t>
            </a:fld>
            <a:endParaRPr/>
          </a:p>
        </p:txBody>
      </p:sp>
      <p:sp>
        <p:nvSpPr>
          <p:cNvPr id="483" name="Note: “Unsure” not shown. That response was chosen by 12% of all parents, 2% of those who say their child is learning more, 12% of those whose child is learning less, and 15% of those whose child is learning about the same amount."/>
          <p:cNvSpPr txBox="1"/>
          <p:nvPr/>
        </p:nvSpPr>
        <p:spPr>
          <a:xfrm>
            <a:off x="3899094" y="11723686"/>
            <a:ext cx="15640189" cy="1193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lvl1pPr defTabSz="543305">
              <a:defRPr sz="2232">
                <a:solidFill>
                  <a:srgbClr val="53585F"/>
                </a:solidFill>
                <a:latin typeface="Exo 2"/>
                <a:ea typeface="Exo 2"/>
                <a:cs typeface="Exo 2"/>
                <a:sym typeface="Exo 2"/>
              </a:defRPr>
            </a:lvl1pPr>
          </a:lstStyle>
          <a:p>
            <a:r>
              <a:rPr dirty="0"/>
              <a:t>Note: “Unsure” not shown. That response was chosen by 12% of all parents, 2% of those who say their child is learning more, 12% of those whose child is learning less, and 15% of those whose child is learning about the same amount.</a:t>
            </a:r>
          </a:p>
        </p:txBody>
      </p:sp>
      <p:sp>
        <p:nvSpPr>
          <p:cNvPr id="485" name="Q. Thinking about what your child needs to be prepared for next school year, which of the following best describes how you feel?"/>
          <p:cNvSpPr txBox="1"/>
          <p:nvPr/>
        </p:nvSpPr>
        <p:spPr>
          <a:xfrm>
            <a:off x="1143000" y="2715385"/>
            <a:ext cx="22098000" cy="1424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lvl1pPr algn="l">
              <a:spcBef>
                <a:spcPts val="500"/>
              </a:spcBef>
              <a:defRPr sz="3600" b="1">
                <a:latin typeface="Exo 2"/>
                <a:ea typeface="Exo 2"/>
                <a:cs typeface="Exo 2"/>
                <a:sym typeface="Exo 2"/>
              </a:defRPr>
            </a:lvl1pPr>
          </a:lstStyle>
          <a:p>
            <a:r>
              <a:t>Q. Thinking about what your child needs to be prepared for next school year, which of the following best describes how you feel?</a:t>
            </a:r>
          </a:p>
        </p:txBody>
      </p:sp>
      <p:pic>
        <p:nvPicPr>
          <p:cNvPr id="2" name="Picture 1">
            <a:extLst>
              <a:ext uri="{FF2B5EF4-FFF2-40B4-BE49-F238E27FC236}">
                <a16:creationId xmlns:a16="http://schemas.microsoft.com/office/drawing/2014/main" id="{6A2FDE17-7E74-1D41-96C1-BD62EB3C65D8}"/>
              </a:ext>
            </a:extLst>
          </p:cNvPr>
          <p:cNvPicPr>
            <a:picLocks noChangeAspect="1"/>
          </p:cNvPicPr>
          <p:nvPr/>
        </p:nvPicPr>
        <p:blipFill>
          <a:blip r:embed="rId3"/>
          <a:stretch>
            <a:fillRect/>
          </a:stretch>
        </p:blipFill>
        <p:spPr>
          <a:xfrm>
            <a:off x="1194802" y="3957909"/>
            <a:ext cx="22186900" cy="7327900"/>
          </a:xfrm>
          <a:prstGeom prst="rect">
            <a:avLst/>
          </a:prstGeom>
        </p:spPr>
      </p:pic>
    </p:spTree>
  </p:cSld>
  <p:clrMapOvr>
    <a:masterClrMapping/>
  </p:clrMapOvr>
  <p:transition spd="med"/>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 name="Black Parents More Likely To Feel Their Child Will Need More Than What Their School Is Providing"/>
          <p:cNvSpPr txBox="1">
            <a:spLocks noGrp="1"/>
          </p:cNvSpPr>
          <p:nvPr>
            <p:ph type="title"/>
          </p:nvPr>
        </p:nvSpPr>
        <p:spPr>
          <a:prstGeom prst="rect">
            <a:avLst/>
          </a:prstGeom>
        </p:spPr>
        <p:txBody>
          <a:bodyPr/>
          <a:lstStyle>
            <a:lvl1pPr defTabSz="426466">
              <a:defRPr sz="5694"/>
            </a:lvl1pPr>
          </a:lstStyle>
          <a:p>
            <a:r>
              <a:t>Black Parents More Likely To Feel Their Child Will Need More Than What Their School Is Providing</a:t>
            </a:r>
          </a:p>
        </p:txBody>
      </p:sp>
      <p:pic>
        <p:nvPicPr>
          <p:cNvPr id="488"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489" name="Slide Number"/>
          <p:cNvSpPr txBox="1">
            <a:spLocks noGrp="1"/>
          </p:cNvSpPr>
          <p:nvPr>
            <p:ph type="sldNum" sz="quarter" idx="2"/>
          </p:nvPr>
        </p:nvSpPr>
        <p:spPr>
          <a:xfrm>
            <a:off x="22774096" y="12065000"/>
            <a:ext cx="505487"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45</a:t>
            </a:fld>
            <a:endParaRPr/>
          </a:p>
        </p:txBody>
      </p:sp>
      <p:sp>
        <p:nvSpPr>
          <p:cNvPr id="497" name="Note: “Unsure” not shown. That response was chosen by 12% of all parents, 15% of white parents, 7% of black parents, and 7% of Hispanic parents."/>
          <p:cNvSpPr txBox="1"/>
          <p:nvPr/>
        </p:nvSpPr>
        <p:spPr>
          <a:xfrm>
            <a:off x="6693303" y="11723687"/>
            <a:ext cx="10997394" cy="1193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lvl1pPr>
              <a:defRPr sz="2400">
                <a:solidFill>
                  <a:srgbClr val="53585F"/>
                </a:solidFill>
                <a:latin typeface="Exo 2"/>
                <a:ea typeface="Exo 2"/>
                <a:cs typeface="Exo 2"/>
                <a:sym typeface="Exo 2"/>
              </a:defRPr>
            </a:lvl1pPr>
          </a:lstStyle>
          <a:p>
            <a:r>
              <a:rPr dirty="0"/>
              <a:t>Note: “Unsure” not shown. That response was chosen by 12% of all parents, 15% of white parents, 7% of black parents, and 7% of Hispanic parents.</a:t>
            </a:r>
          </a:p>
        </p:txBody>
      </p:sp>
      <p:sp>
        <p:nvSpPr>
          <p:cNvPr id="498" name="Q. Thinking about what your child needs to be prepared for next school year, which of the following best describes how you feel?"/>
          <p:cNvSpPr txBox="1"/>
          <p:nvPr/>
        </p:nvSpPr>
        <p:spPr>
          <a:xfrm>
            <a:off x="1143000" y="2681159"/>
            <a:ext cx="22098000" cy="142463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lvl1pPr algn="l">
              <a:spcBef>
                <a:spcPts val="500"/>
              </a:spcBef>
              <a:defRPr sz="3600" b="1">
                <a:latin typeface="Exo 2"/>
                <a:ea typeface="Exo 2"/>
                <a:cs typeface="Exo 2"/>
                <a:sym typeface="Exo 2"/>
              </a:defRPr>
            </a:lvl1pPr>
          </a:lstStyle>
          <a:p>
            <a:r>
              <a:t>Q. Thinking about what your child needs to be prepared for next school year, which of the following best describes how you feel?</a:t>
            </a:r>
          </a:p>
        </p:txBody>
      </p:sp>
      <p:pic>
        <p:nvPicPr>
          <p:cNvPr id="2" name="Picture 1">
            <a:extLst>
              <a:ext uri="{FF2B5EF4-FFF2-40B4-BE49-F238E27FC236}">
                <a16:creationId xmlns:a16="http://schemas.microsoft.com/office/drawing/2014/main" id="{85EAAB71-092E-454F-978C-886566000F83}"/>
              </a:ext>
            </a:extLst>
          </p:cNvPr>
          <p:cNvPicPr>
            <a:picLocks noChangeAspect="1"/>
          </p:cNvPicPr>
          <p:nvPr/>
        </p:nvPicPr>
        <p:blipFill>
          <a:blip r:embed="rId3"/>
          <a:stretch>
            <a:fillRect/>
          </a:stretch>
        </p:blipFill>
        <p:spPr>
          <a:xfrm>
            <a:off x="1197864" y="3959352"/>
            <a:ext cx="21196300" cy="7327900"/>
          </a:xfrm>
          <a:prstGeom prst="rect">
            <a:avLst/>
          </a:prstGeom>
        </p:spPr>
      </p:pic>
    </p:spTree>
  </p:cSld>
  <p:clrMapOvr>
    <a:masterClrMapping/>
  </p:clrMapOvr>
  <p:transition spd="med"/>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4 in 10 Parents Of A Child With A Disability Say They Will Need Additional Educational Activities Or Help"/>
          <p:cNvSpPr txBox="1">
            <a:spLocks noGrp="1"/>
          </p:cNvSpPr>
          <p:nvPr>
            <p:ph type="title"/>
          </p:nvPr>
        </p:nvSpPr>
        <p:spPr>
          <a:prstGeom prst="rect">
            <a:avLst/>
          </a:prstGeom>
        </p:spPr>
        <p:txBody>
          <a:bodyPr/>
          <a:lstStyle>
            <a:lvl1pPr defTabSz="426466">
              <a:defRPr sz="5694"/>
            </a:lvl1pPr>
          </a:lstStyle>
          <a:p>
            <a:r>
              <a:t>4 in 10 Parents Of A Child With A Disability Say They Will Need Additional Educational Activities Or Help</a:t>
            </a:r>
          </a:p>
        </p:txBody>
      </p:sp>
      <p:pic>
        <p:nvPicPr>
          <p:cNvPr id="501"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502" name="Slide Number"/>
          <p:cNvSpPr txBox="1">
            <a:spLocks noGrp="1"/>
          </p:cNvSpPr>
          <p:nvPr>
            <p:ph type="sldNum" sz="quarter" idx="2"/>
          </p:nvPr>
        </p:nvSpPr>
        <p:spPr>
          <a:xfrm>
            <a:off x="22768153" y="12065000"/>
            <a:ext cx="517373"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46</a:t>
            </a:fld>
            <a:endParaRPr/>
          </a:p>
        </p:txBody>
      </p:sp>
      <p:sp>
        <p:nvSpPr>
          <p:cNvPr id="510" name="Note: “Unsure” not shown. That response was chosen by 12% of all parents, 12% of those whose child has a disability, and 12% of those whose child does not have a disability."/>
          <p:cNvSpPr txBox="1"/>
          <p:nvPr/>
        </p:nvSpPr>
        <p:spPr>
          <a:xfrm>
            <a:off x="6319221" y="11723687"/>
            <a:ext cx="11992841" cy="1193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lvl1pPr defTabSz="554990">
              <a:defRPr sz="2280">
                <a:solidFill>
                  <a:srgbClr val="53585F"/>
                </a:solidFill>
                <a:latin typeface="Exo 2"/>
                <a:ea typeface="Exo 2"/>
                <a:cs typeface="Exo 2"/>
                <a:sym typeface="Exo 2"/>
              </a:defRPr>
            </a:lvl1pPr>
          </a:lstStyle>
          <a:p>
            <a:r>
              <a:rPr dirty="0"/>
              <a:t>Note: “Unsure” not shown. That response was chosen by 12% of all parents, 12% of those whose child has a disability, and 12% of those whose child does not have a disability.</a:t>
            </a:r>
          </a:p>
        </p:txBody>
      </p:sp>
      <p:sp>
        <p:nvSpPr>
          <p:cNvPr id="511" name="Q. Thinking about what your child needs to be prepared for next school year, which of the following best describes how you feel?"/>
          <p:cNvSpPr txBox="1"/>
          <p:nvPr/>
        </p:nvSpPr>
        <p:spPr>
          <a:xfrm>
            <a:off x="1140471" y="2682149"/>
            <a:ext cx="22098001" cy="1424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lvl1pPr algn="l">
              <a:spcBef>
                <a:spcPts val="500"/>
              </a:spcBef>
              <a:defRPr sz="3600" b="1">
                <a:latin typeface="Exo 2"/>
                <a:ea typeface="Exo 2"/>
                <a:cs typeface="Exo 2"/>
                <a:sym typeface="Exo 2"/>
              </a:defRPr>
            </a:lvl1pPr>
          </a:lstStyle>
          <a:p>
            <a:r>
              <a:t>Q. Thinking about what your child needs to be prepared for next school year, which of the following best describes how you feel?</a:t>
            </a:r>
          </a:p>
        </p:txBody>
      </p:sp>
      <p:pic>
        <p:nvPicPr>
          <p:cNvPr id="2" name="Picture 1">
            <a:extLst>
              <a:ext uri="{FF2B5EF4-FFF2-40B4-BE49-F238E27FC236}">
                <a16:creationId xmlns:a16="http://schemas.microsoft.com/office/drawing/2014/main" id="{4E37AB1E-D1A4-9F47-928E-03B586A335E8}"/>
              </a:ext>
            </a:extLst>
          </p:cNvPr>
          <p:cNvPicPr>
            <a:picLocks noChangeAspect="1"/>
          </p:cNvPicPr>
          <p:nvPr/>
        </p:nvPicPr>
        <p:blipFill>
          <a:blip r:embed="rId3"/>
          <a:stretch>
            <a:fillRect/>
          </a:stretch>
        </p:blipFill>
        <p:spPr>
          <a:xfrm>
            <a:off x="1197864" y="3959352"/>
            <a:ext cx="21539200" cy="7327900"/>
          </a:xfrm>
          <a:prstGeom prst="rect">
            <a:avLst/>
          </a:prstGeom>
        </p:spPr>
      </p:pic>
    </p:spTree>
  </p:cSld>
  <p:clrMapOvr>
    <a:masterClrMapping/>
  </p:clrMapOvr>
  <p:transition spd="med"/>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 name="Biden Approval Ratings"/>
          <p:cNvSpPr txBox="1">
            <a:spLocks noGrp="1"/>
          </p:cNvSpPr>
          <p:nvPr>
            <p:ph type="title"/>
          </p:nvPr>
        </p:nvSpPr>
        <p:spPr>
          <a:prstGeom prst="rect">
            <a:avLst/>
          </a:prstGeom>
        </p:spPr>
        <p:txBody>
          <a:bodyPr/>
          <a:lstStyle/>
          <a:p>
            <a:r>
              <a:t>Biden Approval Ratings</a:t>
            </a:r>
          </a:p>
        </p:txBody>
      </p:sp>
      <p:sp>
        <p:nvSpPr>
          <p:cNvPr id="514" name="Slide Number"/>
          <p:cNvSpPr txBox="1">
            <a:spLocks noGrp="1"/>
          </p:cNvSpPr>
          <p:nvPr>
            <p:ph type="sldNum" sz="quarter" idx="2"/>
          </p:nvPr>
        </p:nvSpPr>
        <p:spPr>
          <a:xfrm>
            <a:off x="22777866" y="12063511"/>
            <a:ext cx="488112" cy="511176"/>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47</a:t>
            </a:fld>
            <a:endParaRPr/>
          </a:p>
        </p:txBody>
      </p:sp>
    </p:spTree>
  </p:cSld>
  <p:clrMapOvr>
    <a:masterClrMapping/>
  </p:clrMapOvr>
  <p:transition spd="med"/>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6" name="Parents’ Approval Of Biden Similar To Last Month"/>
          <p:cNvSpPr txBox="1">
            <a:spLocks noGrp="1"/>
          </p:cNvSpPr>
          <p:nvPr>
            <p:ph type="title"/>
          </p:nvPr>
        </p:nvSpPr>
        <p:spPr>
          <a:prstGeom prst="rect">
            <a:avLst/>
          </a:prstGeom>
        </p:spPr>
        <p:txBody>
          <a:bodyPr>
            <a:normAutofit fontScale="90000"/>
          </a:bodyPr>
          <a:lstStyle>
            <a:lvl1pPr defTabSz="549148">
              <a:defRPr sz="7332"/>
            </a:lvl1pPr>
          </a:lstStyle>
          <a:p>
            <a:r>
              <a:t>Parents’ Approval Of Biden Similar To Last Month</a:t>
            </a:r>
          </a:p>
        </p:txBody>
      </p:sp>
      <p:pic>
        <p:nvPicPr>
          <p:cNvPr id="517"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518" name="Slide Number"/>
          <p:cNvSpPr txBox="1">
            <a:spLocks noGrp="1"/>
          </p:cNvSpPr>
          <p:nvPr>
            <p:ph type="sldNum" sz="quarter" idx="2"/>
          </p:nvPr>
        </p:nvSpPr>
        <p:spPr>
          <a:xfrm>
            <a:off x="22762819" y="12065000"/>
            <a:ext cx="528041"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48</a:t>
            </a:fld>
            <a:endParaRPr/>
          </a:p>
        </p:txBody>
      </p:sp>
      <p:sp>
        <p:nvSpPr>
          <p:cNvPr id="520" name="Q. Do you approve or disapprove of how President Joe Biden is handling each of the following?"/>
          <p:cNvSpPr txBox="1"/>
          <p:nvPr/>
        </p:nvSpPr>
        <p:spPr>
          <a:xfrm>
            <a:off x="1140471" y="2542449"/>
            <a:ext cx="22098001" cy="14246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lvl1pPr algn="l">
              <a:spcBef>
                <a:spcPts val="500"/>
              </a:spcBef>
              <a:defRPr sz="3600" b="1">
                <a:latin typeface="Exo 2"/>
                <a:ea typeface="Exo 2"/>
                <a:cs typeface="Exo 2"/>
                <a:sym typeface="Exo 2"/>
              </a:defRPr>
            </a:lvl1pPr>
          </a:lstStyle>
          <a:p>
            <a:r>
              <a:t>Q. Do you approve or disapprove of how President Joe Biden is handling each of the following?</a:t>
            </a:r>
          </a:p>
        </p:txBody>
      </p:sp>
      <p:pic>
        <p:nvPicPr>
          <p:cNvPr id="2" name="Picture 1">
            <a:extLst>
              <a:ext uri="{FF2B5EF4-FFF2-40B4-BE49-F238E27FC236}">
                <a16:creationId xmlns:a16="http://schemas.microsoft.com/office/drawing/2014/main" id="{91FC3BC3-D42E-EE45-BC00-59210B12F4E8}"/>
              </a:ext>
            </a:extLst>
          </p:cNvPr>
          <p:cNvPicPr>
            <a:picLocks noChangeAspect="1"/>
          </p:cNvPicPr>
          <p:nvPr/>
        </p:nvPicPr>
        <p:blipFill>
          <a:blip r:embed="rId3"/>
          <a:stretch>
            <a:fillRect/>
          </a:stretch>
        </p:blipFill>
        <p:spPr>
          <a:xfrm>
            <a:off x="977900" y="3652250"/>
            <a:ext cx="22428200" cy="7518400"/>
          </a:xfrm>
          <a:prstGeom prst="rect">
            <a:avLst/>
          </a:prstGeom>
        </p:spPr>
      </p:pic>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7" name="Text"/>
          <p:cNvSpPr txBox="1"/>
          <p:nvPr/>
        </p:nvSpPr>
        <p:spPr>
          <a:xfrm>
            <a:off x="22658688" y="12033944"/>
            <a:ext cx="593574" cy="422276"/>
          </a:xfrm>
          <a:prstGeom prst="rect">
            <a:avLst/>
          </a:prstGeom>
          <a:ln w="12700">
            <a:miter lim="400000"/>
          </a:ln>
        </p:spPr>
        <p:txBody>
          <a:bodyPr wrap="none" lIns="71437" tIns="71437" rIns="71437" bIns="71437">
            <a:spAutoFit/>
          </a:bodyPr>
          <a:lstStyle/>
          <a:p>
            <a:pPr>
              <a:defRPr sz="1800">
                <a:solidFill>
                  <a:srgbClr val="FFFFFF"/>
                </a:solidFill>
                <a:latin typeface="Exo 2"/>
                <a:ea typeface="Exo 2"/>
                <a:cs typeface="Exo 2"/>
                <a:sym typeface="Exo 2"/>
              </a:defRPr>
            </a:pPr>
            <a:endParaRPr/>
          </a:p>
        </p:txBody>
      </p:sp>
      <p:pic>
        <p:nvPicPr>
          <p:cNvPr id="528" name="Image" descr="Image"/>
          <p:cNvPicPr>
            <a:picLocks noGrp="1" noChangeAspect="1"/>
          </p:cNvPicPr>
          <p:nvPr>
            <p:ph type="pic" idx="21"/>
          </p:nvPr>
        </p:nvPicPr>
        <p:blipFill>
          <a:blip r:embed="rId2"/>
          <a:srcRect b="978"/>
          <a:stretch>
            <a:fillRect/>
          </a:stretch>
        </p:blipFill>
        <p:spPr>
          <a:xfrm>
            <a:off x="0" y="-1079500"/>
            <a:ext cx="24406697" cy="16081560"/>
          </a:xfrm>
          <a:prstGeom prst="rect">
            <a:avLst/>
          </a:prstGeom>
        </p:spPr>
      </p:pic>
      <p:pic>
        <p:nvPicPr>
          <p:cNvPr id="529" name="echelon.brand.update.300dpi.png" descr="echelon.brand.update.300dpi.png"/>
          <p:cNvPicPr>
            <a:picLocks noChangeAspect="1"/>
          </p:cNvPicPr>
          <p:nvPr/>
        </p:nvPicPr>
        <p:blipFill>
          <a:blip r:embed="rId3"/>
          <a:stretch>
            <a:fillRect/>
          </a:stretch>
        </p:blipFill>
        <p:spPr>
          <a:xfrm>
            <a:off x="1147514" y="781909"/>
            <a:ext cx="5483885" cy="1756405"/>
          </a:xfrm>
          <a:prstGeom prst="rect">
            <a:avLst/>
          </a:prstGeom>
          <a:ln w="12700">
            <a:miter lim="400000"/>
          </a:ln>
        </p:spPr>
      </p:pic>
      <p:pic>
        <p:nvPicPr>
          <p:cNvPr id="530" name="Image" descr="Image"/>
          <p:cNvPicPr>
            <a:picLocks noChangeAspect="1"/>
          </p:cNvPicPr>
          <p:nvPr/>
        </p:nvPicPr>
        <p:blipFill>
          <a:blip r:embed="rId4"/>
          <a:stretch>
            <a:fillRect/>
          </a:stretch>
        </p:blipFill>
        <p:spPr>
          <a:xfrm>
            <a:off x="21527113" y="662535"/>
            <a:ext cx="1701801" cy="2984501"/>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Concern About Kids Staying On Track In School Remains High; Concern About COVID-19 Down, But Still At Early Pandemic Level"/>
          <p:cNvSpPr txBox="1">
            <a:spLocks noGrp="1"/>
          </p:cNvSpPr>
          <p:nvPr>
            <p:ph type="title"/>
          </p:nvPr>
        </p:nvSpPr>
        <p:spPr>
          <a:prstGeom prst="rect">
            <a:avLst/>
          </a:prstGeom>
        </p:spPr>
        <p:txBody>
          <a:bodyPr>
            <a:normAutofit fontScale="90000"/>
          </a:bodyPr>
          <a:lstStyle>
            <a:lvl1pPr defTabSz="420624">
              <a:defRPr sz="5616"/>
            </a:lvl1pPr>
          </a:lstStyle>
          <a:p>
            <a:r>
              <a:t>Concern About Kids Staying On Track In School Remains High; Concern About COVID-19 Down, But Still At Early Pandemic Level</a:t>
            </a:r>
          </a:p>
        </p:txBody>
      </p:sp>
      <p:pic>
        <p:nvPicPr>
          <p:cNvPr id="113"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114" name="Slide Number"/>
          <p:cNvSpPr txBox="1">
            <a:spLocks noGrp="1"/>
          </p:cNvSpPr>
          <p:nvPr>
            <p:ph type="sldNum" sz="quarter" idx="2"/>
          </p:nvPr>
        </p:nvSpPr>
        <p:spPr>
          <a:xfrm>
            <a:off x="22867365" y="12065000"/>
            <a:ext cx="318949"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5</a:t>
            </a:fld>
            <a:endParaRPr/>
          </a:p>
        </p:txBody>
      </p:sp>
      <p:sp>
        <p:nvSpPr>
          <p:cNvPr id="116" name="% Worry A Lot/Some"/>
          <p:cNvSpPr/>
          <p:nvPr/>
        </p:nvSpPr>
        <p:spPr>
          <a:xfrm>
            <a:off x="1140118" y="2654553"/>
            <a:ext cx="6592755" cy="1193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sz="3900" b="1" i="1">
                <a:solidFill>
                  <a:srgbClr val="C62E33"/>
                </a:solidFill>
                <a:latin typeface="Exo 2"/>
                <a:ea typeface="Exo 2"/>
                <a:cs typeface="Exo 2"/>
                <a:sym typeface="Exo 2"/>
              </a:defRPr>
            </a:lvl1pPr>
          </a:lstStyle>
          <a:p>
            <a:r>
              <a:t>% Worry A Lot/Some</a:t>
            </a:r>
          </a:p>
        </p:txBody>
      </p:sp>
      <p:sp>
        <p:nvSpPr>
          <p:cNvPr id="117" name="Note: *From April through June 2020, wording was “Making sure your child or children…"/>
          <p:cNvSpPr txBox="1"/>
          <p:nvPr/>
        </p:nvSpPr>
        <p:spPr>
          <a:xfrm>
            <a:off x="6386442" y="11623533"/>
            <a:ext cx="11611115" cy="88293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71437" tIns="71437" rIns="71437" bIns="71437" anchor="ctr">
            <a:spAutoFit/>
          </a:bodyPr>
          <a:lstStyle/>
          <a:p>
            <a:pPr>
              <a:defRPr sz="2400">
                <a:solidFill>
                  <a:srgbClr val="53585F"/>
                </a:solidFill>
                <a:latin typeface="Exo 2"/>
                <a:ea typeface="Exo 2"/>
                <a:cs typeface="Exo 2"/>
                <a:sym typeface="Exo 2"/>
              </a:defRPr>
            </a:pPr>
            <a:r>
              <a:rPr dirty="0"/>
              <a:t>Note: *From April through June 2020, wording was “Making sure your child or children stay on track in school so they are ready for the next grade.” </a:t>
            </a:r>
          </a:p>
        </p:txBody>
      </p:sp>
      <p:sp>
        <p:nvSpPr>
          <p:cNvPr id="118" name="Apr. 20"/>
          <p:cNvSpPr txBox="1"/>
          <p:nvPr/>
        </p:nvSpPr>
        <p:spPr>
          <a:xfrm>
            <a:off x="1783651" y="10660050"/>
            <a:ext cx="1281405" cy="5746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2800">
                <a:latin typeface="Exo 2"/>
                <a:ea typeface="Exo 2"/>
                <a:cs typeface="Exo 2"/>
                <a:sym typeface="Exo 2"/>
              </a:defRPr>
            </a:lvl1pPr>
          </a:lstStyle>
          <a:p>
            <a:r>
              <a:t>Apr. 20</a:t>
            </a:r>
          </a:p>
        </p:txBody>
      </p:sp>
      <p:sp>
        <p:nvSpPr>
          <p:cNvPr id="119" name="Apr. 21"/>
          <p:cNvSpPr txBox="1"/>
          <p:nvPr/>
        </p:nvSpPr>
        <p:spPr>
          <a:xfrm>
            <a:off x="21404252" y="10660050"/>
            <a:ext cx="1208508" cy="5746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2800">
                <a:latin typeface="Exo 2"/>
                <a:ea typeface="Exo 2"/>
                <a:cs typeface="Exo 2"/>
                <a:sym typeface="Exo 2"/>
              </a:defRPr>
            </a:lvl1pPr>
          </a:lstStyle>
          <a:p>
            <a:r>
              <a:t>Apr. 21</a:t>
            </a:r>
          </a:p>
        </p:txBody>
      </p:sp>
      <p:pic>
        <p:nvPicPr>
          <p:cNvPr id="120" name="npuline1apr.png" descr="npuline1apr.png"/>
          <p:cNvPicPr>
            <a:picLocks noChangeAspect="1"/>
          </p:cNvPicPr>
          <p:nvPr/>
        </p:nvPicPr>
        <p:blipFill>
          <a:blip r:embed="rId3"/>
          <a:stretch>
            <a:fillRect/>
          </a:stretch>
        </p:blipFill>
        <p:spPr>
          <a:xfrm>
            <a:off x="1143000" y="2874302"/>
            <a:ext cx="22098000" cy="8535239"/>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 name="Social And Emotional Concerns Still At Higher Level Than A Year Ago, But Slightly Lower Than Earlier This Spring"/>
          <p:cNvSpPr txBox="1">
            <a:spLocks noGrp="1"/>
          </p:cNvSpPr>
          <p:nvPr>
            <p:ph type="title"/>
          </p:nvPr>
        </p:nvSpPr>
        <p:spPr>
          <a:prstGeom prst="rect">
            <a:avLst/>
          </a:prstGeom>
        </p:spPr>
        <p:txBody>
          <a:bodyPr/>
          <a:lstStyle>
            <a:lvl1pPr defTabSz="426466">
              <a:defRPr sz="5694"/>
            </a:lvl1pPr>
          </a:lstStyle>
          <a:p>
            <a:r>
              <a:t>Social And Emotional Concerns Still At Higher Level Than A Year Ago, But Slightly Lower Than Earlier This Spring</a:t>
            </a:r>
          </a:p>
        </p:txBody>
      </p:sp>
      <p:pic>
        <p:nvPicPr>
          <p:cNvPr id="123"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124" name="Slide Number"/>
          <p:cNvSpPr txBox="1">
            <a:spLocks noGrp="1"/>
          </p:cNvSpPr>
          <p:nvPr>
            <p:ph type="sldNum" sz="quarter" idx="2"/>
          </p:nvPr>
        </p:nvSpPr>
        <p:spPr>
          <a:xfrm>
            <a:off x="22861879" y="12065000"/>
            <a:ext cx="329921"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6</a:t>
            </a:fld>
            <a:endParaRPr/>
          </a:p>
        </p:txBody>
      </p:sp>
      <p:sp>
        <p:nvSpPr>
          <p:cNvPr id="126" name="% Worry A Lot/Some"/>
          <p:cNvSpPr/>
          <p:nvPr/>
        </p:nvSpPr>
        <p:spPr>
          <a:xfrm>
            <a:off x="1140118" y="2654553"/>
            <a:ext cx="6592755" cy="119380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7" tIns="71437" rIns="71437" bIns="71437" anchor="ctr"/>
          <a:lstStyle>
            <a:lvl1pPr>
              <a:defRPr sz="3900" b="1" i="1">
                <a:solidFill>
                  <a:srgbClr val="C62E33"/>
                </a:solidFill>
                <a:latin typeface="Exo 2"/>
                <a:ea typeface="Exo 2"/>
                <a:cs typeface="Exo 2"/>
                <a:sym typeface="Exo 2"/>
              </a:defRPr>
            </a:lvl1pPr>
          </a:lstStyle>
          <a:p>
            <a:r>
              <a:t>% Worry A Lot/Some</a:t>
            </a:r>
          </a:p>
        </p:txBody>
      </p:sp>
      <p:sp>
        <p:nvSpPr>
          <p:cNvPr id="127" name="Apr. 20"/>
          <p:cNvSpPr txBox="1"/>
          <p:nvPr/>
        </p:nvSpPr>
        <p:spPr>
          <a:xfrm>
            <a:off x="1783651" y="10660050"/>
            <a:ext cx="1281405" cy="5746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2800">
                <a:latin typeface="Exo 2"/>
                <a:ea typeface="Exo 2"/>
                <a:cs typeface="Exo 2"/>
                <a:sym typeface="Exo 2"/>
              </a:defRPr>
            </a:lvl1pPr>
          </a:lstStyle>
          <a:p>
            <a:r>
              <a:t>Apr. 20</a:t>
            </a:r>
          </a:p>
        </p:txBody>
      </p:sp>
      <p:sp>
        <p:nvSpPr>
          <p:cNvPr id="128" name="Apr. 21"/>
          <p:cNvSpPr txBox="1"/>
          <p:nvPr/>
        </p:nvSpPr>
        <p:spPr>
          <a:xfrm>
            <a:off x="21404252" y="10660050"/>
            <a:ext cx="1208508" cy="57467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71437" tIns="71437" rIns="71437" bIns="71437" anchor="ctr">
            <a:spAutoFit/>
          </a:bodyPr>
          <a:lstStyle>
            <a:lvl1pPr>
              <a:defRPr sz="2800">
                <a:latin typeface="Exo 2"/>
                <a:ea typeface="Exo 2"/>
                <a:cs typeface="Exo 2"/>
                <a:sym typeface="Exo 2"/>
              </a:defRPr>
            </a:lvl1pPr>
          </a:lstStyle>
          <a:p>
            <a:r>
              <a:t>Apr. 21</a:t>
            </a:r>
          </a:p>
        </p:txBody>
      </p:sp>
      <p:pic>
        <p:nvPicPr>
          <p:cNvPr id="129" name="npuline2apr.png" descr="npuline2apr.png"/>
          <p:cNvPicPr>
            <a:picLocks noChangeAspect="1"/>
          </p:cNvPicPr>
          <p:nvPr/>
        </p:nvPicPr>
        <p:blipFill>
          <a:blip r:embed="rId3"/>
          <a:stretch>
            <a:fillRect/>
          </a:stretch>
        </p:blipFill>
        <p:spPr>
          <a:xfrm>
            <a:off x="1143000" y="2870200"/>
            <a:ext cx="22098000" cy="8535239"/>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132" name="Slide Number"/>
          <p:cNvSpPr txBox="1">
            <a:spLocks noGrp="1"/>
          </p:cNvSpPr>
          <p:nvPr>
            <p:ph type="sldNum" sz="quarter" idx="2"/>
          </p:nvPr>
        </p:nvSpPr>
        <p:spPr>
          <a:xfrm>
            <a:off x="22871023" y="12065000"/>
            <a:ext cx="311633"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7</a:t>
            </a:fld>
            <a:endParaRPr/>
          </a:p>
        </p:txBody>
      </p:sp>
      <p:sp>
        <p:nvSpPr>
          <p:cNvPr id="136" name="Q. How would you currently rate how your child’s school is doing on each of the following?"/>
          <p:cNvSpPr txBox="1"/>
          <p:nvPr/>
        </p:nvSpPr>
        <p:spPr>
          <a:xfrm>
            <a:off x="1143000" y="2403962"/>
            <a:ext cx="22098000" cy="89230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lvl1pPr algn="l">
              <a:defRPr sz="3200" b="1">
                <a:latin typeface="Exo 2"/>
                <a:ea typeface="Exo 2"/>
                <a:cs typeface="Exo 2"/>
                <a:sym typeface="Exo 2"/>
              </a:defRPr>
            </a:lvl1pPr>
          </a:lstStyle>
          <a:p>
            <a:r>
              <a:t>Q. How would you currently rate how your child’s school is doing on each of the following?</a:t>
            </a:r>
          </a:p>
        </p:txBody>
      </p:sp>
      <p:sp>
        <p:nvSpPr>
          <p:cNvPr id="139" name="As In Previous Months, Parents Least Positive About Schools Providing Resources To Support Mental Health And Emotional Wellbeing"/>
          <p:cNvSpPr txBox="1">
            <a:spLocks noGrp="1"/>
          </p:cNvSpPr>
          <p:nvPr>
            <p:ph type="title"/>
          </p:nvPr>
        </p:nvSpPr>
        <p:spPr>
          <a:xfrm>
            <a:off x="1140471" y="563390"/>
            <a:ext cx="22103058" cy="1905001"/>
          </a:xfrm>
          <a:prstGeom prst="rect">
            <a:avLst/>
          </a:prstGeom>
        </p:spPr>
        <p:txBody>
          <a:bodyPr/>
          <a:lstStyle>
            <a:lvl1pPr defTabSz="379729">
              <a:defRPr sz="5069"/>
            </a:lvl1pPr>
          </a:lstStyle>
          <a:p>
            <a:r>
              <a:t>As In Previous Months, Parents Least Positive About Schools Providing Resources To Support Mental Health And Emotional Wellbeing</a:t>
            </a:r>
          </a:p>
        </p:txBody>
      </p:sp>
      <p:pic>
        <p:nvPicPr>
          <p:cNvPr id="2" name="Picture 1">
            <a:extLst>
              <a:ext uri="{FF2B5EF4-FFF2-40B4-BE49-F238E27FC236}">
                <a16:creationId xmlns:a16="http://schemas.microsoft.com/office/drawing/2014/main" id="{314E2D50-EC18-D543-B190-20B50BBA338A}"/>
              </a:ext>
            </a:extLst>
          </p:cNvPr>
          <p:cNvPicPr>
            <a:picLocks noChangeAspect="1"/>
          </p:cNvPicPr>
          <p:nvPr/>
        </p:nvPicPr>
        <p:blipFill>
          <a:blip r:embed="rId3"/>
          <a:stretch>
            <a:fillRect/>
          </a:stretch>
        </p:blipFill>
        <p:spPr>
          <a:xfrm>
            <a:off x="1193800" y="2924006"/>
            <a:ext cx="21996400" cy="8445500"/>
          </a:xfrm>
          <a:prstGeom prst="rect">
            <a:avLst/>
          </a:prstGeom>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1"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142" name="Slide Number"/>
          <p:cNvSpPr txBox="1">
            <a:spLocks noGrp="1"/>
          </p:cNvSpPr>
          <p:nvPr>
            <p:ph type="sldNum" sz="quarter" idx="2"/>
          </p:nvPr>
        </p:nvSpPr>
        <p:spPr>
          <a:xfrm>
            <a:off x="22856545" y="12065000"/>
            <a:ext cx="340589"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8</a:t>
            </a:fld>
            <a:endParaRPr/>
          </a:p>
        </p:txBody>
      </p:sp>
      <p:graphicFrame>
        <p:nvGraphicFramePr>
          <p:cNvPr id="144" name="2D Line Chart"/>
          <p:cNvGraphicFramePr/>
          <p:nvPr/>
        </p:nvGraphicFramePr>
        <p:xfrm>
          <a:off x="1099394" y="4298581"/>
          <a:ext cx="22249816" cy="6920231"/>
        </p:xfrm>
        <a:graphic>
          <a:graphicData uri="http://schemas.openxmlformats.org/drawingml/2006/chart">
            <c:chart xmlns:c="http://schemas.openxmlformats.org/drawingml/2006/chart" xmlns:r="http://schemas.openxmlformats.org/officeDocument/2006/relationships" r:id="rId3"/>
          </a:graphicData>
        </a:graphic>
      </p:graphicFrame>
      <p:sp>
        <p:nvSpPr>
          <p:cNvPr id="145" name="More Say School Is Offering Resources To Support Mental Health Than Earlier In School Year, But Still Fewer Than 4 In 10"/>
          <p:cNvSpPr txBox="1">
            <a:spLocks noGrp="1"/>
          </p:cNvSpPr>
          <p:nvPr>
            <p:ph type="title"/>
          </p:nvPr>
        </p:nvSpPr>
        <p:spPr>
          <a:prstGeom prst="rect">
            <a:avLst/>
          </a:prstGeom>
        </p:spPr>
        <p:txBody>
          <a:bodyPr/>
          <a:lstStyle>
            <a:lvl1pPr defTabSz="426466">
              <a:defRPr sz="5694"/>
            </a:lvl1pPr>
          </a:lstStyle>
          <a:p>
            <a:r>
              <a:t>More Say School Is Offering Resources To Support Mental Health Than Earlier In School Year, But Still Fewer Than 4 In 10</a:t>
            </a:r>
          </a:p>
        </p:txBody>
      </p:sp>
      <p:sp>
        <p:nvSpPr>
          <p:cNvPr id="146" name="Q. Is your child’s school currently offering any services or resources to support students’ mental health and emotional wellbeing?"/>
          <p:cNvSpPr txBox="1"/>
          <p:nvPr/>
        </p:nvSpPr>
        <p:spPr>
          <a:xfrm>
            <a:off x="1143000" y="2714326"/>
            <a:ext cx="22098000" cy="132951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a:bodyPr>
          <a:lstStyle>
            <a:lvl1pPr algn="l">
              <a:defRPr sz="3600" b="1">
                <a:latin typeface="Exo 2"/>
                <a:ea typeface="Exo 2"/>
                <a:cs typeface="Exo 2"/>
                <a:sym typeface="Exo 2"/>
              </a:defRPr>
            </a:lvl1pPr>
          </a:lstStyle>
          <a:p>
            <a:r>
              <a:t>Q. Is your child’s school currently offering any services or resources to support students’ mental health and emotional wellbeing?</a:t>
            </a:r>
          </a:p>
        </p:txBody>
      </p:sp>
    </p:spTree>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 name="42% Say Their Child Is Learning Less Than Normal"/>
          <p:cNvSpPr txBox="1">
            <a:spLocks noGrp="1"/>
          </p:cNvSpPr>
          <p:nvPr>
            <p:ph type="title"/>
          </p:nvPr>
        </p:nvSpPr>
        <p:spPr>
          <a:prstGeom prst="rect">
            <a:avLst/>
          </a:prstGeom>
        </p:spPr>
        <p:txBody>
          <a:bodyPr>
            <a:normAutofit fontScale="90000"/>
          </a:bodyPr>
          <a:lstStyle>
            <a:lvl1pPr defTabSz="543305">
              <a:defRPr sz="7254"/>
            </a:lvl1pPr>
          </a:lstStyle>
          <a:p>
            <a:r>
              <a:t>42% Say Their Child Is Learning Less Than Normal</a:t>
            </a:r>
          </a:p>
        </p:txBody>
      </p:sp>
      <p:pic>
        <p:nvPicPr>
          <p:cNvPr id="149" name="echelon.brand.update.300dpi.png" descr="echelon.brand.update.300dpi.png"/>
          <p:cNvPicPr>
            <a:picLocks noChangeAspect="1"/>
          </p:cNvPicPr>
          <p:nvPr/>
        </p:nvPicPr>
        <p:blipFill>
          <a:blip r:embed="rId2"/>
          <a:srcRect r="68292"/>
          <a:stretch>
            <a:fillRect/>
          </a:stretch>
        </p:blipFill>
        <p:spPr>
          <a:xfrm>
            <a:off x="1140469" y="11484272"/>
            <a:ext cx="1070595" cy="1081443"/>
          </a:xfrm>
          <a:prstGeom prst="rect">
            <a:avLst/>
          </a:prstGeom>
          <a:ln w="12700">
            <a:miter lim="400000"/>
          </a:ln>
        </p:spPr>
      </p:pic>
      <p:sp>
        <p:nvSpPr>
          <p:cNvPr id="150" name="Slide Number"/>
          <p:cNvSpPr txBox="1">
            <a:spLocks noGrp="1"/>
          </p:cNvSpPr>
          <p:nvPr>
            <p:ph type="sldNum" sz="quarter" idx="2"/>
          </p:nvPr>
        </p:nvSpPr>
        <p:spPr>
          <a:xfrm>
            <a:off x="22861879" y="12065000"/>
            <a:ext cx="329921" cy="511175"/>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fld id="{86CB4B4D-7CA3-9044-876B-883B54F8677D}" type="slidenum">
              <a:t>9</a:t>
            </a:fld>
            <a:endParaRPr/>
          </a:p>
        </p:txBody>
      </p:sp>
      <p:sp>
        <p:nvSpPr>
          <p:cNvPr id="152" name="Q. At this point in the school year, do think your child is learning more than they normally would, less than they normally would, or about the same amount as they normally would when attending school?"/>
          <p:cNvSpPr txBox="1"/>
          <p:nvPr/>
        </p:nvSpPr>
        <p:spPr>
          <a:xfrm>
            <a:off x="1143000" y="2638786"/>
            <a:ext cx="22098000" cy="108148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71436" tIns="71436" rIns="71436" bIns="71436">
            <a:normAutofit lnSpcReduction="10000"/>
          </a:bodyPr>
          <a:lstStyle>
            <a:lvl1pPr algn="l" defTabSz="566674">
              <a:defRPr sz="3104" b="1">
                <a:latin typeface="Exo 2"/>
                <a:ea typeface="Exo 2"/>
                <a:cs typeface="Exo 2"/>
                <a:sym typeface="Exo 2"/>
              </a:defRPr>
            </a:lvl1pPr>
          </a:lstStyle>
          <a:p>
            <a:r>
              <a:t>Q. At this point in the school year, do think your child is learning more than they normally would, less than they normally would, or about the same amount as they normally would when attending school?</a:t>
            </a:r>
          </a:p>
        </p:txBody>
      </p:sp>
      <p:graphicFrame>
        <p:nvGraphicFramePr>
          <p:cNvPr id="153" name="2D Line Chart"/>
          <p:cNvGraphicFramePr/>
          <p:nvPr/>
        </p:nvGraphicFramePr>
        <p:xfrm>
          <a:off x="1099394" y="4002105"/>
          <a:ext cx="22250463" cy="7216707"/>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spd="med"/>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Exo 2 Black"/>
        <a:ea typeface="Exo 2 Black"/>
        <a:cs typeface="Exo 2 Black"/>
      </a:majorFont>
      <a:minorFont>
        <a:latin typeface="Exo 2 Light"/>
        <a:ea typeface="Exo 2 Light"/>
        <a:cs typeface="Exo 2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Exo 2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Exo 2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Exo 2 Black"/>
        <a:ea typeface="Exo 2 Black"/>
        <a:cs typeface="Exo 2 Black"/>
      </a:majorFont>
      <a:minorFont>
        <a:latin typeface="Exo 2 Light"/>
        <a:ea typeface="Exo 2 Light"/>
        <a:cs typeface="Exo 2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0800" dist="25400" dir="5400000" rotWithShape="0">
              <a:srgbClr val="000000">
                <a:alpha val="50000"/>
              </a:srgbClr>
            </a:outerShdw>
          </a:effectLst>
        </a:effectStyle>
        <a:effectStyle>
          <a:effectLst>
            <a:outerShdw blurRad="63500" dist="12700" rotWithShape="0">
              <a:srgbClr val="000000">
                <a:alpha val="50000"/>
              </a:srgbClr>
            </a:outerShdw>
          </a:effectLst>
        </a:effectStyle>
        <a:effectStyle>
          <a:effectLst>
            <a:outerShdw blurRad="508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xmlns:r="http://schemas.openxmlformats.org/officeDocument/2006/relationships" r:embed="rId1"/>
          <a:srcRect/>
          <a:tile tx="0" ty="0" sx="100000" sy="100000" flip="none" algn="tl"/>
        </a:blipFill>
        <a:ln w="12700" cap="flat">
          <a:noFill/>
          <a:miter lim="400000"/>
        </a:ln>
        <a:effectLst>
          <a:outerShdw blurRad="50800" dist="25400" dir="5400000" rotWithShape="0">
            <a:srgbClr val="000000">
              <a:alpha val="50000"/>
            </a:srgbClr>
          </a:outerShdw>
        </a:effectLst>
        <a:sp3d/>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mn-lt"/>
            <a:ea typeface="+mn-ea"/>
            <a:cs typeface="+mn-cs"/>
            <a:sym typeface="Exo 2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71437" tIns="71437" rIns="71437" bIns="71437"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5000" b="0" i="0" u="none" strike="noStrike" cap="none" spc="0" normalizeH="0" baseline="0">
            <a:ln>
              <a:noFill/>
            </a:ln>
            <a:solidFill>
              <a:srgbClr val="000000"/>
            </a:solidFill>
            <a:effectLst/>
            <a:uFillTx/>
            <a:latin typeface="+mn-lt"/>
            <a:ea typeface="+mn-ea"/>
            <a:cs typeface="+mn-cs"/>
            <a:sym typeface="Exo 2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26</TotalTime>
  <Words>3344</Words>
  <Application>Microsoft Office PowerPoint</Application>
  <PresentationFormat>Custom</PresentationFormat>
  <Paragraphs>345</Paragraphs>
  <Slides>49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49</vt:i4>
      </vt:variant>
    </vt:vector>
  </HeadingPairs>
  <TitlesOfParts>
    <vt:vector size="54" baseType="lpstr">
      <vt:lpstr>Exo 2 Black</vt:lpstr>
      <vt:lpstr>Exo 2 Extra Bold</vt:lpstr>
      <vt:lpstr>Exo 2 Light</vt:lpstr>
      <vt:lpstr>Exo 2</vt:lpstr>
      <vt:lpstr>White</vt:lpstr>
      <vt:lpstr>National Parents Union Survey Of K–12  Public School Parents  April 2021</vt:lpstr>
      <vt:lpstr>Methodology</vt:lpstr>
      <vt:lpstr>Core Questions And Trends</vt:lpstr>
      <vt:lpstr>Top Concerns Are Children’s Education And Social And Emotional Wellbeing, Someone In Family Getting COVID-19</vt:lpstr>
      <vt:lpstr>Concern About Kids Staying On Track In School Remains High; Concern About COVID-19 Down, But Still At Early Pandemic Level</vt:lpstr>
      <vt:lpstr>Social And Emotional Concerns Still At Higher Level Than A Year Ago, But Slightly Lower Than Earlier This Spring</vt:lpstr>
      <vt:lpstr>As In Previous Months, Parents Least Positive About Schools Providing Resources To Support Mental Health And Emotional Wellbeing</vt:lpstr>
      <vt:lpstr>More Say School Is Offering Resources To Support Mental Health Than Earlier In School Year, But Still Fewer Than 4 In 10</vt:lpstr>
      <vt:lpstr>42% Say Their Child Is Learning Less Than Normal</vt:lpstr>
      <vt:lpstr>Parents Of Hybrid And Remote Learners Remain More Likely To Say Their Child Is Learning Less</vt:lpstr>
      <vt:lpstr>Full-Time Remote Learning Remains Most Common Option,  But Share Offered In-Person Option Has Increased</vt:lpstr>
      <vt:lpstr>In April, More Parents In Northeast And West Report Having Full-Time In-Person Option, But Still Fewer Than In Midwest And South</vt:lpstr>
      <vt:lpstr>Shift Toward In-Person In Current Attendance And Preference</vt:lpstr>
      <vt:lpstr>Parents Of Full-Time Remote Or In-Person Learners Remain More Content Than Parents Of Hybrid Learners  </vt:lpstr>
      <vt:lpstr>Most Prefer Consistency Over Changing Based On Cases</vt:lpstr>
      <vt:lpstr>Majority Continue To Support Rethinking Education</vt:lpstr>
      <vt:lpstr>52% Think Statewide Testing Should Continue</vt:lpstr>
      <vt:lpstr>77% Support Making Quality Public Education A Civil Right </vt:lpstr>
      <vt:lpstr>In-Person Learning And  COVID-19 Vaccinations</vt:lpstr>
      <vt:lpstr>Half Now Say Priority Should Be Getting Back Into Classroom</vt:lpstr>
      <vt:lpstr>Majority Say Schools Should Offer Both In-Person And Remote And Allow Parents To Choose </vt:lpstr>
      <vt:lpstr>While Partisans Are Divided On In-Person Vs. Remote Priority…</vt:lpstr>
      <vt:lpstr>Most In Both Parties Say Parents Should Be Able To Choose</vt:lpstr>
      <vt:lpstr>Majority Say Schools Should Be Offering In-Person Learning With Safety Measures; Only 17% Say Wait Until Vaccines Available For Kids</vt:lpstr>
      <vt:lpstr>Majority Across Regions Say Schools Should Be Offering In-Person Learning With Safety Measures </vt:lpstr>
      <vt:lpstr>Most Parents Of Kids In All Grade Levels Say Schools Should Be Offering In-Person Learning With Safety Measures </vt:lpstr>
      <vt:lpstr>Majority Of White, Black, And Hispanic Parents Say Schools Should Be Offering In-Person Learning With Safety Measures</vt:lpstr>
      <vt:lpstr>Parents More Likely To Say COVID-19 Vaccination Should Be Required For Teachers And Staff Than For Students</vt:lpstr>
      <vt:lpstr>62% Plan To Get Children Vaccinated, 4 In 10 Right Away</vt:lpstr>
      <vt:lpstr>Democratic Parents More Likely To Get Children Vaccinated, Support Vaccination Requirements For Students</vt:lpstr>
      <vt:lpstr>Views On Vaccination Differ By Education Level And Income</vt:lpstr>
      <vt:lpstr>Summer Activities</vt:lpstr>
      <vt:lpstr>Shift Toward More Normalcy For Kids This Summer</vt:lpstr>
      <vt:lpstr>More Choosing In-Person Social Activities Than Last Summer, But 41% Say Their Kids Will Not Participate In Those Activities</vt:lpstr>
      <vt:lpstr>Most Common Plans For The Summer Are Car Trips, Staying At Home, Educational Activities, And Online Classes</vt:lpstr>
      <vt:lpstr>Top Things Kids Would Normally Do But Are Not This Summer: Go To A Public Pool, Extracurriculars, Community Programs</vt:lpstr>
      <vt:lpstr>41% Say Child’s School Has Shared Plans For Summer</vt:lpstr>
      <vt:lpstr>The Most Common Activity Offered Is Online Classes</vt:lpstr>
      <vt:lpstr>Most Parents Want Their Child To Participate In Educational Activities This Summer; Slightly More Interest In Online Than In-Person</vt:lpstr>
      <vt:lpstr>Parents Of High Schoolers More Likely To Say They Don’t Think Their Child Needs To Do Schoolwork This Summer</vt:lpstr>
      <vt:lpstr>One-On-One Online Tutoring Is Top Choice Of Parents With Child Currently Doing Hybrid Learning </vt:lpstr>
      <vt:lpstr>Broad Interest In Summer Educational Activities, Even Among Those Who Feel Their Child Is Learning More Than Normal </vt:lpstr>
      <vt:lpstr>3 In 10 Say Their Child Will Need More Than What Their School Is Providing This Summer To Be Prepared For Next Year</vt:lpstr>
      <vt:lpstr>43% Of Those Who Feel Their Child Is Learning Less Than Normal Say They Will Need Additional Activities Or Help </vt:lpstr>
      <vt:lpstr>Black Parents More Likely To Feel Their Child Will Need More Than What Their School Is Providing</vt:lpstr>
      <vt:lpstr>4 in 10 Parents Of A Child With A Disability Say They Will Need Additional Educational Activities Or Help</vt:lpstr>
      <vt:lpstr>Biden Approval Ratings</vt:lpstr>
      <vt:lpstr>Parents’ Approval Of Biden Similar To Last Month</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Parents Union Survey Of K–12  Public School Parents  April 2021</dc:title>
  <dc:creator>PLT</dc:creator>
  <cp:lastModifiedBy>Peri Lynn Turnbull</cp:lastModifiedBy>
  <cp:revision>7</cp:revision>
  <cp:lastPrinted>2021-05-02T17:26:34Z</cp:lastPrinted>
  <dcterms:modified xsi:type="dcterms:W3CDTF">2021-05-02T17:27:03Z</dcterms:modified>
</cp:coreProperties>
</file>