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sldIdLst>
    <p:sldId id="256" r:id="rId2"/>
    <p:sldId id="257" r:id="rId3"/>
    <p:sldId id="288" r:id="rId4"/>
    <p:sldId id="258" r:id="rId5"/>
    <p:sldId id="259" r:id="rId6"/>
    <p:sldId id="260" r:id="rId7"/>
    <p:sldId id="261" r:id="rId8"/>
    <p:sldId id="262" r:id="rId9"/>
    <p:sldId id="263" r:id="rId10"/>
    <p:sldId id="264" r:id="rId11"/>
    <p:sldId id="265" r:id="rId12"/>
    <p:sldId id="285" r:id="rId13"/>
    <p:sldId id="286" r:id="rId14"/>
    <p:sldId id="266" r:id="rId15"/>
    <p:sldId id="267" r:id="rId16"/>
    <p:sldId id="268" r:id="rId17"/>
    <p:sldId id="269" r:id="rId18"/>
    <p:sldId id="270" r:id="rId19"/>
    <p:sldId id="271" r:id="rId20"/>
    <p:sldId id="287"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24384000" cy="13716000"/>
  <p:notesSz cx="6858000" cy="9144000"/>
  <p:embeddedFontLst>
    <p:embeddedFont>
      <p:font typeface="Exo 2" panose="020B0604020202020204" charset="0"/>
      <p:regular r:id="rId36"/>
      <p:bold r:id="rId37"/>
      <p:italic r:id="rId38"/>
      <p:boldItalic r:id="rId39"/>
    </p:embeddedFont>
    <p:embeddedFont>
      <p:font typeface="Exo 2 Black" panose="020B0604020202020204" charset="0"/>
      <p:bold r:id="rId40"/>
      <p:italic r:id="rId41"/>
      <p:boldItalic r:id="rId42"/>
    </p:embeddedFont>
    <p:embeddedFont>
      <p:font typeface="Exo 2 Extra Bold" panose="020B0604020202020204" charset="0"/>
      <p:bold r:id="rId43"/>
      <p:italic r:id="rId44"/>
      <p:boldItalic r:id="rId45"/>
    </p:embeddedFont>
    <p:embeddedFont>
      <p:font typeface="Exo 2 Light" panose="020B0604020202020204" charset="0"/>
      <p:regular r:id="rId46"/>
      <p:italic r:id="rId47"/>
    </p:embeddedFont>
    <p:embeddedFont>
      <p:font typeface="Helvetica" panose="020B0604020202020204" pitchFamily="34" charset="0"/>
      <p:regular r:id="rId48"/>
      <p:bold r:id="rId49"/>
      <p:italic r:id="rId50"/>
      <p:boldItalic r:id="rId51"/>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1pPr>
    <a:lvl2pPr marL="0" marR="0" indent="228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2pPr>
    <a:lvl3pPr marL="0" marR="0" indent="457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3pPr>
    <a:lvl4pPr marL="0" marR="0" indent="685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4pPr>
    <a:lvl5pPr marL="0" marR="0" indent="9144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5pPr>
    <a:lvl6pPr marL="0" marR="0" indent="11430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6pPr>
    <a:lvl7pPr marL="0" marR="0" indent="1371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7pPr>
    <a:lvl8pPr marL="0" marR="0" indent="1600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8pPr>
    <a:lvl9pPr marL="0" marR="0" indent="1828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E33"/>
    <a:srgbClr val="CA2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Exo 2"/>
          <a:ea typeface="Exo 2"/>
          <a:cs typeface="Exo 2"/>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Exo 2"/>
          <a:ea typeface="Exo 2"/>
          <a:cs typeface="Exo 2"/>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Exo 2"/>
          <a:ea typeface="Exo 2"/>
          <a:cs typeface="Exo 2"/>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Exo 2"/>
          <a:ea typeface="Exo 2"/>
          <a:cs typeface="Exo 2"/>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Exo 2"/>
          <a:ea typeface="Exo 2"/>
          <a:cs typeface="Exo 2"/>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Exo 2"/>
          <a:ea typeface="Exo 2"/>
          <a:cs typeface="Exo 2"/>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Exo 2"/>
          <a:ea typeface="Exo 2"/>
          <a:cs typeface="Exo 2"/>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Exo 2"/>
          <a:ea typeface="Exo 2"/>
          <a:cs typeface="Exo 2"/>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Exo 2"/>
          <a:ea typeface="Exo 2"/>
          <a:cs typeface="Exo 2"/>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Exo 2"/>
          <a:ea typeface="Exo 2"/>
          <a:cs typeface="Exo 2"/>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Exo 2"/>
          <a:ea typeface="Exo 2"/>
          <a:cs typeface="Exo 2"/>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Exo 2"/>
          <a:ea typeface="Exo 2"/>
          <a:cs typeface="Exo 2"/>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42" d="100"/>
          <a:sy n="42" d="100"/>
        </p:scale>
        <p:origin x="228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4356200000000001E-2"/>
          <c:y val="0.106617"/>
          <c:w val="0.97064399999999995"/>
          <c:h val="0.84333599999999997"/>
        </c:manualLayout>
      </c:layout>
      <c:barChart>
        <c:barDir val="bar"/>
        <c:grouping val="stacked"/>
        <c:varyColors val="0"/>
        <c:ser>
          <c:idx val="0"/>
          <c:order val="0"/>
          <c:tx>
            <c:strRef>
              <c:f>Sheet1!$B$1</c:f>
              <c:strCache>
                <c:ptCount val="1"/>
                <c:pt idx="0">
                  <c:v>Strongly support </c:v>
                </c:pt>
              </c:strCache>
            </c:strRef>
          </c:tx>
          <c:spPr>
            <a:solidFill>
              <a:srgbClr val="569071"/>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strCache>
            </c:strRef>
          </c:cat>
          <c:val>
            <c:numRef>
              <c:f>Sheet1!$B$2:$B$2</c:f>
              <c:numCache>
                <c:formatCode>General</c:formatCode>
                <c:ptCount val="1"/>
                <c:pt idx="0">
                  <c:v>0.42</c:v>
                </c:pt>
              </c:numCache>
            </c:numRef>
          </c:val>
          <c:extLst>
            <c:ext xmlns:c16="http://schemas.microsoft.com/office/drawing/2014/chart" uri="{C3380CC4-5D6E-409C-BE32-E72D297353CC}">
              <c16:uniqueId val="{00000000-79B8-4725-B08C-503DADD6A06B}"/>
            </c:ext>
          </c:extLst>
        </c:ser>
        <c:ser>
          <c:idx val="1"/>
          <c:order val="1"/>
          <c:tx>
            <c:strRef>
              <c:f>Sheet1!$C$1</c:f>
              <c:strCache>
                <c:ptCount val="1"/>
                <c:pt idx="0">
                  <c:v>Somewhat support </c:v>
                </c:pt>
              </c:strCache>
            </c:strRef>
          </c:tx>
          <c:spPr>
            <a:solidFill>
              <a:srgbClr val="60D29D"/>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strCache>
            </c:strRef>
          </c:cat>
          <c:val>
            <c:numRef>
              <c:f>Sheet1!$C$2:$C$2</c:f>
              <c:numCache>
                <c:formatCode>General</c:formatCode>
                <c:ptCount val="1"/>
                <c:pt idx="0">
                  <c:v>0.33</c:v>
                </c:pt>
              </c:numCache>
            </c:numRef>
          </c:val>
          <c:extLst>
            <c:ext xmlns:c16="http://schemas.microsoft.com/office/drawing/2014/chart" uri="{C3380CC4-5D6E-409C-BE32-E72D297353CC}">
              <c16:uniqueId val="{00000001-79B8-4725-B08C-503DADD6A06B}"/>
            </c:ext>
          </c:extLst>
        </c:ser>
        <c:ser>
          <c:idx val="2"/>
          <c:order val="2"/>
          <c:tx>
            <c:strRef>
              <c:f>Sheet1!$D$1</c:f>
              <c:strCache>
                <c:ptCount val="1"/>
                <c:pt idx="0">
                  <c:v>Somewhat oppose </c:v>
                </c:pt>
              </c:strCache>
            </c:strRef>
          </c:tx>
          <c:spPr>
            <a:solidFill>
              <a:srgbClr val="ED6A5E"/>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strCache>
            </c:strRef>
          </c:cat>
          <c:val>
            <c:numRef>
              <c:f>Sheet1!$D$2:$D$2</c:f>
              <c:numCache>
                <c:formatCode>General</c:formatCode>
                <c:ptCount val="1"/>
                <c:pt idx="0">
                  <c:v>0.06</c:v>
                </c:pt>
              </c:numCache>
            </c:numRef>
          </c:val>
          <c:extLst>
            <c:ext xmlns:c16="http://schemas.microsoft.com/office/drawing/2014/chart" uri="{C3380CC4-5D6E-409C-BE32-E72D297353CC}">
              <c16:uniqueId val="{00000002-79B8-4725-B08C-503DADD6A06B}"/>
            </c:ext>
          </c:extLst>
        </c:ser>
        <c:ser>
          <c:idx val="3"/>
          <c:order val="3"/>
          <c:tx>
            <c:strRef>
              <c:f>Sheet1!$E$1</c:f>
              <c:strCache>
                <c:ptCount val="1"/>
                <c:pt idx="0">
                  <c:v>Strongly oppose </c:v>
                </c:pt>
              </c:strCache>
            </c:strRef>
          </c:tx>
          <c:spPr>
            <a:solidFill>
              <a:srgbClr val="C03727"/>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strCache>
            </c:strRef>
          </c:cat>
          <c:val>
            <c:numRef>
              <c:f>Sheet1!$E$2:$E$2</c:f>
              <c:numCache>
                <c:formatCode>General</c:formatCode>
                <c:ptCount val="1"/>
                <c:pt idx="0">
                  <c:v>0.03</c:v>
                </c:pt>
              </c:numCache>
            </c:numRef>
          </c:val>
          <c:extLst>
            <c:ext xmlns:c16="http://schemas.microsoft.com/office/drawing/2014/chart" uri="{C3380CC4-5D6E-409C-BE32-E72D297353CC}">
              <c16:uniqueId val="{00000003-79B8-4725-B08C-503DADD6A06B}"/>
            </c:ext>
          </c:extLst>
        </c:ser>
        <c:ser>
          <c:idx val="4"/>
          <c:order val="4"/>
          <c:tx>
            <c:strRef>
              <c:f>Sheet1!$F$1</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44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strCache>
            </c:strRef>
          </c:cat>
          <c:val>
            <c:numRef>
              <c:f>Sheet1!$F$2:$F$2</c:f>
              <c:numCache>
                <c:formatCode>General</c:formatCode>
                <c:ptCount val="1"/>
                <c:pt idx="0">
                  <c:v>0.16</c:v>
                </c:pt>
              </c:numCache>
            </c:numRef>
          </c:val>
          <c:extLst>
            <c:ext xmlns:c16="http://schemas.microsoft.com/office/drawing/2014/chart" uri="{C3380CC4-5D6E-409C-BE32-E72D297353CC}">
              <c16:uniqueId val="{00000004-79B8-4725-B08C-503DADD6A06B}"/>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no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in val="0"/>
        </c:scaling>
        <c:delete val="0"/>
        <c:axPos val="t"/>
        <c:numFmt formatCode="#,##0%_);\(#,##0%\)"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between"/>
        <c:majorUnit val="0.1"/>
        <c:minorUnit val="0.05"/>
      </c:valAx>
      <c:spPr>
        <a:noFill/>
        <a:ln w="12700" cap="flat">
          <a:noFill/>
          <a:miter lim="400000"/>
        </a:ln>
        <a:effectLst/>
      </c:spPr>
    </c:plotArea>
    <c:legend>
      <c:legendPos val="t"/>
      <c:layout>
        <c:manualLayout>
          <c:xMode val="edge"/>
          <c:yMode val="edge"/>
          <c:x val="0"/>
          <c:y val="0"/>
          <c:w val="0.94583499999999998"/>
          <c:h val="0.121406"/>
        </c:manualLayout>
      </c:layout>
      <c:overlay val="1"/>
      <c:spPr>
        <a:noFill/>
        <a:ln w="12700" cap="flat">
          <a:noFill/>
          <a:miter lim="400000"/>
        </a:ln>
        <a:effectLst/>
      </c:spPr>
      <c:txPr>
        <a:bodyPr rot="0"/>
        <a:lstStyle/>
        <a:p>
          <a:pPr>
            <a:defRPr sz="32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9988"/>
          <c:y val="9.5255400000000004E-2"/>
          <c:w val="0.85501199999999999"/>
          <c:h val="0.84969700000000004"/>
        </c:manualLayout>
      </c:layout>
      <c:barChart>
        <c:barDir val="bar"/>
        <c:grouping val="stacked"/>
        <c:varyColors val="0"/>
        <c:ser>
          <c:idx val="0"/>
          <c:order val="0"/>
          <c:tx>
            <c:strRef>
              <c:f>Sheet1!$A$2</c:f>
              <c:strCache>
                <c:ptCount val="1"/>
                <c:pt idx="0">
                  <c:v>Schools should remain closed until they are certain there is no health risk, even if it means  students fall farther behind.</c:v>
                </c:pt>
              </c:strCache>
            </c:strRef>
          </c:tx>
          <c:spPr>
            <a:solidFill>
              <a:srgbClr val="5E569A"/>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White</c:v>
                </c:pt>
                <c:pt idx="3">
                  <c:v>Black</c:v>
                </c:pt>
                <c:pt idx="4">
                  <c:v>Hispanic</c:v>
                </c:pt>
                <c:pt idx="5">
                  <c:v>Asian/Other</c:v>
                </c:pt>
              </c:strCache>
            </c:strRef>
          </c:cat>
          <c:val>
            <c:numRef>
              <c:f>Sheet1!$B$2:$G$2</c:f>
              <c:numCache>
                <c:formatCode>General</c:formatCode>
                <c:ptCount val="6"/>
                <c:pt idx="0">
                  <c:v>0.54</c:v>
                </c:pt>
                <c:pt idx="2">
                  <c:v>0.48</c:v>
                </c:pt>
                <c:pt idx="3">
                  <c:v>0.72</c:v>
                </c:pt>
                <c:pt idx="4">
                  <c:v>0.6</c:v>
                </c:pt>
                <c:pt idx="5">
                  <c:v>0.56000000000000005</c:v>
                </c:pt>
              </c:numCache>
            </c:numRef>
          </c:val>
          <c:extLst>
            <c:ext xmlns:c16="http://schemas.microsoft.com/office/drawing/2014/chart" uri="{C3380CC4-5D6E-409C-BE32-E72D297353CC}">
              <c16:uniqueId val="{00000000-DEC2-4A9F-9664-17A96DF74B4B}"/>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White</c:v>
                </c:pt>
                <c:pt idx="3">
                  <c:v>Black</c:v>
                </c:pt>
                <c:pt idx="4">
                  <c:v>Hispanic</c:v>
                </c:pt>
                <c:pt idx="5">
                  <c:v>Asian/Other</c:v>
                </c:pt>
              </c:strCache>
            </c:strRef>
          </c:cat>
          <c:val>
            <c:numRef>
              <c:f>Sheet1!$B$3:$G$3</c:f>
              <c:numCache>
                <c:formatCode>General</c:formatCode>
                <c:ptCount val="6"/>
                <c:pt idx="0">
                  <c:v>0.09</c:v>
                </c:pt>
                <c:pt idx="2">
                  <c:v>0.08</c:v>
                </c:pt>
                <c:pt idx="3">
                  <c:v>0.06</c:v>
                </c:pt>
                <c:pt idx="4">
                  <c:v>0.1</c:v>
                </c:pt>
                <c:pt idx="5">
                  <c:v>0.08</c:v>
                </c:pt>
              </c:numCache>
            </c:numRef>
          </c:val>
          <c:extLst>
            <c:ext xmlns:c16="http://schemas.microsoft.com/office/drawing/2014/chart" uri="{C3380CC4-5D6E-409C-BE32-E72D297353CC}">
              <c16:uniqueId val="{00000001-DEC2-4A9F-9664-17A96DF74B4B}"/>
            </c:ext>
          </c:extLst>
        </c:ser>
        <c:ser>
          <c:idx val="2"/>
          <c:order val="2"/>
          <c:tx>
            <c:strRef>
              <c:f>Sheet1!$A$4</c:f>
              <c:strCache>
                <c:ptCount val="1"/>
                <c:pt idx="0">
                  <c:v>Schools should reopen as soon possible so students don’t fall too far behind and can receive the educational support they need.</c:v>
                </c:pt>
              </c:strCache>
            </c:strRef>
          </c:tx>
          <c:spPr>
            <a:solidFill>
              <a:srgbClr val="F1825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White</c:v>
                </c:pt>
                <c:pt idx="3">
                  <c:v>Black</c:v>
                </c:pt>
                <c:pt idx="4">
                  <c:v>Hispanic</c:v>
                </c:pt>
                <c:pt idx="5">
                  <c:v>Asian/Other</c:v>
                </c:pt>
              </c:strCache>
            </c:strRef>
          </c:cat>
          <c:val>
            <c:numRef>
              <c:f>Sheet1!$B$4:$G$4</c:f>
              <c:numCache>
                <c:formatCode>General</c:formatCode>
                <c:ptCount val="6"/>
                <c:pt idx="0">
                  <c:v>0.37</c:v>
                </c:pt>
                <c:pt idx="2">
                  <c:v>0.43</c:v>
                </c:pt>
                <c:pt idx="3">
                  <c:v>0.22</c:v>
                </c:pt>
                <c:pt idx="4">
                  <c:v>0.28999999999999998</c:v>
                </c:pt>
                <c:pt idx="5">
                  <c:v>0.36</c:v>
                </c:pt>
              </c:numCache>
            </c:numRef>
          </c:val>
          <c:extLst>
            <c:ext xmlns:c16="http://schemas.microsoft.com/office/drawing/2014/chart" uri="{C3380CC4-5D6E-409C-BE32-E72D297353CC}">
              <c16:uniqueId val="{00000002-DEC2-4A9F-9664-17A96DF74B4B}"/>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no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0.99"/>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475"/>
        <c:minorUnit val="0.12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54108"/>
          <c:y val="0.126891"/>
          <c:w val="0.740892"/>
          <c:h val="0.82624900000000001"/>
        </c:manualLayout>
      </c:layout>
      <c:barChart>
        <c:barDir val="bar"/>
        <c:grouping val="stacked"/>
        <c:varyColors val="0"/>
        <c:ser>
          <c:idx val="0"/>
          <c:order val="0"/>
          <c:tx>
            <c:strRef>
              <c:f>Sheet1!$A$2</c:f>
              <c:strCache>
                <c:ptCount val="1"/>
                <c:pt idx="0">
                  <c:v>Learning more </c:v>
                </c:pt>
              </c:strCache>
            </c:strRef>
          </c:tx>
          <c:spPr>
            <a:solidFill>
              <a:srgbClr val="40916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Parents</c:v>
                </c:pt>
                <c:pt idx="2">
                  <c:v>Only In Person</c:v>
                </c:pt>
                <c:pt idx="3">
                  <c:v>Only Remotely Or Online</c:v>
                </c:pt>
                <c:pt idx="4">
                  <c:v>Part-time In Person/   Remotely Or Online</c:v>
                </c:pt>
              </c:strCache>
            </c:strRef>
          </c:cat>
          <c:val>
            <c:numRef>
              <c:f>Sheet1!$B$2:$F$2</c:f>
              <c:numCache>
                <c:formatCode>General</c:formatCode>
                <c:ptCount val="5"/>
                <c:pt idx="0">
                  <c:v>0.17</c:v>
                </c:pt>
                <c:pt idx="2">
                  <c:v>0.21</c:v>
                </c:pt>
                <c:pt idx="3">
                  <c:v>0.16</c:v>
                </c:pt>
                <c:pt idx="4">
                  <c:v>0.11</c:v>
                </c:pt>
              </c:numCache>
            </c:numRef>
          </c:val>
          <c:extLst>
            <c:ext xmlns:c16="http://schemas.microsoft.com/office/drawing/2014/chart" uri="{C3380CC4-5D6E-409C-BE32-E72D297353CC}">
              <c16:uniqueId val="{00000000-58B5-E94D-B8A1-614436048DC0}"/>
            </c:ext>
          </c:extLst>
        </c:ser>
        <c:ser>
          <c:idx val="1"/>
          <c:order val="1"/>
          <c:tx>
            <c:strRef>
              <c:f>Sheet1!$A$3</c:f>
              <c:strCache>
                <c:ptCount val="1"/>
                <c:pt idx="0">
                  <c:v>About the same amount </c:v>
                </c:pt>
              </c:strCache>
            </c:strRef>
          </c:tx>
          <c:spPr>
            <a:solidFill>
              <a:srgbClr val="CCCED1"/>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Parents</c:v>
                </c:pt>
                <c:pt idx="2">
                  <c:v>Only In Person</c:v>
                </c:pt>
                <c:pt idx="3">
                  <c:v>Only Remotely Or Online</c:v>
                </c:pt>
                <c:pt idx="4">
                  <c:v>Part-time In Person/   Remotely Or Online</c:v>
                </c:pt>
              </c:strCache>
            </c:strRef>
          </c:cat>
          <c:val>
            <c:numRef>
              <c:f>Sheet1!$B$3:$F$3</c:f>
              <c:numCache>
                <c:formatCode>General</c:formatCode>
                <c:ptCount val="5"/>
                <c:pt idx="0">
                  <c:v>0.4</c:v>
                </c:pt>
                <c:pt idx="2">
                  <c:v>0.54</c:v>
                </c:pt>
                <c:pt idx="3">
                  <c:v>0.37</c:v>
                </c:pt>
                <c:pt idx="4">
                  <c:v>0.33</c:v>
                </c:pt>
              </c:numCache>
            </c:numRef>
          </c:val>
          <c:extLst>
            <c:ext xmlns:c16="http://schemas.microsoft.com/office/drawing/2014/chart" uri="{C3380CC4-5D6E-409C-BE32-E72D297353CC}">
              <c16:uniqueId val="{00000001-58B5-E94D-B8A1-614436048DC0}"/>
            </c:ext>
          </c:extLst>
        </c:ser>
        <c:ser>
          <c:idx val="2"/>
          <c:order val="2"/>
          <c:tx>
            <c:strRef>
              <c:f>Sheet1!$A$4</c:f>
              <c:strCache>
                <c:ptCount val="1"/>
                <c:pt idx="0">
                  <c:v>Unsure </c:v>
                </c:pt>
              </c:strCache>
            </c:strRef>
          </c:tx>
          <c:spPr>
            <a:solidFill>
              <a:srgbClr val="83868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Parents</c:v>
                </c:pt>
                <c:pt idx="2">
                  <c:v>Only In Person</c:v>
                </c:pt>
                <c:pt idx="3">
                  <c:v>Only Remotely Or Online</c:v>
                </c:pt>
                <c:pt idx="4">
                  <c:v>Part-time In Person/   Remotely Or Online</c:v>
                </c:pt>
              </c:strCache>
            </c:strRef>
          </c:cat>
          <c:val>
            <c:numRef>
              <c:f>Sheet1!$B$4:$F$4</c:f>
              <c:numCache>
                <c:formatCode>General</c:formatCode>
                <c:ptCount val="5"/>
                <c:pt idx="0">
                  <c:v>0.05</c:v>
                </c:pt>
                <c:pt idx="2">
                  <c:v>0.03</c:v>
                </c:pt>
                <c:pt idx="3">
                  <c:v>0.06</c:v>
                </c:pt>
                <c:pt idx="4">
                  <c:v>0.05</c:v>
                </c:pt>
              </c:numCache>
            </c:numRef>
          </c:val>
          <c:extLst>
            <c:ext xmlns:c16="http://schemas.microsoft.com/office/drawing/2014/chart" uri="{C3380CC4-5D6E-409C-BE32-E72D297353CC}">
              <c16:uniqueId val="{00000002-58B5-E94D-B8A1-614436048DC0}"/>
            </c:ext>
          </c:extLst>
        </c:ser>
        <c:ser>
          <c:idx val="3"/>
          <c:order val="3"/>
          <c:tx>
            <c:strRef>
              <c:f>Sheet1!$A$5</c:f>
              <c:strCache>
                <c:ptCount val="1"/>
                <c:pt idx="0">
                  <c:v>Learning less </c:v>
                </c:pt>
              </c:strCache>
            </c:strRef>
          </c:tx>
          <c:spPr>
            <a:solidFill>
              <a:srgbClr val="C62E33"/>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Parents</c:v>
                </c:pt>
                <c:pt idx="2">
                  <c:v>Only In Person</c:v>
                </c:pt>
                <c:pt idx="3">
                  <c:v>Only Remotely Or Online</c:v>
                </c:pt>
                <c:pt idx="4">
                  <c:v>Part-time In Person/   Remotely Or Online</c:v>
                </c:pt>
              </c:strCache>
            </c:strRef>
          </c:cat>
          <c:val>
            <c:numRef>
              <c:f>Sheet1!$B$5:$F$5</c:f>
              <c:numCache>
                <c:formatCode>General</c:formatCode>
                <c:ptCount val="5"/>
                <c:pt idx="0">
                  <c:v>0.38</c:v>
                </c:pt>
                <c:pt idx="2">
                  <c:v>0.22</c:v>
                </c:pt>
                <c:pt idx="3">
                  <c:v>0.41</c:v>
                </c:pt>
                <c:pt idx="4">
                  <c:v>0.51</c:v>
                </c:pt>
              </c:numCache>
            </c:numRef>
          </c:val>
          <c:extLst>
            <c:ext xmlns:c16="http://schemas.microsoft.com/office/drawing/2014/chart" uri="{C3380CC4-5D6E-409C-BE32-E72D297353CC}">
              <c16:uniqueId val="{00000003-58B5-E94D-B8A1-614436048DC0}"/>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legend>
      <c:legendPos val="t"/>
      <c:layout>
        <c:manualLayout>
          <c:xMode val="edge"/>
          <c:yMode val="edge"/>
          <c:x val="3.64938E-2"/>
          <c:y val="0"/>
          <c:w val="0.82841530999279556"/>
          <c:h val="9.6430699999999994E-2"/>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188499999999999"/>
          <c:y val="0.126891"/>
          <c:w val="0.78311500000000001"/>
          <c:h val="0.82624900000000001"/>
        </c:manualLayout>
      </c:layout>
      <c:barChart>
        <c:barDir val="bar"/>
        <c:grouping val="stacked"/>
        <c:varyColors val="0"/>
        <c:ser>
          <c:idx val="0"/>
          <c:order val="0"/>
          <c:tx>
            <c:strRef>
              <c:f>Sheet1!$A$2</c:f>
              <c:strCache>
                <c:ptCount val="1"/>
                <c:pt idx="0">
                  <c:v>Yes</c:v>
                </c:pt>
              </c:strCache>
            </c:strRef>
          </c:tx>
          <c:spPr>
            <a:solidFill>
              <a:srgbClr val="40916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Parents</c:v>
                </c:pt>
                <c:pt idx="2">
                  <c:v>&lt;$50k</c:v>
                </c:pt>
                <c:pt idx="3">
                  <c:v>$50k-74k</c:v>
                </c:pt>
                <c:pt idx="4">
                  <c:v>$75k+</c:v>
                </c:pt>
              </c:strCache>
            </c:strRef>
          </c:cat>
          <c:val>
            <c:numRef>
              <c:f>Sheet1!$B$2:$F$2</c:f>
              <c:numCache>
                <c:formatCode>General</c:formatCode>
                <c:ptCount val="5"/>
                <c:pt idx="0">
                  <c:v>0.14000000000000001</c:v>
                </c:pt>
                <c:pt idx="2">
                  <c:v>0.08</c:v>
                </c:pt>
                <c:pt idx="3">
                  <c:v>0.16</c:v>
                </c:pt>
                <c:pt idx="4">
                  <c:v>0.21</c:v>
                </c:pt>
              </c:numCache>
            </c:numRef>
          </c:val>
          <c:extLst>
            <c:ext xmlns:c16="http://schemas.microsoft.com/office/drawing/2014/chart" uri="{C3380CC4-5D6E-409C-BE32-E72D297353CC}">
              <c16:uniqueId val="{00000000-C010-794E-827F-4AD6BD63AE4B}"/>
            </c:ext>
          </c:extLst>
        </c:ser>
        <c:ser>
          <c:idx val="1"/>
          <c:order val="1"/>
          <c:tx>
            <c:strRef>
              <c:f>Sheet1!$A$3</c:f>
              <c:strCache>
                <c:ptCount val="1"/>
                <c:pt idx="0">
                  <c:v>Unsure </c:v>
                </c:pt>
              </c:strCache>
            </c:strRef>
          </c:tx>
          <c:spPr>
            <a:solidFill>
              <a:srgbClr val="A7ADB5"/>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Parents</c:v>
                </c:pt>
                <c:pt idx="2">
                  <c:v>&lt;$50k</c:v>
                </c:pt>
                <c:pt idx="3">
                  <c:v>$50k-74k</c:v>
                </c:pt>
                <c:pt idx="4">
                  <c:v>$75k+</c:v>
                </c:pt>
              </c:strCache>
            </c:strRef>
          </c:cat>
          <c:val>
            <c:numRef>
              <c:f>Sheet1!$B$3:$F$3</c:f>
              <c:numCache>
                <c:formatCode>General</c:formatCode>
                <c:ptCount val="5"/>
                <c:pt idx="0">
                  <c:v>0.05</c:v>
                </c:pt>
                <c:pt idx="2">
                  <c:v>0.06</c:v>
                </c:pt>
                <c:pt idx="3">
                  <c:v>0.03</c:v>
                </c:pt>
                <c:pt idx="4">
                  <c:v>0.04</c:v>
                </c:pt>
              </c:numCache>
            </c:numRef>
          </c:val>
          <c:extLst>
            <c:ext xmlns:c16="http://schemas.microsoft.com/office/drawing/2014/chart" uri="{C3380CC4-5D6E-409C-BE32-E72D297353CC}">
              <c16:uniqueId val="{00000001-C010-794E-827F-4AD6BD63AE4B}"/>
            </c:ext>
          </c:extLst>
        </c:ser>
        <c:ser>
          <c:idx val="2"/>
          <c:order val="2"/>
          <c:tx>
            <c:strRef>
              <c:f>Sheet1!$A$4</c:f>
              <c:strCache>
                <c:ptCount val="1"/>
                <c:pt idx="0">
                  <c:v>No</c:v>
                </c:pt>
              </c:strCache>
            </c:strRef>
          </c:tx>
          <c:spPr>
            <a:solidFill>
              <a:srgbClr val="C63A33"/>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Parents</c:v>
                </c:pt>
                <c:pt idx="2">
                  <c:v>&lt;$50k</c:v>
                </c:pt>
                <c:pt idx="3">
                  <c:v>$50k-74k</c:v>
                </c:pt>
                <c:pt idx="4">
                  <c:v>$75k+</c:v>
                </c:pt>
              </c:strCache>
            </c:strRef>
          </c:cat>
          <c:val>
            <c:numRef>
              <c:f>Sheet1!$B$4:$F$4</c:f>
              <c:numCache>
                <c:formatCode>General</c:formatCode>
                <c:ptCount val="5"/>
                <c:pt idx="0">
                  <c:v>0.81</c:v>
                </c:pt>
                <c:pt idx="2">
                  <c:v>0.85</c:v>
                </c:pt>
                <c:pt idx="3">
                  <c:v>0.81</c:v>
                </c:pt>
                <c:pt idx="4">
                  <c:v>0.75</c:v>
                </c:pt>
              </c:numCache>
            </c:numRef>
          </c:val>
          <c:extLst>
            <c:ext xmlns:c16="http://schemas.microsoft.com/office/drawing/2014/chart" uri="{C3380CC4-5D6E-409C-BE32-E72D297353CC}">
              <c16:uniqueId val="{00000002-C010-794E-827F-4AD6BD63AE4B}"/>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legend>
      <c:legendPos val="t"/>
      <c:layout>
        <c:manualLayout>
          <c:xMode val="edge"/>
          <c:yMode val="edge"/>
          <c:x val="0.12578616352201261"/>
          <c:y val="9.1577785738555378E-3"/>
          <c:w val="0.74955195694877752"/>
          <c:h val="9.4599131583000623E-2"/>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7027899999999999"/>
          <c:y val="0.18740699999999999"/>
          <c:w val="0.72472099999999995"/>
          <c:h val="0.76811399999999996"/>
        </c:manualLayout>
      </c:layout>
      <c:barChart>
        <c:barDir val="bar"/>
        <c:grouping val="stacked"/>
        <c:varyColors val="0"/>
        <c:ser>
          <c:idx val="0"/>
          <c:order val="0"/>
          <c:tx>
            <c:strRef>
              <c:f>Sheet1!$A$2</c:f>
              <c:strCache>
                <c:ptCount val="1"/>
                <c:pt idx="0">
                  <c:v>Yes</c:v>
                </c:pt>
              </c:strCache>
            </c:strRef>
          </c:tx>
          <c:spPr>
            <a:solidFill>
              <a:srgbClr val="40916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Overall</c:v>
                </c:pt>
                <c:pt idx="2">
                  <c:v>White</c:v>
                </c:pt>
                <c:pt idx="3">
                  <c:v>Non-White &lt;$50K</c:v>
                </c:pt>
                <c:pt idx="4">
                  <c:v>Non-White $50K+</c:v>
                </c:pt>
              </c:strCache>
            </c:strRef>
          </c:cat>
          <c:val>
            <c:numRef>
              <c:f>Sheet1!$B$2:$F$2</c:f>
              <c:numCache>
                <c:formatCode>General</c:formatCode>
                <c:ptCount val="5"/>
                <c:pt idx="0">
                  <c:v>0.3</c:v>
                </c:pt>
                <c:pt idx="2">
                  <c:v>0.27</c:v>
                </c:pt>
                <c:pt idx="3">
                  <c:v>0.37</c:v>
                </c:pt>
                <c:pt idx="4">
                  <c:v>0.31</c:v>
                </c:pt>
              </c:numCache>
            </c:numRef>
          </c:val>
          <c:extLst>
            <c:ext xmlns:c16="http://schemas.microsoft.com/office/drawing/2014/chart" uri="{C3380CC4-5D6E-409C-BE32-E72D297353CC}">
              <c16:uniqueId val="{00000000-A833-EC4C-A741-4262EF82090C}"/>
            </c:ext>
          </c:extLst>
        </c:ser>
        <c:ser>
          <c:idx val="1"/>
          <c:order val="1"/>
          <c:tx>
            <c:strRef>
              <c:f>Sheet1!$A$3</c:f>
              <c:strCache>
                <c:ptCount val="1"/>
                <c:pt idx="0">
                  <c:v>Unsure </c:v>
                </c:pt>
              </c:strCache>
            </c:strRef>
          </c:tx>
          <c:spPr>
            <a:solidFill>
              <a:srgbClr val="A7ADB5"/>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Overall</c:v>
                </c:pt>
                <c:pt idx="2">
                  <c:v>White</c:v>
                </c:pt>
                <c:pt idx="3">
                  <c:v>Non-White &lt;$50K</c:v>
                </c:pt>
                <c:pt idx="4">
                  <c:v>Non-White $50K+</c:v>
                </c:pt>
              </c:strCache>
            </c:strRef>
          </c:cat>
          <c:val>
            <c:numRef>
              <c:f>Sheet1!$B$3:$F$3</c:f>
              <c:numCache>
                <c:formatCode>General</c:formatCode>
                <c:ptCount val="5"/>
                <c:pt idx="0">
                  <c:v>0.36</c:v>
                </c:pt>
                <c:pt idx="2">
                  <c:v>0.39</c:v>
                </c:pt>
                <c:pt idx="3">
                  <c:v>0.33</c:v>
                </c:pt>
                <c:pt idx="4">
                  <c:v>0.33</c:v>
                </c:pt>
              </c:numCache>
            </c:numRef>
          </c:val>
          <c:extLst>
            <c:ext xmlns:c16="http://schemas.microsoft.com/office/drawing/2014/chart" uri="{C3380CC4-5D6E-409C-BE32-E72D297353CC}">
              <c16:uniqueId val="{00000001-A833-EC4C-A741-4262EF82090C}"/>
            </c:ext>
          </c:extLst>
        </c:ser>
        <c:ser>
          <c:idx val="2"/>
          <c:order val="2"/>
          <c:tx>
            <c:strRef>
              <c:f>Sheet1!$A$4</c:f>
              <c:strCache>
                <c:ptCount val="1"/>
                <c:pt idx="0">
                  <c:v>No</c:v>
                </c:pt>
              </c:strCache>
            </c:strRef>
          </c:tx>
          <c:spPr>
            <a:solidFill>
              <a:srgbClr val="C63A33"/>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Overall</c:v>
                </c:pt>
                <c:pt idx="2">
                  <c:v>White</c:v>
                </c:pt>
                <c:pt idx="3">
                  <c:v>Non-White &lt;$50K</c:v>
                </c:pt>
                <c:pt idx="4">
                  <c:v>Non-White $50K+</c:v>
                </c:pt>
              </c:strCache>
            </c:strRef>
          </c:cat>
          <c:val>
            <c:numRef>
              <c:f>Sheet1!$B$4:$F$4</c:f>
              <c:numCache>
                <c:formatCode>General</c:formatCode>
                <c:ptCount val="5"/>
                <c:pt idx="0">
                  <c:v>0.34</c:v>
                </c:pt>
                <c:pt idx="2">
                  <c:v>0.34</c:v>
                </c:pt>
                <c:pt idx="3">
                  <c:v>0.3</c:v>
                </c:pt>
                <c:pt idx="4">
                  <c:v>0.36</c:v>
                </c:pt>
              </c:numCache>
            </c:numRef>
          </c:val>
          <c:extLst>
            <c:ext xmlns:c16="http://schemas.microsoft.com/office/drawing/2014/chart" uri="{C3380CC4-5D6E-409C-BE32-E72D297353CC}">
              <c16:uniqueId val="{00000002-A833-EC4C-A741-4262EF82090C}"/>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1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0.99"/>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475"/>
        <c:minorUnit val="0.12375"/>
      </c:valAx>
      <c:spPr>
        <a:noFill/>
        <a:ln w="12700" cap="flat">
          <a:noFill/>
          <a:miter lim="400000"/>
        </a:ln>
        <a:effectLst/>
      </c:spPr>
    </c:plotArea>
    <c:legend>
      <c:legendPos val="t"/>
      <c:layout>
        <c:manualLayout>
          <c:xMode val="edge"/>
          <c:yMode val="edge"/>
          <c:x val="0"/>
          <c:y val="0"/>
          <c:w val="0.95350999999999997"/>
          <c:h val="9.14798E-2"/>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8007100000000001"/>
          <c:y val="9.7598299999999999E-2"/>
          <c:w val="0.81492900000000001"/>
          <c:h val="0.84630799999999995"/>
        </c:manualLayout>
      </c:layout>
      <c:barChart>
        <c:barDir val="bar"/>
        <c:grouping val="stacked"/>
        <c:varyColors val="0"/>
        <c:ser>
          <c:idx val="0"/>
          <c:order val="0"/>
          <c:tx>
            <c:strRef>
              <c:f>Sheet1!$A$2</c:f>
              <c:strCache>
                <c:ptCount val="1"/>
                <c:pt idx="0">
                  <c:v>Schools should be focused on trying to get back to the way things were before the COVID-19 crisis as soon as it is safe to do so.</c:v>
                </c:pt>
              </c:strCache>
            </c:strRef>
          </c:tx>
          <c:spPr>
            <a:solidFill>
              <a:srgbClr val="02A0E7"/>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September 2020</c:v>
                </c:pt>
                <c:pt idx="1">
                  <c:v>June 15-18, 2020</c:v>
                </c:pt>
              </c:strCache>
            </c:strRef>
          </c:cat>
          <c:val>
            <c:numRef>
              <c:f>Sheet1!$B$2:$C$2</c:f>
              <c:numCache>
                <c:formatCode>General</c:formatCode>
                <c:ptCount val="2"/>
                <c:pt idx="0">
                  <c:v>0.33</c:v>
                </c:pt>
                <c:pt idx="1">
                  <c:v>0.37</c:v>
                </c:pt>
              </c:numCache>
            </c:numRef>
          </c:val>
          <c:extLst>
            <c:ext xmlns:c16="http://schemas.microsoft.com/office/drawing/2014/chart" uri="{C3380CC4-5D6E-409C-BE32-E72D297353CC}">
              <c16:uniqueId val="{00000000-6D6A-7547-9318-A8EE800B7B36}"/>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September 2020</c:v>
                </c:pt>
                <c:pt idx="1">
                  <c:v>June 15-18, 2020</c:v>
                </c:pt>
              </c:strCache>
            </c:strRef>
          </c:cat>
          <c:val>
            <c:numRef>
              <c:f>Sheet1!$B$3:$C$3</c:f>
              <c:numCache>
                <c:formatCode>General</c:formatCode>
                <c:ptCount val="2"/>
                <c:pt idx="0">
                  <c:v>7.0000000000000007E-2</c:v>
                </c:pt>
                <c:pt idx="1">
                  <c:v>0.06</c:v>
                </c:pt>
              </c:numCache>
            </c:numRef>
          </c:val>
          <c:extLst>
            <c:ext xmlns:c16="http://schemas.microsoft.com/office/drawing/2014/chart" uri="{C3380CC4-5D6E-409C-BE32-E72D297353CC}">
              <c16:uniqueId val="{00000001-6D6A-7547-9318-A8EE800B7B36}"/>
            </c:ext>
          </c:extLst>
        </c:ser>
        <c:ser>
          <c:idx val="2"/>
          <c:order val="2"/>
          <c:tx>
            <c:strRef>
              <c:f>Sheet1!$A$4</c:f>
              <c:strCache>
                <c:ptCount val="1"/>
                <c:pt idx="0">
                  <c:v>School should be focused on rethinking how we educate students, coming up with new ways to teach children moving forward as a result of the COVID-19 crisis.</c:v>
                </c:pt>
              </c:strCache>
            </c:strRef>
          </c:tx>
          <c:spPr>
            <a:solidFill>
              <a:srgbClr val="F07739"/>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September 2020</c:v>
                </c:pt>
                <c:pt idx="1">
                  <c:v>June 15-18, 2020</c:v>
                </c:pt>
              </c:strCache>
            </c:strRef>
          </c:cat>
          <c:val>
            <c:numRef>
              <c:f>Sheet1!$B$4:$C$4</c:f>
              <c:numCache>
                <c:formatCode>General</c:formatCode>
                <c:ptCount val="2"/>
                <c:pt idx="0">
                  <c:v>0.6</c:v>
                </c:pt>
                <c:pt idx="1">
                  <c:v>0.56999999999999995</c:v>
                </c:pt>
              </c:numCache>
            </c:numRef>
          </c:val>
          <c:extLst>
            <c:ext xmlns:c16="http://schemas.microsoft.com/office/drawing/2014/chart" uri="{C3380CC4-5D6E-409C-BE32-E72D297353CC}">
              <c16:uniqueId val="{00000002-6D6A-7547-9318-A8EE800B7B36}"/>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0386799999999999"/>
          <c:y val="9.4560599999999995E-2"/>
          <c:w val="0.79113199999999995"/>
          <c:h val="0.85070199999999996"/>
        </c:manualLayout>
      </c:layout>
      <c:barChart>
        <c:barDir val="bar"/>
        <c:grouping val="stacked"/>
        <c:varyColors val="0"/>
        <c:ser>
          <c:idx val="0"/>
          <c:order val="0"/>
          <c:tx>
            <c:strRef>
              <c:f>Sheet1!$A$2</c:f>
              <c:strCache>
                <c:ptCount val="1"/>
                <c:pt idx="0">
                  <c:v>Providing access to consistent, high-quality remote or online learning for public school students this school year</c:v>
                </c:pt>
              </c:strCache>
            </c:strRef>
          </c:tx>
          <c:spPr>
            <a:solidFill>
              <a:srgbClr val="317D87"/>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All Parents</c:v>
                </c:pt>
                <c:pt idx="1">
                  <c:v>Parents with any children attending school in person</c:v>
                </c:pt>
              </c:strCache>
            </c:strRef>
          </c:cat>
          <c:val>
            <c:numRef>
              <c:f>Sheet1!$B$2:$C$2</c:f>
              <c:numCache>
                <c:formatCode>General</c:formatCode>
                <c:ptCount val="2"/>
                <c:pt idx="0">
                  <c:v>0.54</c:v>
                </c:pt>
                <c:pt idx="1">
                  <c:v>0.44</c:v>
                </c:pt>
              </c:numCache>
            </c:numRef>
          </c:val>
          <c:extLst>
            <c:ext xmlns:c16="http://schemas.microsoft.com/office/drawing/2014/chart" uri="{C3380CC4-5D6E-409C-BE32-E72D297353CC}">
              <c16:uniqueId val="{00000000-C22B-4C42-A807-4D427769041F}"/>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All Parents</c:v>
                </c:pt>
                <c:pt idx="1">
                  <c:v>Parents with any children attending school in person</c:v>
                </c:pt>
              </c:strCache>
            </c:strRef>
          </c:cat>
          <c:val>
            <c:numRef>
              <c:f>Sheet1!$B$3:$C$3</c:f>
              <c:numCache>
                <c:formatCode>General</c:formatCode>
                <c:ptCount val="2"/>
                <c:pt idx="0">
                  <c:v>0.09</c:v>
                </c:pt>
                <c:pt idx="1">
                  <c:v>0.06</c:v>
                </c:pt>
              </c:numCache>
            </c:numRef>
          </c:val>
          <c:extLst>
            <c:ext xmlns:c16="http://schemas.microsoft.com/office/drawing/2014/chart" uri="{C3380CC4-5D6E-409C-BE32-E72D297353CC}">
              <c16:uniqueId val="{00000001-C22B-4C42-A807-4D427769041F}"/>
            </c:ext>
          </c:extLst>
        </c:ser>
        <c:ser>
          <c:idx val="2"/>
          <c:order val="2"/>
          <c:tx>
            <c:strRef>
              <c:f>Sheet1!$A$4</c:f>
              <c:strCache>
                <c:ptCount val="1"/>
                <c:pt idx="0">
                  <c:v>Trying to get public school students back into the classroom this school year and implementing health and safety measures</c:v>
                </c:pt>
              </c:strCache>
            </c:strRef>
          </c:tx>
          <c:spPr>
            <a:solidFill>
              <a:srgbClr val="F1815E"/>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All Parents</c:v>
                </c:pt>
                <c:pt idx="1">
                  <c:v>Parents with any children attending school in person</c:v>
                </c:pt>
              </c:strCache>
            </c:strRef>
          </c:cat>
          <c:val>
            <c:numRef>
              <c:f>Sheet1!$B$4:$C$4</c:f>
              <c:numCache>
                <c:formatCode>General</c:formatCode>
                <c:ptCount val="2"/>
                <c:pt idx="0">
                  <c:v>0.37</c:v>
                </c:pt>
                <c:pt idx="1">
                  <c:v>0.5</c:v>
                </c:pt>
              </c:numCache>
            </c:numRef>
          </c:val>
          <c:extLst>
            <c:ext xmlns:c16="http://schemas.microsoft.com/office/drawing/2014/chart" uri="{C3380CC4-5D6E-409C-BE32-E72D297353CC}">
              <c16:uniqueId val="{00000002-C22B-4C42-A807-4D427769041F}"/>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1343"/>
          <c:y val="9.2739299999999997E-2"/>
          <c:w val="0.853657"/>
          <c:h val="0.85333700000000001"/>
        </c:manualLayout>
      </c:layout>
      <c:barChart>
        <c:barDir val="bar"/>
        <c:grouping val="stacked"/>
        <c:varyColors val="0"/>
        <c:ser>
          <c:idx val="0"/>
          <c:order val="0"/>
          <c:tx>
            <c:strRef>
              <c:f>Sheet1!$A$2</c:f>
              <c:strCache>
                <c:ptCount val="1"/>
                <c:pt idx="0">
                  <c:v>Providing access to consistent, high-quality remote or online learning for public school students this school year</c:v>
                </c:pt>
              </c:strCache>
            </c:strRef>
          </c:tx>
          <c:spPr>
            <a:solidFill>
              <a:srgbClr val="317D87"/>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Republican</c:v>
                </c:pt>
                <c:pt idx="1">
                  <c:v>Independent</c:v>
                </c:pt>
                <c:pt idx="2">
                  <c:v>Democrat</c:v>
                </c:pt>
              </c:strCache>
            </c:strRef>
          </c:cat>
          <c:val>
            <c:numRef>
              <c:f>Sheet1!$B$2:$D$2</c:f>
              <c:numCache>
                <c:formatCode>General</c:formatCode>
                <c:ptCount val="3"/>
                <c:pt idx="0">
                  <c:v>0.42</c:v>
                </c:pt>
                <c:pt idx="1">
                  <c:v>0.52</c:v>
                </c:pt>
                <c:pt idx="2">
                  <c:v>0.68</c:v>
                </c:pt>
              </c:numCache>
            </c:numRef>
          </c:val>
          <c:extLst>
            <c:ext xmlns:c16="http://schemas.microsoft.com/office/drawing/2014/chart" uri="{C3380CC4-5D6E-409C-BE32-E72D297353CC}">
              <c16:uniqueId val="{00000000-A72B-EC48-B215-FE5077AD7896}"/>
            </c:ext>
          </c:extLst>
        </c:ser>
        <c:ser>
          <c:idx val="1"/>
          <c:order val="1"/>
          <c:tx>
            <c:strRef>
              <c:f>Sheet1!$A$3</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Republican</c:v>
                </c:pt>
                <c:pt idx="1">
                  <c:v>Independent</c:v>
                </c:pt>
                <c:pt idx="2">
                  <c:v>Democrat</c:v>
                </c:pt>
              </c:strCache>
            </c:strRef>
          </c:cat>
          <c:val>
            <c:numRef>
              <c:f>Sheet1!$B$3:$D$3</c:f>
              <c:numCache>
                <c:formatCode>General</c:formatCode>
                <c:ptCount val="3"/>
                <c:pt idx="0">
                  <c:v>7.0000000000000007E-2</c:v>
                </c:pt>
                <c:pt idx="1">
                  <c:v>0.1</c:v>
                </c:pt>
                <c:pt idx="2">
                  <c:v>0.05</c:v>
                </c:pt>
              </c:numCache>
            </c:numRef>
          </c:val>
          <c:extLst>
            <c:ext xmlns:c16="http://schemas.microsoft.com/office/drawing/2014/chart" uri="{C3380CC4-5D6E-409C-BE32-E72D297353CC}">
              <c16:uniqueId val="{00000001-A72B-EC48-B215-FE5077AD7896}"/>
            </c:ext>
          </c:extLst>
        </c:ser>
        <c:ser>
          <c:idx val="2"/>
          <c:order val="2"/>
          <c:tx>
            <c:strRef>
              <c:f>Sheet1!$A$4</c:f>
              <c:strCache>
                <c:ptCount val="1"/>
                <c:pt idx="0">
                  <c:v>Trying to get public school students back into the classroom this school year and implementing health and safety measures</c:v>
                </c:pt>
              </c:strCache>
            </c:strRef>
          </c:tx>
          <c:spPr>
            <a:solidFill>
              <a:srgbClr val="F1815E"/>
            </a:solidFill>
            <a:ln w="12700" cap="flat">
              <a:noFill/>
              <a:miter lim="400000"/>
            </a:ln>
            <a:effectLst/>
          </c:spPr>
          <c:invertIfNegative val="0"/>
          <c:dLbls>
            <c:numFmt formatCode="#,##0%" sourceLinked="0"/>
            <c:spPr>
              <a:noFill/>
              <a:ln>
                <a:noFill/>
              </a:ln>
              <a:effectLst/>
            </c:spPr>
            <c:txPr>
              <a:bodyPr/>
              <a:lstStyle/>
              <a:p>
                <a:pPr>
                  <a:defRPr sz="444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Republican</c:v>
                </c:pt>
                <c:pt idx="1">
                  <c:v>Independent</c:v>
                </c:pt>
                <c:pt idx="2">
                  <c:v>Democrat</c:v>
                </c:pt>
              </c:strCache>
            </c:strRef>
          </c:cat>
          <c:val>
            <c:numRef>
              <c:f>Sheet1!$B$4:$D$4</c:f>
              <c:numCache>
                <c:formatCode>General</c:formatCode>
                <c:ptCount val="3"/>
                <c:pt idx="0">
                  <c:v>0.51</c:v>
                </c:pt>
                <c:pt idx="1">
                  <c:v>0.38</c:v>
                </c:pt>
                <c:pt idx="2">
                  <c:v>0.27</c:v>
                </c:pt>
              </c:numCache>
            </c:numRef>
          </c:val>
          <c:extLst>
            <c:ext xmlns:c16="http://schemas.microsoft.com/office/drawing/2014/chart" uri="{C3380CC4-5D6E-409C-BE32-E72D297353CC}">
              <c16:uniqueId val="{00000002-A72B-EC48-B215-FE5077AD7896}"/>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9.8037200000000005E-2"/>
          <c:y val="5.0000000000000001E-3"/>
          <c:w val="0.80392600000000003"/>
          <c:h val="0.888795"/>
        </c:manualLayout>
      </c:layout>
      <c:doughnutChart>
        <c:varyColors val="0"/>
        <c:ser>
          <c:idx val="0"/>
          <c:order val="0"/>
          <c:tx>
            <c:strRef>
              <c:f>Sheet1!$A$2</c:f>
              <c:strCache>
                <c:ptCount val="1"/>
              </c:strCache>
            </c:strRef>
          </c:tx>
          <c:spPr>
            <a:solidFill>
              <a:srgbClr val="40916E"/>
            </a:solidFill>
            <a:ln w="12700" cap="flat">
              <a:noFill/>
              <a:miter lim="400000"/>
            </a:ln>
            <a:effectLst/>
          </c:spPr>
          <c:dPt>
            <c:idx val="0"/>
            <c:bubble3D val="0"/>
            <c:extLst>
              <c:ext xmlns:c16="http://schemas.microsoft.com/office/drawing/2014/chart" uri="{C3380CC4-5D6E-409C-BE32-E72D297353CC}">
                <c16:uniqueId val="{00000001-492A-A648-A495-C0F4C3B03749}"/>
              </c:ext>
            </c:extLst>
          </c:dPt>
          <c:dPt>
            <c:idx val="1"/>
            <c:bubble3D val="0"/>
            <c:spPr>
              <a:solidFill>
                <a:srgbClr val="C62E33"/>
              </a:solidFill>
              <a:ln w="12700" cap="flat">
                <a:noFill/>
                <a:miter lim="400000"/>
              </a:ln>
              <a:effectLst/>
            </c:spPr>
            <c:extLst>
              <c:ext xmlns:c16="http://schemas.microsoft.com/office/drawing/2014/chart" uri="{C3380CC4-5D6E-409C-BE32-E72D297353CC}">
                <c16:uniqueId val="{00000003-492A-A648-A495-C0F4C3B03749}"/>
              </c:ext>
            </c:extLst>
          </c:dPt>
          <c:dPt>
            <c:idx val="2"/>
            <c:bubble3D val="0"/>
            <c:spPr>
              <a:solidFill>
                <a:srgbClr val="A6AAA9"/>
              </a:solidFill>
              <a:ln w="12700" cap="flat">
                <a:noFill/>
                <a:miter lim="400000"/>
              </a:ln>
              <a:effectLst/>
            </c:spPr>
            <c:extLst>
              <c:ext xmlns:c16="http://schemas.microsoft.com/office/drawing/2014/chart" uri="{C3380CC4-5D6E-409C-BE32-E72D297353CC}">
                <c16:uniqueId val="{00000005-492A-A648-A495-C0F4C3B03749}"/>
              </c:ext>
            </c:extLst>
          </c:dPt>
          <c:dLbls>
            <c:dLbl>
              <c:idx val="0"/>
              <c:numFmt formatCode="#,##0%" sourceLinked="0"/>
              <c:spPr/>
              <c:txPr>
                <a:bodyPr/>
                <a:lstStyle/>
                <a:p>
                  <a:pPr>
                    <a:defRPr sz="3000" b="1" i="0" u="none" strike="noStrike">
                      <a:solidFill>
                        <a:srgbClr val="FFFFFF"/>
                      </a:solidFill>
                      <a:effectLst>
                        <a:outerShdw blurRad="127000" dist="50800" dir="5400000" algn="tl">
                          <a:srgbClr val="000000">
                            <a:alpha val="60000"/>
                          </a:srgbClr>
                        </a:outerShdw>
                      </a:effectLst>
                      <a:latin typeface="Exo 2"/>
                    </a:defRPr>
                  </a:pPr>
                  <a:endParaRPr lang="en-US"/>
                </a:p>
              </c:txPr>
              <c:showLegendKey val="0"/>
              <c:showVal val="0"/>
              <c:showCatName val="0"/>
              <c:showSerName val="0"/>
              <c:showPercent val="1"/>
              <c:showBubbleSize val="0"/>
              <c:extLst>
                <c:ext xmlns:c16="http://schemas.microsoft.com/office/drawing/2014/chart" uri="{C3380CC4-5D6E-409C-BE32-E72D297353CC}">
                  <c16:uniqueId val="{00000001-492A-A648-A495-C0F4C3B03749}"/>
                </c:ext>
              </c:extLst>
            </c:dLbl>
            <c:dLbl>
              <c:idx val="1"/>
              <c:numFmt formatCode="#,##0%" sourceLinked="0"/>
              <c:spPr/>
              <c:txPr>
                <a:bodyPr/>
                <a:lstStyle/>
                <a:p>
                  <a:pPr>
                    <a:defRPr sz="3000" b="1" i="0" u="none" strike="noStrike">
                      <a:solidFill>
                        <a:srgbClr val="FFFFFF"/>
                      </a:solidFill>
                      <a:effectLst>
                        <a:outerShdw blurRad="127000" dist="50800" dir="5400000" algn="tl">
                          <a:srgbClr val="000000">
                            <a:alpha val="60000"/>
                          </a:srgbClr>
                        </a:outerShdw>
                      </a:effectLst>
                      <a:latin typeface="Exo 2"/>
                    </a:defRPr>
                  </a:pPr>
                  <a:endParaRPr lang="en-US"/>
                </a:p>
              </c:txPr>
              <c:showLegendKey val="0"/>
              <c:showVal val="0"/>
              <c:showCatName val="0"/>
              <c:showSerName val="0"/>
              <c:showPercent val="1"/>
              <c:showBubbleSize val="0"/>
              <c:extLst>
                <c:ext xmlns:c16="http://schemas.microsoft.com/office/drawing/2014/chart" uri="{C3380CC4-5D6E-409C-BE32-E72D297353CC}">
                  <c16:uniqueId val="{00000003-492A-A648-A495-C0F4C3B03749}"/>
                </c:ext>
              </c:extLst>
            </c:dLbl>
            <c:dLbl>
              <c:idx val="2"/>
              <c:numFmt formatCode="#,##0%" sourceLinked="0"/>
              <c:spPr/>
              <c:txPr>
                <a:bodyPr/>
                <a:lstStyle/>
                <a:p>
                  <a:pPr>
                    <a:defRPr sz="3000" b="1" i="0" u="none" strike="noStrike">
                      <a:solidFill>
                        <a:srgbClr val="FFFFFF"/>
                      </a:solidFill>
                      <a:effectLst>
                        <a:outerShdw blurRad="127000" dist="50800" dir="5400000" algn="tl">
                          <a:srgbClr val="000000">
                            <a:alpha val="60000"/>
                          </a:srgbClr>
                        </a:outerShdw>
                      </a:effectLst>
                      <a:latin typeface="Exo 2"/>
                    </a:defRPr>
                  </a:pPr>
                  <a:endParaRPr lang="en-US"/>
                </a:p>
              </c:txPr>
              <c:showLegendKey val="0"/>
              <c:showVal val="0"/>
              <c:showCatName val="0"/>
              <c:showSerName val="0"/>
              <c:showPercent val="1"/>
              <c:showBubbleSize val="0"/>
              <c:extLst>
                <c:ext xmlns:c16="http://schemas.microsoft.com/office/drawing/2014/chart" uri="{C3380CC4-5D6E-409C-BE32-E72D297353CC}">
                  <c16:uniqueId val="{00000005-492A-A648-A495-C0F4C3B03749}"/>
                </c:ext>
              </c:extLst>
            </c:dLbl>
            <c:numFmt formatCode="#,##0%" sourceLinked="0"/>
            <c:spPr>
              <a:noFill/>
              <a:ln>
                <a:noFill/>
              </a:ln>
              <a:effectLst/>
            </c:spPr>
            <c:txPr>
              <a:bodyPr/>
              <a:lstStyle/>
              <a:p>
                <a:pPr>
                  <a:defRPr sz="3000" b="1" i="0" u="none" strike="noStrike">
                    <a:solidFill>
                      <a:srgbClr val="FFFFFF"/>
                    </a:solidFill>
                    <a:effectLst>
                      <a:outerShdw blurRad="127000" dist="50800" dir="5400000" algn="tl">
                        <a:srgbClr val="000000">
                          <a:alpha val="60000"/>
                        </a:srgbClr>
                      </a:outerShdw>
                    </a:effectLst>
                    <a:latin typeface="Exo 2"/>
                  </a:defRPr>
                </a:pPr>
                <a:endParaRPr lang="en-U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Sheet1!$B$1:$D$1</c:f>
              <c:strCache>
                <c:ptCount val="3"/>
                <c:pt idx="0">
                  <c:v>Yes </c:v>
                </c:pt>
                <c:pt idx="1">
                  <c:v>No </c:v>
                </c:pt>
                <c:pt idx="2">
                  <c:v>Unsure </c:v>
                </c:pt>
              </c:strCache>
            </c:strRef>
          </c:cat>
          <c:val>
            <c:numRef>
              <c:f>Sheet1!$B$2:$D$2</c:f>
              <c:numCache>
                <c:formatCode>General</c:formatCode>
                <c:ptCount val="3"/>
                <c:pt idx="0">
                  <c:v>0.55000000000000004</c:v>
                </c:pt>
                <c:pt idx="1">
                  <c:v>0.31</c:v>
                </c:pt>
                <c:pt idx="2">
                  <c:v>0.14000000000000001</c:v>
                </c:pt>
              </c:numCache>
            </c:numRef>
          </c:val>
          <c:extLst>
            <c:ext xmlns:c16="http://schemas.microsoft.com/office/drawing/2014/chart" uri="{C3380CC4-5D6E-409C-BE32-E72D297353CC}">
              <c16:uniqueId val="{00000006-492A-A648-A495-C0F4C3B03749}"/>
            </c:ext>
          </c:extLst>
        </c:ser>
        <c:dLbls>
          <c:showLegendKey val="0"/>
          <c:showVal val="0"/>
          <c:showCatName val="0"/>
          <c:showSerName val="0"/>
          <c:showPercent val="0"/>
          <c:showBubbleSize val="0"/>
          <c:showLeaderLines val="1"/>
        </c:dLbls>
        <c:firstSliceAng val="0"/>
        <c:holeSize val="67"/>
      </c:doughnutChart>
      <c:spPr>
        <a:noFill/>
        <a:ln w="12700" cap="flat">
          <a:noFill/>
          <a:miter lim="400000"/>
        </a:ln>
        <a:effectLst/>
      </c:spPr>
    </c:plotArea>
    <c:legend>
      <c:legendPos val="b"/>
      <c:layout>
        <c:manualLayout>
          <c:xMode val="edge"/>
          <c:yMode val="edge"/>
          <c:x val="0"/>
          <c:y val="0.91949099999999995"/>
          <c:w val="1"/>
          <c:h val="8.0508700000000002E-2"/>
        </c:manualLayout>
      </c:layout>
      <c:overlay val="1"/>
      <c:spPr>
        <a:noFill/>
        <a:ln w="12700" cap="flat">
          <a:noFill/>
          <a:miter lim="400000"/>
        </a:ln>
        <a:effectLst/>
      </c:spPr>
      <c:txPr>
        <a:bodyPr rot="0"/>
        <a:lstStyle/>
        <a:p>
          <a:pPr>
            <a:defRPr sz="28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66905"/>
          <c:y val="7.3034299999999996E-2"/>
          <c:w val="0.82809500000000003"/>
          <c:h val="0.88171100000000002"/>
        </c:manualLayout>
      </c:layout>
      <c:barChart>
        <c:barDir val="bar"/>
        <c:grouping val="clustered"/>
        <c:varyColors val="0"/>
        <c:ser>
          <c:idx val="0"/>
          <c:order val="0"/>
          <c:tx>
            <c:v/>
          </c:tx>
          <c:spPr>
            <a:solidFill>
              <a:srgbClr val="40916E"/>
            </a:solidFill>
            <a:ln w="12700" cap="flat">
              <a:noFill/>
              <a:miter lim="400000"/>
            </a:ln>
            <a:effectLst/>
          </c:spPr>
          <c:invertIfNegative val="0"/>
          <c:dPt>
            <c:idx val="0"/>
            <c:invertIfNegative val="1"/>
            <c:bubble3D val="0"/>
            <c:extLst>
              <c:ext xmlns:c16="http://schemas.microsoft.com/office/drawing/2014/chart" uri="{C3380CC4-5D6E-409C-BE32-E72D297353CC}">
                <c16:uniqueId val="{00000001-0B57-CC4D-87B3-C6FC475FB95F}"/>
              </c:ext>
            </c:extLst>
          </c:dPt>
          <c:dPt>
            <c:idx val="1"/>
            <c:invertIfNegative val="1"/>
            <c:bubble3D val="0"/>
            <c:spPr>
              <a:solidFill>
                <a:srgbClr val="5DD19E"/>
              </a:solidFill>
              <a:ln w="12700" cap="flat">
                <a:noFill/>
                <a:miter lim="400000"/>
              </a:ln>
              <a:effectLst/>
            </c:spPr>
            <c:extLst>
              <c:ext xmlns:c16="http://schemas.microsoft.com/office/drawing/2014/chart" uri="{C3380CC4-5D6E-409C-BE32-E72D297353CC}">
                <c16:uniqueId val="{00000003-0B57-CC4D-87B3-C6FC475FB95F}"/>
              </c:ext>
            </c:extLst>
          </c:dPt>
          <c:dPt>
            <c:idx val="2"/>
            <c:invertIfNegative val="1"/>
            <c:bubble3D val="0"/>
            <c:spPr>
              <a:solidFill>
                <a:srgbClr val="F5AF1B"/>
              </a:solidFill>
              <a:ln w="12700" cap="flat">
                <a:noFill/>
                <a:miter lim="400000"/>
              </a:ln>
              <a:effectLst/>
            </c:spPr>
            <c:extLst>
              <c:ext xmlns:c16="http://schemas.microsoft.com/office/drawing/2014/chart" uri="{C3380CC4-5D6E-409C-BE32-E72D297353CC}">
                <c16:uniqueId val="{00000005-0B57-CC4D-87B3-C6FC475FB95F}"/>
              </c:ext>
            </c:extLst>
          </c:dPt>
          <c:dPt>
            <c:idx val="3"/>
            <c:invertIfNegative val="1"/>
            <c:bubble3D val="0"/>
            <c:spPr>
              <a:solidFill>
                <a:srgbClr val="ED6A5F"/>
              </a:solidFill>
              <a:ln w="12700" cap="flat">
                <a:noFill/>
                <a:miter lim="400000"/>
              </a:ln>
              <a:effectLst/>
            </c:spPr>
            <c:extLst>
              <c:ext xmlns:c16="http://schemas.microsoft.com/office/drawing/2014/chart" uri="{C3380CC4-5D6E-409C-BE32-E72D297353CC}">
                <c16:uniqueId val="{00000007-0B57-CC4D-87B3-C6FC475FB95F}"/>
              </c:ext>
            </c:extLst>
          </c:dPt>
          <c:dPt>
            <c:idx val="4"/>
            <c:invertIfNegative val="1"/>
            <c:bubble3D val="0"/>
            <c:spPr>
              <a:solidFill>
                <a:srgbClr val="C62E33"/>
              </a:solidFill>
              <a:ln w="12700" cap="flat">
                <a:noFill/>
                <a:miter lim="400000"/>
              </a:ln>
              <a:effectLst/>
            </c:spPr>
            <c:extLst>
              <c:ext xmlns:c16="http://schemas.microsoft.com/office/drawing/2014/chart" uri="{C3380CC4-5D6E-409C-BE32-E72D297353CC}">
                <c16:uniqueId val="{00000009-0B57-CC4D-87B3-C6FC475FB95F}"/>
              </c:ext>
            </c:extLst>
          </c:dPt>
          <c:dPt>
            <c:idx val="5"/>
            <c:invertIfNegative val="1"/>
            <c:bubble3D val="0"/>
            <c:spPr>
              <a:solidFill>
                <a:srgbClr val="A7ADB5"/>
              </a:solidFill>
              <a:ln w="12700" cap="flat">
                <a:noFill/>
                <a:miter lim="400000"/>
              </a:ln>
              <a:effectLst/>
            </c:spPr>
            <c:extLst>
              <c:ext xmlns:c16="http://schemas.microsoft.com/office/drawing/2014/chart" uri="{C3380CC4-5D6E-409C-BE32-E72D297353CC}">
                <c16:uniqueId val="{0000000B-0B57-CC4D-87B3-C6FC475FB95F}"/>
              </c:ext>
            </c:extLst>
          </c:dPt>
          <c:dLbls>
            <c:dLbl>
              <c:idx val="0"/>
              <c:numFmt formatCode="#,##0%" sourceLinked="0"/>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0B57-CC4D-87B3-C6FC475FB95F}"/>
                </c:ext>
              </c:extLst>
            </c:dLbl>
            <c:dLbl>
              <c:idx val="1"/>
              <c:numFmt formatCode="#,##0%" sourceLinked="0"/>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0B57-CC4D-87B3-C6FC475FB95F}"/>
                </c:ext>
              </c:extLst>
            </c:dLbl>
            <c:dLbl>
              <c:idx val="2"/>
              <c:numFmt formatCode="#,##0%" sourceLinked="0"/>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0B57-CC4D-87B3-C6FC475FB95F}"/>
                </c:ext>
              </c:extLst>
            </c:dLbl>
            <c:dLbl>
              <c:idx val="3"/>
              <c:numFmt formatCode="#,##0%" sourceLinked="0"/>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0B57-CC4D-87B3-C6FC475FB95F}"/>
                </c:ext>
              </c:extLst>
            </c:dLbl>
            <c:dLbl>
              <c:idx val="4"/>
              <c:numFmt formatCode="#,##0%" sourceLinked="0"/>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0B57-CC4D-87B3-C6FC475FB95F}"/>
                </c:ext>
              </c:extLst>
            </c:dLbl>
            <c:dLbl>
              <c:idx val="5"/>
              <c:numFmt formatCode="#,##0%" sourceLinked="0"/>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0B57-CC4D-87B3-C6FC475FB95F}"/>
                </c:ext>
              </c:extLst>
            </c:dLbl>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6"/>
              <c:pt idx="0">
                <c:v>A </c:v>
              </c:pt>
              <c:pt idx="1">
                <c:v>B </c:v>
              </c:pt>
              <c:pt idx="2">
                <c:v>C </c:v>
              </c:pt>
              <c:pt idx="3">
                <c:v>D</c:v>
              </c:pt>
              <c:pt idx="4">
                <c:v>F </c:v>
              </c:pt>
              <c:pt idx="5">
                <c:v>Unsure </c:v>
              </c:pt>
            </c:strLit>
          </c:cat>
          <c:val>
            <c:numLit>
              <c:formatCode>General</c:formatCode>
              <c:ptCount val="6"/>
              <c:pt idx="0">
                <c:v>0.26</c:v>
              </c:pt>
              <c:pt idx="1">
                <c:v>0.36</c:v>
              </c:pt>
              <c:pt idx="2">
                <c:v>0.23</c:v>
              </c:pt>
              <c:pt idx="3">
                <c:v>0.08</c:v>
              </c:pt>
              <c:pt idx="4">
                <c:v>0.04</c:v>
              </c:pt>
              <c:pt idx="5">
                <c:v>0.03</c:v>
              </c:pt>
            </c:numLit>
          </c:val>
          <c:extLst>
            <c:ext xmlns:c16="http://schemas.microsoft.com/office/drawing/2014/chart" uri="{C3380CC4-5D6E-409C-BE32-E72D297353CC}">
              <c16:uniqueId val="{0000000C-0B57-CC4D-87B3-C6FC475FB95F}"/>
            </c:ext>
          </c:extLst>
        </c:ser>
        <c:dLbls>
          <c:showLegendKey val="0"/>
          <c:showVal val="0"/>
          <c:showCatName val="0"/>
          <c:showSerName val="0"/>
          <c:showPercent val="0"/>
          <c:showBubbleSize val="0"/>
        </c:dLbls>
        <c:gapWidth val="30"/>
        <c:overlap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40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2800" b="1" i="0" u="none" strike="noStrike">
                <a:solidFill>
                  <a:srgbClr val="000000"/>
                </a:solidFill>
                <a:latin typeface="Exo 2"/>
              </a:defRPr>
            </a:pPr>
            <a:endParaRPr lang="en-US"/>
          </a:p>
        </c:txPr>
        <c:crossAx val="2094734552"/>
        <c:crosses val="autoZero"/>
        <c:crossBetween val="between"/>
        <c:majorUnit val="0.1"/>
        <c:minorUnit val="0.0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856599999999999"/>
          <c:y val="0.118425"/>
          <c:w val="0.842059"/>
          <c:h val="0.84338500000000005"/>
        </c:manualLayout>
      </c:layout>
      <c:barChart>
        <c:barDir val="bar"/>
        <c:grouping val="stacked"/>
        <c:varyColors val="0"/>
        <c:ser>
          <c:idx val="0"/>
          <c:order val="0"/>
          <c:tx>
            <c:strRef>
              <c:f>Sheet1!$A$2</c:f>
              <c:strCache>
                <c:ptCount val="1"/>
                <c:pt idx="0">
                  <c:v>A </c:v>
                </c:pt>
              </c:strCache>
            </c:strRef>
          </c:tx>
          <c:spPr>
            <a:solidFill>
              <a:srgbClr val="40916E"/>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Total</c:v>
                </c:pt>
                <c:pt idx="2">
                  <c:v>White</c:v>
                </c:pt>
                <c:pt idx="3">
                  <c:v>Black</c:v>
                </c:pt>
                <c:pt idx="4">
                  <c:v>Hispanic</c:v>
                </c:pt>
                <c:pt idx="5">
                  <c:v>Asian/Other</c:v>
                </c:pt>
                <c:pt idx="7">
                  <c:v>&lt;$50K</c:v>
                </c:pt>
                <c:pt idx="8">
                  <c:v>$50K-$74K</c:v>
                </c:pt>
                <c:pt idx="9">
                  <c:v>$75K+</c:v>
                </c:pt>
              </c:strCache>
            </c:strRef>
          </c:cat>
          <c:val>
            <c:numRef>
              <c:f>Sheet1!$B$2:$K$2</c:f>
              <c:numCache>
                <c:formatCode>General</c:formatCode>
                <c:ptCount val="10"/>
                <c:pt idx="0">
                  <c:v>0.26</c:v>
                </c:pt>
                <c:pt idx="2">
                  <c:v>0.26</c:v>
                </c:pt>
                <c:pt idx="3">
                  <c:v>0.24</c:v>
                </c:pt>
                <c:pt idx="4">
                  <c:v>0.25</c:v>
                </c:pt>
                <c:pt idx="5">
                  <c:v>0.26</c:v>
                </c:pt>
                <c:pt idx="7">
                  <c:v>0.25</c:v>
                </c:pt>
                <c:pt idx="8">
                  <c:v>0.18</c:v>
                </c:pt>
                <c:pt idx="9">
                  <c:v>0.28999999999999998</c:v>
                </c:pt>
              </c:numCache>
            </c:numRef>
          </c:val>
          <c:extLst>
            <c:ext xmlns:c16="http://schemas.microsoft.com/office/drawing/2014/chart" uri="{C3380CC4-5D6E-409C-BE32-E72D297353CC}">
              <c16:uniqueId val="{00000000-4AF7-4B11-B1CD-D996D4D4AA1B}"/>
            </c:ext>
          </c:extLst>
        </c:ser>
        <c:ser>
          <c:idx val="1"/>
          <c:order val="1"/>
          <c:tx>
            <c:strRef>
              <c:f>Sheet1!$A$3</c:f>
              <c:strCache>
                <c:ptCount val="1"/>
                <c:pt idx="0">
                  <c:v>B </c:v>
                </c:pt>
              </c:strCache>
            </c:strRef>
          </c:tx>
          <c:spPr>
            <a:solidFill>
              <a:srgbClr val="5DD19E"/>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Total</c:v>
                </c:pt>
                <c:pt idx="2">
                  <c:v>White</c:v>
                </c:pt>
                <c:pt idx="3">
                  <c:v>Black</c:v>
                </c:pt>
                <c:pt idx="4">
                  <c:v>Hispanic</c:v>
                </c:pt>
                <c:pt idx="5">
                  <c:v>Asian/Other</c:v>
                </c:pt>
                <c:pt idx="7">
                  <c:v>&lt;$50K</c:v>
                </c:pt>
                <c:pt idx="8">
                  <c:v>$50K-$74K</c:v>
                </c:pt>
                <c:pt idx="9">
                  <c:v>$75K+</c:v>
                </c:pt>
              </c:strCache>
            </c:strRef>
          </c:cat>
          <c:val>
            <c:numRef>
              <c:f>Sheet1!$B$3:$K$3</c:f>
              <c:numCache>
                <c:formatCode>General</c:formatCode>
                <c:ptCount val="10"/>
                <c:pt idx="0">
                  <c:v>0.36</c:v>
                </c:pt>
                <c:pt idx="2">
                  <c:v>0.36</c:v>
                </c:pt>
                <c:pt idx="3">
                  <c:v>0.37</c:v>
                </c:pt>
                <c:pt idx="4">
                  <c:v>0.39</c:v>
                </c:pt>
                <c:pt idx="5">
                  <c:v>0.32</c:v>
                </c:pt>
                <c:pt idx="7">
                  <c:v>0.35</c:v>
                </c:pt>
                <c:pt idx="8">
                  <c:v>0.4</c:v>
                </c:pt>
                <c:pt idx="9">
                  <c:v>0.37</c:v>
                </c:pt>
              </c:numCache>
            </c:numRef>
          </c:val>
          <c:extLst>
            <c:ext xmlns:c16="http://schemas.microsoft.com/office/drawing/2014/chart" uri="{C3380CC4-5D6E-409C-BE32-E72D297353CC}">
              <c16:uniqueId val="{00000001-4AF7-4B11-B1CD-D996D4D4AA1B}"/>
            </c:ext>
          </c:extLst>
        </c:ser>
        <c:ser>
          <c:idx val="2"/>
          <c:order val="2"/>
          <c:tx>
            <c:strRef>
              <c:f>Sheet1!$A$4</c:f>
              <c:strCache>
                <c:ptCount val="1"/>
                <c:pt idx="0">
                  <c:v>C </c:v>
                </c:pt>
              </c:strCache>
            </c:strRef>
          </c:tx>
          <c:spPr>
            <a:solidFill>
              <a:srgbClr val="F5AF1B"/>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Total</c:v>
                </c:pt>
                <c:pt idx="2">
                  <c:v>White</c:v>
                </c:pt>
                <c:pt idx="3">
                  <c:v>Black</c:v>
                </c:pt>
                <c:pt idx="4">
                  <c:v>Hispanic</c:v>
                </c:pt>
                <c:pt idx="5">
                  <c:v>Asian/Other</c:v>
                </c:pt>
                <c:pt idx="7">
                  <c:v>&lt;$50K</c:v>
                </c:pt>
                <c:pt idx="8">
                  <c:v>$50K-$74K</c:v>
                </c:pt>
                <c:pt idx="9">
                  <c:v>$75K+</c:v>
                </c:pt>
              </c:strCache>
            </c:strRef>
          </c:cat>
          <c:val>
            <c:numRef>
              <c:f>Sheet1!$B$4:$K$4</c:f>
              <c:numCache>
                <c:formatCode>General</c:formatCode>
                <c:ptCount val="10"/>
                <c:pt idx="0">
                  <c:v>0.23</c:v>
                </c:pt>
                <c:pt idx="2">
                  <c:v>0.22</c:v>
                </c:pt>
                <c:pt idx="3">
                  <c:v>0.22</c:v>
                </c:pt>
                <c:pt idx="4">
                  <c:v>0.22</c:v>
                </c:pt>
                <c:pt idx="5">
                  <c:v>0.28000000000000003</c:v>
                </c:pt>
                <c:pt idx="7">
                  <c:v>0.22</c:v>
                </c:pt>
                <c:pt idx="8">
                  <c:v>0.27</c:v>
                </c:pt>
                <c:pt idx="9">
                  <c:v>0.22</c:v>
                </c:pt>
              </c:numCache>
            </c:numRef>
          </c:val>
          <c:extLst>
            <c:ext xmlns:c16="http://schemas.microsoft.com/office/drawing/2014/chart" uri="{C3380CC4-5D6E-409C-BE32-E72D297353CC}">
              <c16:uniqueId val="{00000002-4AF7-4B11-B1CD-D996D4D4AA1B}"/>
            </c:ext>
          </c:extLst>
        </c:ser>
        <c:ser>
          <c:idx val="3"/>
          <c:order val="3"/>
          <c:tx>
            <c:strRef>
              <c:f>Sheet1!$A$5</c:f>
              <c:strCache>
                <c:ptCount val="1"/>
                <c:pt idx="0">
                  <c:v>D</c:v>
                </c:pt>
              </c:strCache>
            </c:strRef>
          </c:tx>
          <c:spPr>
            <a:solidFill>
              <a:srgbClr val="ED6A5F"/>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Total</c:v>
                </c:pt>
                <c:pt idx="2">
                  <c:v>White</c:v>
                </c:pt>
                <c:pt idx="3">
                  <c:v>Black</c:v>
                </c:pt>
                <c:pt idx="4">
                  <c:v>Hispanic</c:v>
                </c:pt>
                <c:pt idx="5">
                  <c:v>Asian/Other</c:v>
                </c:pt>
                <c:pt idx="7">
                  <c:v>&lt;$50K</c:v>
                </c:pt>
                <c:pt idx="8">
                  <c:v>$50K-$74K</c:v>
                </c:pt>
                <c:pt idx="9">
                  <c:v>$75K+</c:v>
                </c:pt>
              </c:strCache>
            </c:strRef>
          </c:cat>
          <c:val>
            <c:numRef>
              <c:f>Sheet1!$B$5:$K$5</c:f>
              <c:numCache>
                <c:formatCode>General</c:formatCode>
                <c:ptCount val="10"/>
                <c:pt idx="0">
                  <c:v>0.08</c:v>
                </c:pt>
                <c:pt idx="2">
                  <c:v>0.08</c:v>
                </c:pt>
                <c:pt idx="3">
                  <c:v>0.12</c:v>
                </c:pt>
                <c:pt idx="4">
                  <c:v>7.0000000000000007E-2</c:v>
                </c:pt>
                <c:pt idx="5">
                  <c:v>0.06</c:v>
                </c:pt>
                <c:pt idx="7">
                  <c:v>0.09</c:v>
                </c:pt>
                <c:pt idx="8">
                  <c:v>0.09</c:v>
                </c:pt>
                <c:pt idx="9">
                  <c:v>0.06</c:v>
                </c:pt>
              </c:numCache>
            </c:numRef>
          </c:val>
          <c:extLst>
            <c:ext xmlns:c16="http://schemas.microsoft.com/office/drawing/2014/chart" uri="{C3380CC4-5D6E-409C-BE32-E72D297353CC}">
              <c16:uniqueId val="{00000003-4AF7-4B11-B1CD-D996D4D4AA1B}"/>
            </c:ext>
          </c:extLst>
        </c:ser>
        <c:ser>
          <c:idx val="4"/>
          <c:order val="4"/>
          <c:tx>
            <c:strRef>
              <c:f>Sheet1!$A$6</c:f>
              <c:strCache>
                <c:ptCount val="1"/>
                <c:pt idx="0">
                  <c:v>F </c:v>
                </c:pt>
              </c:strCache>
            </c:strRef>
          </c:tx>
          <c:spPr>
            <a:solidFill>
              <a:srgbClr val="C62E33"/>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Total</c:v>
                </c:pt>
                <c:pt idx="2">
                  <c:v>White</c:v>
                </c:pt>
                <c:pt idx="3">
                  <c:v>Black</c:v>
                </c:pt>
                <c:pt idx="4">
                  <c:v>Hispanic</c:v>
                </c:pt>
                <c:pt idx="5">
                  <c:v>Asian/Other</c:v>
                </c:pt>
                <c:pt idx="7">
                  <c:v>&lt;$50K</c:v>
                </c:pt>
                <c:pt idx="8">
                  <c:v>$50K-$74K</c:v>
                </c:pt>
                <c:pt idx="9">
                  <c:v>$75K+</c:v>
                </c:pt>
              </c:strCache>
            </c:strRef>
          </c:cat>
          <c:val>
            <c:numRef>
              <c:f>Sheet1!$B$6:$K$6</c:f>
              <c:numCache>
                <c:formatCode>General</c:formatCode>
                <c:ptCount val="10"/>
                <c:pt idx="0">
                  <c:v>0.04</c:v>
                </c:pt>
                <c:pt idx="2">
                  <c:v>0.04</c:v>
                </c:pt>
                <c:pt idx="3">
                  <c:v>0.04</c:v>
                </c:pt>
                <c:pt idx="4">
                  <c:v>0.04</c:v>
                </c:pt>
                <c:pt idx="5">
                  <c:v>0.03</c:v>
                </c:pt>
                <c:pt idx="7">
                  <c:v>0.05</c:v>
                </c:pt>
                <c:pt idx="8">
                  <c:v>0.05</c:v>
                </c:pt>
                <c:pt idx="9">
                  <c:v>0.03</c:v>
                </c:pt>
              </c:numCache>
            </c:numRef>
          </c:val>
          <c:extLst>
            <c:ext xmlns:c16="http://schemas.microsoft.com/office/drawing/2014/chart" uri="{C3380CC4-5D6E-409C-BE32-E72D297353CC}">
              <c16:uniqueId val="{00000004-4AF7-4B11-B1CD-D996D4D4AA1B}"/>
            </c:ext>
          </c:extLst>
        </c:ser>
        <c:ser>
          <c:idx val="5"/>
          <c:order val="5"/>
          <c:tx>
            <c:strRef>
              <c:f>Sheet1!$A$7</c:f>
              <c:strCache>
                <c:ptCount val="1"/>
                <c:pt idx="0">
                  <c:v>Unsure </c:v>
                </c:pt>
              </c:strCache>
            </c:strRef>
          </c:tx>
          <c:spPr>
            <a:solidFill>
              <a:srgbClr val="A7ADB5"/>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Total</c:v>
                </c:pt>
                <c:pt idx="2">
                  <c:v>White</c:v>
                </c:pt>
                <c:pt idx="3">
                  <c:v>Black</c:v>
                </c:pt>
                <c:pt idx="4">
                  <c:v>Hispanic</c:v>
                </c:pt>
                <c:pt idx="5">
                  <c:v>Asian/Other</c:v>
                </c:pt>
                <c:pt idx="7">
                  <c:v>&lt;$50K</c:v>
                </c:pt>
                <c:pt idx="8">
                  <c:v>$50K-$74K</c:v>
                </c:pt>
                <c:pt idx="9">
                  <c:v>$75K+</c:v>
                </c:pt>
              </c:strCache>
            </c:strRef>
          </c:cat>
          <c:val>
            <c:numRef>
              <c:f>Sheet1!$B$7:$K$7</c:f>
              <c:numCache>
                <c:formatCode>General</c:formatCode>
                <c:ptCount val="10"/>
                <c:pt idx="0">
                  <c:v>0.03</c:v>
                </c:pt>
                <c:pt idx="2">
                  <c:v>0.04</c:v>
                </c:pt>
                <c:pt idx="3">
                  <c:v>0.01</c:v>
                </c:pt>
                <c:pt idx="4">
                  <c:v>0.02</c:v>
                </c:pt>
                <c:pt idx="5">
                  <c:v>0.04</c:v>
                </c:pt>
                <c:pt idx="7">
                  <c:v>0.03</c:v>
                </c:pt>
                <c:pt idx="8">
                  <c:v>0.01</c:v>
                </c:pt>
                <c:pt idx="9">
                  <c:v>0.02</c:v>
                </c:pt>
              </c:numCache>
            </c:numRef>
          </c:val>
          <c:extLst>
            <c:ext xmlns:c16="http://schemas.microsoft.com/office/drawing/2014/chart" uri="{C3380CC4-5D6E-409C-BE32-E72D297353CC}">
              <c16:uniqueId val="{00000005-4AF7-4B11-B1CD-D996D4D4AA1B}"/>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2800"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legend>
      <c:legendPos val="t"/>
      <c:layout>
        <c:manualLayout>
          <c:xMode val="edge"/>
          <c:yMode val="edge"/>
          <c:x val="3.5984700000000001E-2"/>
          <c:y val="0"/>
          <c:w val="0.91270600000000002"/>
          <c:h val="8.7488399999999994E-2"/>
        </c:manualLayout>
      </c:layout>
      <c:overlay val="1"/>
      <c:spPr>
        <a:noFill/>
        <a:ln w="12700" cap="flat">
          <a:noFill/>
          <a:miter lim="400000"/>
        </a:ln>
        <a:effectLst/>
      </c:spPr>
      <c:txPr>
        <a:bodyPr rot="0"/>
        <a:lstStyle/>
        <a:p>
          <a:pPr>
            <a:defRPr sz="30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775699999999999"/>
          <c:y val="0.12842100000000001"/>
          <c:w val="0.85724299999999998"/>
          <c:h val="0.82565"/>
        </c:manualLayout>
      </c:layout>
      <c:barChart>
        <c:barDir val="bar"/>
        <c:grouping val="stacked"/>
        <c:varyColors val="0"/>
        <c:ser>
          <c:idx val="0"/>
          <c:order val="0"/>
          <c:tx>
            <c:strRef>
              <c:f>Sheet1!$A$2</c:f>
              <c:strCache>
                <c:ptCount val="1"/>
                <c:pt idx="0">
                  <c:v>Yes</c:v>
                </c:pt>
              </c:strCache>
            </c:strRef>
          </c:tx>
          <c:spPr>
            <a:solidFill>
              <a:srgbClr val="569071"/>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White</c:v>
                </c:pt>
                <c:pt idx="3">
                  <c:v>Black</c:v>
                </c:pt>
                <c:pt idx="4">
                  <c:v>Hispanic</c:v>
                </c:pt>
                <c:pt idx="5">
                  <c:v>Asian/Other</c:v>
                </c:pt>
              </c:strCache>
            </c:strRef>
          </c:cat>
          <c:val>
            <c:numRef>
              <c:f>Sheet1!$B$2:$G$2</c:f>
              <c:numCache>
                <c:formatCode>General</c:formatCode>
                <c:ptCount val="6"/>
                <c:pt idx="0">
                  <c:v>0.55000000000000004</c:v>
                </c:pt>
                <c:pt idx="2">
                  <c:v>0.53</c:v>
                </c:pt>
                <c:pt idx="3">
                  <c:v>0.57999999999999996</c:v>
                </c:pt>
                <c:pt idx="4">
                  <c:v>0.62</c:v>
                </c:pt>
                <c:pt idx="5">
                  <c:v>0.49</c:v>
                </c:pt>
              </c:numCache>
            </c:numRef>
          </c:val>
          <c:extLst>
            <c:ext xmlns:c16="http://schemas.microsoft.com/office/drawing/2014/chart" uri="{C3380CC4-5D6E-409C-BE32-E72D297353CC}">
              <c16:uniqueId val="{00000000-5A3A-4834-A0C0-79EF2EA25E40}"/>
            </c:ext>
          </c:extLst>
        </c:ser>
        <c:ser>
          <c:idx val="1"/>
          <c:order val="1"/>
          <c:tx>
            <c:strRef>
              <c:f>Sheet1!$A$3</c:f>
              <c:strCache>
                <c:ptCount val="1"/>
                <c:pt idx="0">
                  <c:v>No</c:v>
                </c:pt>
              </c:strCache>
            </c:strRef>
          </c:tx>
          <c:spPr>
            <a:solidFill>
              <a:srgbClr val="ED6A5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White</c:v>
                </c:pt>
                <c:pt idx="3">
                  <c:v>Black</c:v>
                </c:pt>
                <c:pt idx="4">
                  <c:v>Hispanic</c:v>
                </c:pt>
                <c:pt idx="5">
                  <c:v>Asian/Other</c:v>
                </c:pt>
              </c:strCache>
            </c:strRef>
          </c:cat>
          <c:val>
            <c:numRef>
              <c:f>Sheet1!$B$3:$G$3</c:f>
              <c:numCache>
                <c:formatCode>General</c:formatCode>
                <c:ptCount val="6"/>
                <c:pt idx="0">
                  <c:v>0.31</c:v>
                </c:pt>
                <c:pt idx="2">
                  <c:v>0.33</c:v>
                </c:pt>
                <c:pt idx="3">
                  <c:v>0.33</c:v>
                </c:pt>
                <c:pt idx="4">
                  <c:v>0.26</c:v>
                </c:pt>
                <c:pt idx="5">
                  <c:v>0.28999999999999998</c:v>
                </c:pt>
              </c:numCache>
            </c:numRef>
          </c:val>
          <c:extLst>
            <c:ext xmlns:c16="http://schemas.microsoft.com/office/drawing/2014/chart" uri="{C3380CC4-5D6E-409C-BE32-E72D297353CC}">
              <c16:uniqueId val="{00000001-5A3A-4834-A0C0-79EF2EA25E40}"/>
            </c:ext>
          </c:extLst>
        </c:ser>
        <c:ser>
          <c:idx val="2"/>
          <c:order val="2"/>
          <c:tx>
            <c:strRef>
              <c:f>Sheet1!$A$4</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White</c:v>
                </c:pt>
                <c:pt idx="3">
                  <c:v>Black</c:v>
                </c:pt>
                <c:pt idx="4">
                  <c:v>Hispanic</c:v>
                </c:pt>
                <c:pt idx="5">
                  <c:v>Asian/Other</c:v>
                </c:pt>
              </c:strCache>
            </c:strRef>
          </c:cat>
          <c:val>
            <c:numRef>
              <c:f>Sheet1!$B$4:$G$4</c:f>
              <c:numCache>
                <c:formatCode>General</c:formatCode>
                <c:ptCount val="6"/>
                <c:pt idx="0">
                  <c:v>0.14000000000000001</c:v>
                </c:pt>
                <c:pt idx="2">
                  <c:v>0.14000000000000001</c:v>
                </c:pt>
                <c:pt idx="3">
                  <c:v>0.09</c:v>
                </c:pt>
                <c:pt idx="4">
                  <c:v>0.12</c:v>
                </c:pt>
                <c:pt idx="5">
                  <c:v>0.22</c:v>
                </c:pt>
              </c:numCache>
            </c:numRef>
          </c:val>
          <c:extLst>
            <c:ext xmlns:c16="http://schemas.microsoft.com/office/drawing/2014/chart" uri="{C3380CC4-5D6E-409C-BE32-E72D297353CC}">
              <c16:uniqueId val="{00000002-5A3A-4834-A0C0-79EF2EA25E40}"/>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0.99"/>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475"/>
        <c:minorUnit val="0.12375"/>
      </c:valAx>
      <c:spPr>
        <a:noFill/>
        <a:ln w="12700" cap="flat">
          <a:noFill/>
          <a:miter lim="400000"/>
        </a:ln>
        <a:effectLst/>
      </c:spPr>
    </c:plotArea>
    <c:legend>
      <c:legendPos val="t"/>
      <c:layout>
        <c:manualLayout>
          <c:xMode val="edge"/>
          <c:yMode val="edge"/>
          <c:x val="0.27955799999999997"/>
          <c:y val="0"/>
          <c:w val="0.44339699999999999"/>
          <c:h val="9.4495399999999993E-2"/>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4257300000000001"/>
          <c:y val="0.21016000000000001"/>
          <c:w val="0.73592000000000002"/>
          <c:h val="0.745695"/>
        </c:manualLayout>
      </c:layout>
      <c:barChart>
        <c:barDir val="bar"/>
        <c:grouping val="stacked"/>
        <c:varyColors val="0"/>
        <c:ser>
          <c:idx val="0"/>
          <c:order val="0"/>
          <c:tx>
            <c:strRef>
              <c:f>Sheet1!$A$2</c:f>
              <c:strCache>
                <c:ptCount val="1"/>
                <c:pt idx="0">
                  <c:v>Only in person, on their school campus </c:v>
                </c:pt>
              </c:strCache>
            </c:strRef>
          </c:tx>
          <c:spPr>
            <a:solidFill>
              <a:srgbClr val="02A0E7"/>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Non-White &lt;$50K</c:v>
                </c:pt>
                <c:pt idx="1">
                  <c:v>Non-White $50K+</c:v>
                </c:pt>
                <c:pt idx="2">
                  <c:v>White &lt;$50K</c:v>
                </c:pt>
                <c:pt idx="3">
                  <c:v>White $50K+</c:v>
                </c:pt>
              </c:strCache>
            </c:strRef>
          </c:cat>
          <c:val>
            <c:numRef>
              <c:f>Sheet1!$B$2:$E$2</c:f>
              <c:numCache>
                <c:formatCode>General</c:formatCode>
                <c:ptCount val="4"/>
                <c:pt idx="0">
                  <c:v>0.18</c:v>
                </c:pt>
                <c:pt idx="1">
                  <c:v>0.11</c:v>
                </c:pt>
                <c:pt idx="2">
                  <c:v>0.28999999999999998</c:v>
                </c:pt>
                <c:pt idx="3">
                  <c:v>0.28000000000000003</c:v>
                </c:pt>
              </c:numCache>
            </c:numRef>
          </c:val>
          <c:extLst>
            <c:ext xmlns:c16="http://schemas.microsoft.com/office/drawing/2014/chart" uri="{C3380CC4-5D6E-409C-BE32-E72D297353CC}">
              <c16:uniqueId val="{00000000-5B6A-4B42-A944-A57F3F3B7C95}"/>
            </c:ext>
          </c:extLst>
        </c:ser>
        <c:ser>
          <c:idx val="1"/>
          <c:order val="1"/>
          <c:tx>
            <c:strRef>
              <c:f>Sheet1!$A$3</c:f>
              <c:strCache>
                <c:ptCount val="1"/>
                <c:pt idx="0">
                  <c:v>Only remotely or online </c:v>
                </c:pt>
              </c:strCache>
            </c:strRef>
          </c:tx>
          <c:spPr>
            <a:solidFill>
              <a:srgbClr val="5ABF59"/>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Non-White &lt;$50K</c:v>
                </c:pt>
                <c:pt idx="1">
                  <c:v>Non-White $50K+</c:v>
                </c:pt>
                <c:pt idx="2">
                  <c:v>White &lt;$50K</c:v>
                </c:pt>
                <c:pt idx="3">
                  <c:v>White $50K+</c:v>
                </c:pt>
              </c:strCache>
            </c:strRef>
          </c:cat>
          <c:val>
            <c:numRef>
              <c:f>Sheet1!$B$3:$E$3</c:f>
              <c:numCache>
                <c:formatCode>General</c:formatCode>
                <c:ptCount val="4"/>
                <c:pt idx="0">
                  <c:v>0.72</c:v>
                </c:pt>
                <c:pt idx="1">
                  <c:v>0.7</c:v>
                </c:pt>
                <c:pt idx="2">
                  <c:v>0.49</c:v>
                </c:pt>
                <c:pt idx="3">
                  <c:v>0.48</c:v>
                </c:pt>
              </c:numCache>
            </c:numRef>
          </c:val>
          <c:extLst>
            <c:ext xmlns:c16="http://schemas.microsoft.com/office/drawing/2014/chart" uri="{C3380CC4-5D6E-409C-BE32-E72D297353CC}">
              <c16:uniqueId val="{00000001-5B6A-4B42-A944-A57F3F3B7C95}"/>
            </c:ext>
          </c:extLst>
        </c:ser>
        <c:ser>
          <c:idx val="2"/>
          <c:order val="2"/>
          <c:tx>
            <c:strRef>
              <c:f>Sheet1!$A$4</c:f>
              <c:strCache>
                <c:ptCount val="1"/>
                <c:pt idx="0">
                  <c:v>Part-time in person, part-time remotely or online </c:v>
                </c:pt>
              </c:strCache>
            </c:strRef>
          </c:tx>
          <c:spPr>
            <a:solidFill>
              <a:srgbClr val="317D87"/>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Non-White &lt;$50K</c:v>
                </c:pt>
                <c:pt idx="1">
                  <c:v>Non-White $50K+</c:v>
                </c:pt>
                <c:pt idx="2">
                  <c:v>White &lt;$50K</c:v>
                </c:pt>
                <c:pt idx="3">
                  <c:v>White $50K+</c:v>
                </c:pt>
              </c:strCache>
            </c:strRef>
          </c:cat>
          <c:val>
            <c:numRef>
              <c:f>Sheet1!$B$4:$E$4</c:f>
              <c:numCache>
                <c:formatCode>General</c:formatCode>
                <c:ptCount val="4"/>
                <c:pt idx="0">
                  <c:v>0.09</c:v>
                </c:pt>
                <c:pt idx="1">
                  <c:v>0.19</c:v>
                </c:pt>
                <c:pt idx="2">
                  <c:v>0.19</c:v>
                </c:pt>
                <c:pt idx="3">
                  <c:v>0.23</c:v>
                </c:pt>
              </c:numCache>
            </c:numRef>
          </c:val>
          <c:extLst>
            <c:ext xmlns:c16="http://schemas.microsoft.com/office/drawing/2014/chart" uri="{C3380CC4-5D6E-409C-BE32-E72D297353CC}">
              <c16:uniqueId val="{00000002-5B6A-4B42-A944-A57F3F3B7C95}"/>
            </c:ext>
          </c:extLst>
        </c:ser>
        <c:ser>
          <c:idx val="3"/>
          <c:order val="3"/>
          <c:tx>
            <c:strRef>
              <c:f>Sheet1!$A$5</c:f>
              <c:strCache>
                <c:ptCount val="1"/>
                <c:pt idx="0">
                  <c:v>Something else </c:v>
                </c:pt>
              </c:strCache>
            </c:strRef>
          </c:tx>
          <c:spPr>
            <a:solidFill>
              <a:srgbClr val="A7ADB5"/>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Non-White &lt;$50K</c:v>
                </c:pt>
                <c:pt idx="1">
                  <c:v>Non-White $50K+</c:v>
                </c:pt>
                <c:pt idx="2">
                  <c:v>White &lt;$50K</c:v>
                </c:pt>
                <c:pt idx="3">
                  <c:v>White $50K+</c:v>
                </c:pt>
              </c:strCache>
            </c:strRef>
          </c:cat>
          <c:val>
            <c:numRef>
              <c:f>Sheet1!$B$5:$E$5</c:f>
              <c:numCache>
                <c:formatCode>General</c:formatCode>
                <c:ptCount val="4"/>
                <c:pt idx="0">
                  <c:v>0.01</c:v>
                </c:pt>
                <c:pt idx="2">
                  <c:v>0.03</c:v>
                </c:pt>
                <c:pt idx="3">
                  <c:v>0.01</c:v>
                </c:pt>
              </c:numCache>
            </c:numRef>
          </c:val>
          <c:extLst>
            <c:ext xmlns:c16="http://schemas.microsoft.com/office/drawing/2014/chart" uri="{C3380CC4-5D6E-409C-BE32-E72D297353CC}">
              <c16:uniqueId val="{00000003-5B6A-4B42-A944-A57F3F3B7C95}"/>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6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legend>
      <c:legendPos val="t"/>
      <c:layout>
        <c:manualLayout>
          <c:xMode val="edge"/>
          <c:yMode val="edge"/>
          <c:x val="9.1625768048470557E-2"/>
          <c:y val="3.0363138353106563E-2"/>
          <c:w val="0.86415947178860475"/>
          <c:h val="0.15657399999999999"/>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3000">
        <a:latin typeface="Exo 2"/>
        <a:ea typeface="Exo 2"/>
        <a:cs typeface="Exo 2"/>
        <a:sym typeface="Exo 2"/>
      </a:defRPr>
    </a:lvl1pPr>
    <a:lvl2pPr indent="228600" defTabSz="457200" latinLnBrk="0">
      <a:lnSpc>
        <a:spcPct val="117999"/>
      </a:lnSpc>
      <a:defRPr sz="3000">
        <a:latin typeface="Exo 2"/>
        <a:ea typeface="Exo 2"/>
        <a:cs typeface="Exo 2"/>
        <a:sym typeface="Exo 2"/>
      </a:defRPr>
    </a:lvl2pPr>
    <a:lvl3pPr indent="457200" defTabSz="457200" latinLnBrk="0">
      <a:lnSpc>
        <a:spcPct val="117999"/>
      </a:lnSpc>
      <a:defRPr sz="3000">
        <a:latin typeface="Exo 2"/>
        <a:ea typeface="Exo 2"/>
        <a:cs typeface="Exo 2"/>
        <a:sym typeface="Exo 2"/>
      </a:defRPr>
    </a:lvl3pPr>
    <a:lvl4pPr indent="685800" defTabSz="457200" latinLnBrk="0">
      <a:lnSpc>
        <a:spcPct val="117999"/>
      </a:lnSpc>
      <a:defRPr sz="3000">
        <a:latin typeface="Exo 2"/>
        <a:ea typeface="Exo 2"/>
        <a:cs typeface="Exo 2"/>
        <a:sym typeface="Exo 2"/>
      </a:defRPr>
    </a:lvl4pPr>
    <a:lvl5pPr indent="914400" defTabSz="457200" latinLnBrk="0">
      <a:lnSpc>
        <a:spcPct val="117999"/>
      </a:lnSpc>
      <a:defRPr sz="3000">
        <a:latin typeface="Exo 2"/>
        <a:ea typeface="Exo 2"/>
        <a:cs typeface="Exo 2"/>
        <a:sym typeface="Exo 2"/>
      </a:defRPr>
    </a:lvl5pPr>
    <a:lvl6pPr indent="1143000" defTabSz="457200" latinLnBrk="0">
      <a:lnSpc>
        <a:spcPct val="117999"/>
      </a:lnSpc>
      <a:defRPr sz="3000">
        <a:latin typeface="Exo 2"/>
        <a:ea typeface="Exo 2"/>
        <a:cs typeface="Exo 2"/>
        <a:sym typeface="Exo 2"/>
      </a:defRPr>
    </a:lvl6pPr>
    <a:lvl7pPr indent="1371600" defTabSz="457200" latinLnBrk="0">
      <a:lnSpc>
        <a:spcPct val="117999"/>
      </a:lnSpc>
      <a:defRPr sz="3000">
        <a:latin typeface="Exo 2"/>
        <a:ea typeface="Exo 2"/>
        <a:cs typeface="Exo 2"/>
        <a:sym typeface="Exo 2"/>
      </a:defRPr>
    </a:lvl7pPr>
    <a:lvl8pPr indent="1600200" defTabSz="457200" latinLnBrk="0">
      <a:lnSpc>
        <a:spcPct val="117999"/>
      </a:lnSpc>
      <a:defRPr sz="3000">
        <a:latin typeface="Exo 2"/>
        <a:ea typeface="Exo 2"/>
        <a:cs typeface="Exo 2"/>
        <a:sym typeface="Exo 2"/>
      </a:defRPr>
    </a:lvl8pPr>
    <a:lvl9pPr indent="1828800" defTabSz="457200" latinLnBrk="0">
      <a:lnSpc>
        <a:spcPct val="117999"/>
      </a:lnSpc>
      <a:defRPr sz="3000">
        <a:latin typeface="Exo 2"/>
        <a:ea typeface="Exo 2"/>
        <a:cs typeface="Exo 2"/>
        <a:sym typeface="Exo 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5771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Slide ">
    <p:spTree>
      <p:nvGrpSpPr>
        <p:cNvPr id="1" name=""/>
        <p:cNvGrpSpPr/>
        <p:nvPr/>
      </p:nvGrpSpPr>
      <p:grpSpPr>
        <a:xfrm>
          <a:off x="0" y="0"/>
          <a:ext cx="0" cy="0"/>
          <a:chOff x="0" y="0"/>
          <a:chExt cx="0" cy="0"/>
        </a:xfrm>
      </p:grpSpPr>
      <p:sp>
        <p:nvSpPr>
          <p:cNvPr id="13" name="Survey Name N=X,XXX audience…"/>
          <p:cNvSpPr txBox="1">
            <a:spLocks noGrp="1"/>
          </p:cNvSpPr>
          <p:nvPr>
            <p:ph type="body" sz="quarter" idx="21"/>
          </p:nvPr>
        </p:nvSpPr>
        <p:spPr>
          <a:xfrm>
            <a:off x="1143496" y="8802575"/>
            <a:ext cx="9428064" cy="2863176"/>
          </a:xfrm>
          <a:prstGeom prst="rect">
            <a:avLst/>
          </a:prstGeom>
        </p:spPr>
        <p:txBody>
          <a:bodyPr>
            <a:noAutofit/>
          </a:bodyPr>
          <a:lstStyle/>
          <a:p>
            <a:pPr marL="0" indent="0">
              <a:spcBef>
                <a:spcPts val="0"/>
              </a:spcBef>
              <a:buSzTx/>
              <a:buNone/>
            </a:pPr>
            <a:r>
              <a:t>Survey Name</a:t>
            </a:r>
            <a:br/>
            <a:r>
              <a:rPr sz="3200"/>
              <a:t>N=X,XXX audience</a:t>
            </a:r>
            <a:endParaRPr b="1">
              <a:latin typeface="Exo 2"/>
              <a:ea typeface="Exo 2"/>
              <a:cs typeface="Exo 2"/>
              <a:sym typeface="Exo 2"/>
            </a:endParaRPr>
          </a:p>
          <a:p>
            <a:pPr marL="0" indent="0">
              <a:spcBef>
                <a:spcPts val="0"/>
              </a:spcBef>
              <a:buSzTx/>
              <a:buNone/>
              <a:defRPr sz="3200"/>
            </a:pPr>
            <a:r>
              <a:t>Month XX - Month XX, 20XX</a:t>
            </a:r>
          </a:p>
        </p:txBody>
      </p:sp>
      <p:sp>
        <p:nvSpPr>
          <p:cNvPr id="14" name="Title Text"/>
          <p:cNvSpPr txBox="1">
            <a:spLocks noGrp="1"/>
          </p:cNvSpPr>
          <p:nvPr>
            <p:ph type="title"/>
          </p:nvPr>
        </p:nvSpPr>
        <p:spPr>
          <a:xfrm>
            <a:off x="1143496" y="3810614"/>
            <a:ext cx="9428064" cy="5242239"/>
          </a:xfrm>
          <a:prstGeom prst="rect">
            <a:avLst/>
          </a:prstGeom>
        </p:spPr>
        <p:txBody>
          <a:bodyPr anchor="ctr"/>
          <a:lstStyle>
            <a:lvl1pPr>
              <a:defRPr>
                <a:latin typeface="+mj-lt"/>
                <a:ea typeface="+mj-ea"/>
                <a:cs typeface="+mj-cs"/>
                <a:sym typeface="Exo 2 Black"/>
              </a:defRPr>
            </a:lvl1pPr>
          </a:lstStyle>
          <a:p>
            <a:r>
              <a:t>Title Text</a:t>
            </a:r>
          </a:p>
        </p:txBody>
      </p:sp>
      <p:sp>
        <p:nvSpPr>
          <p:cNvPr id="15" name="Slide Number"/>
          <p:cNvSpPr txBox="1">
            <a:spLocks noGrp="1"/>
          </p:cNvSpPr>
          <p:nvPr>
            <p:ph type="sldNum" sz="quarter" idx="2"/>
          </p:nvPr>
        </p:nvSpPr>
        <p:spPr>
          <a:xfrm>
            <a:off x="23676707" y="12847961"/>
            <a:ext cx="460681" cy="511176"/>
          </a:xfrm>
          <a:prstGeom prst="rect">
            <a:avLst/>
          </a:prstGeom>
        </p:spPr>
        <p:txBody>
          <a:bodyPr/>
          <a:lstStyle/>
          <a:p>
            <a:fld id="{86CB4B4D-7CA3-9044-876B-883B54F8677D}" type="slidenum">
              <a:t>‹#›</a:t>
            </a:fld>
            <a:endParaRPr/>
          </a:p>
        </p:txBody>
      </p:sp>
      <p:sp>
        <p:nvSpPr>
          <p:cNvPr id="16" name="Image"/>
          <p:cNvSpPr>
            <a:spLocks noGrp="1"/>
          </p:cNvSpPr>
          <p:nvPr>
            <p:ph type="pic" idx="22"/>
          </p:nvPr>
        </p:nvSpPr>
        <p:spPr>
          <a:xfrm>
            <a:off x="11656319" y="-171850"/>
            <a:ext cx="21459837" cy="14279666"/>
          </a:xfrm>
          <a:prstGeom prst="rect">
            <a:avLst/>
          </a:prstGeom>
        </p:spPr>
        <p:txBody>
          <a:bodyPr lIns="91439" tIns="45719" rIns="91439" bIns="45719" anchor="t">
            <a:noAutofit/>
          </a:bodyPr>
          <a:lstStyle/>
          <a:p>
            <a:endParaRPr/>
          </a:p>
        </p:txBody>
      </p:sp>
      <p:sp>
        <p:nvSpPr>
          <p:cNvPr id="17" name="Text"/>
          <p:cNvSpPr txBox="1"/>
          <p:nvPr/>
        </p:nvSpPr>
        <p:spPr>
          <a:xfrm>
            <a:off x="23736143" y="12847961"/>
            <a:ext cx="341809" cy="511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lvl1pPr>
              <a:defRPr sz="2400">
                <a:latin typeface="Exo 2"/>
                <a:ea typeface="Exo 2"/>
                <a:cs typeface="Exo 2"/>
                <a:sym typeface="Exo 2"/>
              </a:defRPr>
            </a:lvl1pPr>
          </a:lstStyle>
          <a:p>
            <a:fld id="{86CB4B4D-7CA3-9044-876B-883B54F8677D}" type="slidenum">
              <a:t>‹#›</a:t>
            </a:fld>
            <a:endParaRPr/>
          </a:p>
        </p:txBody>
      </p:sp>
      <p:pic>
        <p:nvPicPr>
          <p:cNvPr id="18" name="echelon.brand.update.300dpi.png" descr="echelon.brand.update.300dpi.png"/>
          <p:cNvPicPr>
            <a:picLocks noChangeAspect="1"/>
          </p:cNvPicPr>
          <p:nvPr/>
        </p:nvPicPr>
        <p:blipFill>
          <a:blip r:embed="rId2"/>
          <a:stretch>
            <a:fillRect/>
          </a:stretch>
        </p:blipFill>
        <p:spPr>
          <a:xfrm>
            <a:off x="1143496" y="1144885"/>
            <a:ext cx="4324225" cy="1384984"/>
          </a:xfrm>
          <a:prstGeom prst="rect">
            <a:avLst/>
          </a:prstGeom>
          <a:ln w="12700">
            <a:miter lim="400000"/>
          </a:ln>
        </p:spPr>
      </p:pic>
      <p:pic>
        <p:nvPicPr>
          <p:cNvPr id="19" name="Image" descr="Image"/>
          <p:cNvPicPr>
            <a:picLocks noChangeAspect="1"/>
          </p:cNvPicPr>
          <p:nvPr/>
        </p:nvPicPr>
        <p:blipFill>
          <a:blip r:embed="rId3"/>
          <a:stretch>
            <a:fillRect/>
          </a:stretch>
        </p:blipFill>
        <p:spPr>
          <a:xfrm>
            <a:off x="9115112" y="1016366"/>
            <a:ext cx="1701801" cy="2984501"/>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ue Section Lead">
    <p:bg>
      <p:bgPr>
        <a:solidFill>
          <a:srgbClr val="0F2A3C"/>
        </a:solidFill>
        <a:effectLst/>
      </p:bgPr>
    </p:bg>
    <p:spTree>
      <p:nvGrpSpPr>
        <p:cNvPr id="1" name=""/>
        <p:cNvGrpSpPr/>
        <p:nvPr/>
      </p:nvGrpSpPr>
      <p:grpSpPr>
        <a:xfrm>
          <a:off x="0" y="0"/>
          <a:ext cx="0" cy="0"/>
          <a:chOff x="0" y="0"/>
          <a:chExt cx="0" cy="0"/>
        </a:xfrm>
      </p:grpSpPr>
      <p:sp>
        <p:nvSpPr>
          <p:cNvPr id="26" name="Title Text"/>
          <p:cNvSpPr txBox="1">
            <a:spLocks noGrp="1"/>
          </p:cNvSpPr>
          <p:nvPr>
            <p:ph type="title"/>
          </p:nvPr>
        </p:nvSpPr>
        <p:spPr>
          <a:xfrm>
            <a:off x="1147514" y="3761581"/>
            <a:ext cx="19792332" cy="4643438"/>
          </a:xfrm>
          <a:prstGeom prst="rect">
            <a:avLst/>
          </a:prstGeom>
        </p:spPr>
        <p:txBody>
          <a:bodyPr anchor="ctr"/>
          <a:lstStyle>
            <a:lvl1pPr>
              <a:defRPr>
                <a:solidFill>
                  <a:srgbClr val="FFFFFF"/>
                </a:solidFill>
                <a:latin typeface="+mj-lt"/>
                <a:ea typeface="+mj-ea"/>
                <a:cs typeface="+mj-cs"/>
                <a:sym typeface="Exo 2 Black"/>
              </a:defRPr>
            </a:lvl1pPr>
          </a:lstStyle>
          <a:p>
            <a:r>
              <a:t>Title Text</a:t>
            </a:r>
          </a:p>
        </p:txBody>
      </p:sp>
      <p:pic>
        <p:nvPicPr>
          <p:cNvPr id="27" name="echelon.brand.update.300dpi.png" descr="echelon.brand.update.300dpi.png"/>
          <p:cNvPicPr>
            <a:picLocks noChangeAspect="1"/>
          </p:cNvPicPr>
          <p:nvPr/>
        </p:nvPicPr>
        <p:blipFill>
          <a:blip r:embed="rId2"/>
          <a:srcRect r="69567"/>
          <a:stretch>
            <a:fillRect/>
          </a:stretch>
        </p:blipFill>
        <p:spPr>
          <a:xfrm>
            <a:off x="1147514" y="11493202"/>
            <a:ext cx="1027589" cy="1081485"/>
          </a:xfrm>
          <a:prstGeom prst="rect">
            <a:avLst/>
          </a:prstGeom>
          <a:ln w="12700">
            <a:miter lim="400000"/>
          </a:ln>
        </p:spPr>
      </p:pic>
      <p:sp>
        <p:nvSpPr>
          <p:cNvPr id="28" name="Slide Number"/>
          <p:cNvSpPr txBox="1">
            <a:spLocks noGrp="1"/>
          </p:cNvSpPr>
          <p:nvPr>
            <p:ph type="sldNum" sz="quarter" idx="2"/>
          </p:nvPr>
        </p:nvSpPr>
        <p:spPr>
          <a:xfrm>
            <a:off x="22791581" y="12063511"/>
            <a:ext cx="460681" cy="511176"/>
          </a:xfrm>
          <a:prstGeom prst="rect">
            <a:avLst/>
          </a:prstGeom>
        </p:spPr>
        <p:txBody>
          <a:bodyPr/>
          <a:lstStyle>
            <a:lvl1pPr>
              <a:defRPr>
                <a:solidFill>
                  <a:srgbClr val="FFFFFF"/>
                </a:solidFill>
              </a:defRPr>
            </a:lvl1pPr>
          </a:lstStyle>
          <a:p>
            <a:fld id="{86CB4B4D-7CA3-9044-876B-883B54F8677D}" type="slidenum">
              <a:t>‹#›</a:t>
            </a:fld>
            <a:endParaRPr/>
          </a:p>
        </p:txBody>
      </p:sp>
      <p:pic>
        <p:nvPicPr>
          <p:cNvPr id="29" name="Image" descr="Image"/>
          <p:cNvPicPr>
            <a:picLocks noChangeAspect="1"/>
          </p:cNvPicPr>
          <p:nvPr/>
        </p:nvPicPr>
        <p:blipFill>
          <a:blip r:embed="rId3"/>
          <a:stretch>
            <a:fillRect/>
          </a:stretch>
        </p:blipFill>
        <p:spPr>
          <a:xfrm>
            <a:off x="20565219" y="11386244"/>
            <a:ext cx="1562101" cy="119380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White Section Lead">
    <p:spTree>
      <p:nvGrpSpPr>
        <p:cNvPr id="1" name=""/>
        <p:cNvGrpSpPr/>
        <p:nvPr/>
      </p:nvGrpSpPr>
      <p:grpSpPr>
        <a:xfrm>
          <a:off x="0" y="0"/>
          <a:ext cx="0" cy="0"/>
          <a:chOff x="0" y="0"/>
          <a:chExt cx="0" cy="0"/>
        </a:xfrm>
      </p:grpSpPr>
      <p:sp>
        <p:nvSpPr>
          <p:cNvPr id="36" name="Title Text"/>
          <p:cNvSpPr txBox="1">
            <a:spLocks noGrp="1"/>
          </p:cNvSpPr>
          <p:nvPr>
            <p:ph type="title"/>
          </p:nvPr>
        </p:nvSpPr>
        <p:spPr>
          <a:xfrm>
            <a:off x="1147514" y="3761581"/>
            <a:ext cx="19792332" cy="4643438"/>
          </a:xfrm>
          <a:prstGeom prst="rect">
            <a:avLst/>
          </a:prstGeom>
        </p:spPr>
        <p:txBody>
          <a:bodyPr anchor="ctr"/>
          <a:lstStyle>
            <a:lvl1pPr>
              <a:defRPr>
                <a:latin typeface="+mj-lt"/>
                <a:ea typeface="+mj-ea"/>
                <a:cs typeface="+mj-cs"/>
                <a:sym typeface="Exo 2 Black"/>
              </a:defRPr>
            </a:lvl1pPr>
          </a:lstStyle>
          <a:p>
            <a:r>
              <a:t>Title Text</a:t>
            </a:r>
          </a:p>
        </p:txBody>
      </p:sp>
      <p:pic>
        <p:nvPicPr>
          <p:cNvPr id="3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8" name="Slide Number"/>
          <p:cNvSpPr txBox="1">
            <a:spLocks noGrp="1"/>
          </p:cNvSpPr>
          <p:nvPr>
            <p:ph type="sldNum" sz="quarter" idx="2"/>
          </p:nvPr>
        </p:nvSpPr>
        <p:spPr>
          <a:xfrm>
            <a:off x="22791581" y="12065000"/>
            <a:ext cx="460681" cy="511175"/>
          </a:xfrm>
          <a:prstGeom prst="rect">
            <a:avLst/>
          </a:prstGeom>
        </p:spPr>
        <p:txBody>
          <a:bodyPr/>
          <a:lstStyle/>
          <a:p>
            <a:fld id="{86CB4B4D-7CA3-9044-876B-883B54F8677D}" type="slidenum">
              <a:t>‹#›</a:t>
            </a:fld>
            <a:endParaRPr/>
          </a:p>
        </p:txBody>
      </p:sp>
      <p:pic>
        <p:nvPicPr>
          <p:cNvPr id="39"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
    <p:spTree>
      <p:nvGrpSpPr>
        <p:cNvPr id="1" name=""/>
        <p:cNvGrpSpPr/>
        <p:nvPr/>
      </p:nvGrpSpPr>
      <p:grpSpPr>
        <a:xfrm>
          <a:off x="0" y="0"/>
          <a:ext cx="0" cy="0"/>
          <a:chOff x="0" y="0"/>
          <a:chExt cx="0" cy="0"/>
        </a:xfrm>
      </p:grpSpPr>
      <p:sp>
        <p:nvSpPr>
          <p:cNvPr id="4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Blank (No Bullets)">
    <p:spTree>
      <p:nvGrpSpPr>
        <p:cNvPr id="1" name=""/>
        <p:cNvGrpSpPr/>
        <p:nvPr/>
      </p:nvGrpSpPr>
      <p:grpSpPr>
        <a:xfrm>
          <a:off x="0" y="0"/>
          <a:ext cx="0" cy="0"/>
          <a:chOff x="0" y="0"/>
          <a:chExt cx="0" cy="0"/>
        </a:xfrm>
      </p:grpSpPr>
      <p:sp>
        <p:nvSpPr>
          <p:cNvPr id="55" name="Title Text"/>
          <p:cNvSpPr txBox="1">
            <a:spLocks noGrp="1"/>
          </p:cNvSpPr>
          <p:nvPr>
            <p:ph type="title"/>
          </p:nvPr>
        </p:nvSpPr>
        <p:spPr>
          <a:xfrm>
            <a:off x="1140471" y="767569"/>
            <a:ext cx="22103058" cy="1905001"/>
          </a:xfrm>
          <a:prstGeom prst="rect">
            <a:avLst/>
          </a:prstGeom>
        </p:spPr>
        <p:txBody>
          <a:bodyPr/>
          <a:lstStyle/>
          <a:p>
            <a:r>
              <a:t>Title Text</a:t>
            </a:r>
          </a:p>
        </p:txBody>
      </p:sp>
      <p:pic>
        <p:nvPicPr>
          <p:cNvPr id="5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8"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cluding Slide">
    <p:bg>
      <p:bgPr>
        <a:solidFill>
          <a:srgbClr val="102B3C"/>
        </a:solidFill>
        <a:effectLst/>
      </p:bgPr>
    </p:bg>
    <p:spTree>
      <p:nvGrpSpPr>
        <p:cNvPr id="1" name=""/>
        <p:cNvGrpSpPr/>
        <p:nvPr/>
      </p:nvGrpSpPr>
      <p:grpSpPr>
        <a:xfrm>
          <a:off x="0" y="0"/>
          <a:ext cx="0" cy="0"/>
          <a:chOff x="0" y="0"/>
          <a:chExt cx="0" cy="0"/>
        </a:xfrm>
      </p:grpSpPr>
      <p:sp>
        <p:nvSpPr>
          <p:cNvPr id="65" name="Text"/>
          <p:cNvSpPr txBox="1"/>
          <p:nvPr/>
        </p:nvSpPr>
        <p:spPr>
          <a:xfrm>
            <a:off x="22658688" y="12033944"/>
            <a:ext cx="593574" cy="422276"/>
          </a:xfrm>
          <a:prstGeom prst="rect">
            <a:avLst/>
          </a:prstGeom>
          <a:ln w="12700">
            <a:miter lim="400000"/>
          </a:ln>
        </p:spPr>
        <p:txBody>
          <a:bodyPr wrap="none" lIns="71437" tIns="71437" rIns="71437" bIns="71437">
            <a:spAutoFit/>
          </a:bodyPr>
          <a:lstStyle/>
          <a:p>
            <a:pPr>
              <a:defRPr sz="1800">
                <a:solidFill>
                  <a:srgbClr val="FFFFFF"/>
                </a:solidFill>
                <a:latin typeface="Exo 2"/>
                <a:ea typeface="Exo 2"/>
                <a:cs typeface="Exo 2"/>
                <a:sym typeface="Exo 2"/>
              </a:defRPr>
            </a:pPr>
            <a:endParaRPr/>
          </a:p>
        </p:txBody>
      </p:sp>
      <p:sp>
        <p:nvSpPr>
          <p:cNvPr id="66" name="Image"/>
          <p:cNvSpPr>
            <a:spLocks noGrp="1"/>
          </p:cNvSpPr>
          <p:nvPr>
            <p:ph type="pic" idx="21"/>
          </p:nvPr>
        </p:nvSpPr>
        <p:spPr>
          <a:xfrm>
            <a:off x="0" y="-1079500"/>
            <a:ext cx="24406697" cy="16240547"/>
          </a:xfrm>
          <a:prstGeom prst="rect">
            <a:avLst/>
          </a:prstGeom>
        </p:spPr>
        <p:txBody>
          <a:bodyPr lIns="91439" tIns="45719" rIns="91439" bIns="45719" anchor="t">
            <a:noAutofit/>
          </a:bodyPr>
          <a:lstStyle/>
          <a:p>
            <a:endParaRPr/>
          </a:p>
        </p:txBody>
      </p:sp>
      <p:pic>
        <p:nvPicPr>
          <p:cNvPr id="67" name="echelon.brand.update.300dpi.png" descr="echelon.brand.update.300dpi.png"/>
          <p:cNvPicPr>
            <a:picLocks noChangeAspect="1"/>
          </p:cNvPicPr>
          <p:nvPr/>
        </p:nvPicPr>
        <p:blipFill>
          <a:blip r:embed="rId2"/>
          <a:stretch>
            <a:fillRect/>
          </a:stretch>
        </p:blipFill>
        <p:spPr>
          <a:xfrm>
            <a:off x="1147514" y="781909"/>
            <a:ext cx="5483885" cy="1756405"/>
          </a:xfrm>
          <a:prstGeom prst="rect">
            <a:avLst/>
          </a:prstGeom>
          <a:ln w="12700">
            <a:miter lim="400000"/>
          </a:ln>
        </p:spPr>
      </p:pic>
      <p:pic>
        <p:nvPicPr>
          <p:cNvPr id="68" name="Image" descr="Image"/>
          <p:cNvPicPr>
            <a:picLocks noChangeAspect="1"/>
          </p:cNvPicPr>
          <p:nvPr/>
        </p:nvPicPr>
        <p:blipFill>
          <a:blip r:embed="rId3"/>
          <a:stretch>
            <a:fillRect/>
          </a:stretch>
        </p:blipFill>
        <p:spPr>
          <a:xfrm>
            <a:off x="21527113" y="662535"/>
            <a:ext cx="1701801" cy="2984501"/>
          </a:xfrm>
          <a:prstGeom prst="rect">
            <a:avLst/>
          </a:prstGeom>
          <a:ln w="12700">
            <a:miter lim="400000"/>
          </a:ln>
        </p:spPr>
      </p:pic>
      <p:sp>
        <p:nvSpPr>
          <p:cNvPr id="69" name="Slide Number"/>
          <p:cNvSpPr txBox="1">
            <a:spLocks noGrp="1"/>
          </p:cNvSpPr>
          <p:nvPr>
            <p:ph type="sldNum" sz="quarter" idx="2"/>
          </p:nvPr>
        </p:nvSpPr>
        <p:spPr>
          <a:xfrm>
            <a:off x="23170706" y="11958214"/>
            <a:ext cx="460680" cy="511176"/>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NO HEXAGON">
    <p:spTree>
      <p:nvGrpSpPr>
        <p:cNvPr id="1" name=""/>
        <p:cNvGrpSpPr/>
        <p:nvPr/>
      </p:nvGrpSpPr>
      <p:grpSpPr>
        <a:xfrm>
          <a:off x="0" y="0"/>
          <a:ext cx="0" cy="0"/>
          <a:chOff x="0" y="0"/>
          <a:chExt cx="0" cy="0"/>
        </a:xfrm>
      </p:grpSpPr>
      <p:sp>
        <p:nvSpPr>
          <p:cNvPr id="7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Title Text"/>
          <p:cNvSpPr txBox="1">
            <a:spLocks noGrp="1"/>
          </p:cNvSpPr>
          <p:nvPr>
            <p:ph type="title"/>
          </p:nvPr>
        </p:nvSpPr>
        <p:spPr>
          <a:xfrm>
            <a:off x="1140471" y="767569"/>
            <a:ext cx="23122903" cy="2020862"/>
          </a:xfrm>
          <a:prstGeom prst="rect">
            <a:avLst/>
          </a:prstGeom>
        </p:spPr>
        <p:txBody>
          <a:bodyPr/>
          <a:lstStyle/>
          <a:p>
            <a:r>
              <a:t>Title Text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no bullets no text logo">
    <p:spTree>
      <p:nvGrpSpPr>
        <p:cNvPr id="1" name=""/>
        <p:cNvGrpSpPr/>
        <p:nvPr/>
      </p:nvGrpSpPr>
      <p:grpSpPr>
        <a:xfrm>
          <a:off x="0" y="0"/>
          <a:ext cx="0" cy="0"/>
          <a:chOff x="0" y="0"/>
          <a:chExt cx="0" cy="0"/>
        </a:xfrm>
      </p:grpSpPr>
      <p:sp>
        <p:nvSpPr>
          <p:cNvPr id="85" name="Title Text"/>
          <p:cNvSpPr txBox="1">
            <a:spLocks noGrp="1"/>
          </p:cNvSpPr>
          <p:nvPr>
            <p:ph type="title"/>
          </p:nvPr>
        </p:nvSpPr>
        <p:spPr>
          <a:xfrm>
            <a:off x="1140471" y="767569"/>
            <a:ext cx="22103058" cy="1905001"/>
          </a:xfrm>
          <a:prstGeom prst="rect">
            <a:avLst/>
          </a:prstGeom>
        </p:spPr>
        <p:txBody>
          <a:bodyPr/>
          <a:lstStyle/>
          <a:p>
            <a:r>
              <a:t>Title Text</a:t>
            </a:r>
          </a:p>
        </p:txBody>
      </p:sp>
      <p:pic>
        <p:nvPicPr>
          <p:cNvPr id="86" name="echelon.brand.update.300dpi.png" descr="echelon.brand.update.300dpi.png"/>
          <p:cNvPicPr>
            <a:picLocks noChangeAspect="1"/>
          </p:cNvPicPr>
          <p:nvPr/>
        </p:nvPicPr>
        <p:blipFill>
          <a:blip r:embed="rId2"/>
          <a:srcRect r="68188"/>
          <a:stretch>
            <a:fillRect/>
          </a:stretch>
        </p:blipFill>
        <p:spPr>
          <a:xfrm>
            <a:off x="1140469" y="11484272"/>
            <a:ext cx="1074133" cy="1081443"/>
          </a:xfrm>
          <a:prstGeom prst="rect">
            <a:avLst/>
          </a:prstGeom>
          <a:ln w="12700">
            <a:miter lim="400000"/>
          </a:ln>
        </p:spPr>
      </p:pic>
      <p:sp>
        <p:nvSpPr>
          <p:cNvPr id="87" name="Slide Number"/>
          <p:cNvSpPr txBox="1">
            <a:spLocks noGrp="1"/>
          </p:cNvSpPr>
          <p:nvPr>
            <p:ph type="sldNum" sz="quarter" idx="2"/>
          </p:nvPr>
        </p:nvSpPr>
        <p:spPr>
          <a:xfrm>
            <a:off x="22782849" y="12025014"/>
            <a:ext cx="460680" cy="511176"/>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40471" y="2716536"/>
            <a:ext cx="22103058" cy="8407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40471" y="767569"/>
            <a:ext cx="22103058" cy="2020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Title Text</a:t>
            </a:r>
          </a:p>
        </p:txBody>
      </p:sp>
      <p:pic>
        <p:nvPicPr>
          <p:cNvPr id="4" name="echelon.brand.update.300dpi.png" descr="echelon.brand.update.300dpi.png"/>
          <p:cNvPicPr>
            <a:picLocks noChangeAspect="1"/>
          </p:cNvPicPr>
          <p:nvPr/>
        </p:nvPicPr>
        <p:blipFill>
          <a:blip r:embed="rId10"/>
          <a:srcRect r="68292"/>
          <a:stretch>
            <a:fillRect/>
          </a:stretch>
        </p:blipFill>
        <p:spPr>
          <a:xfrm>
            <a:off x="1140469" y="11484272"/>
            <a:ext cx="1070595" cy="1081443"/>
          </a:xfrm>
          <a:prstGeom prst="rect">
            <a:avLst/>
          </a:prstGeom>
          <a:ln w="12700">
            <a:miter lim="400000"/>
          </a:ln>
        </p:spPr>
      </p:pic>
      <p:sp>
        <p:nvSpPr>
          <p:cNvPr id="5" name="Slide Number"/>
          <p:cNvSpPr txBox="1">
            <a:spLocks noGrp="1"/>
          </p:cNvSpPr>
          <p:nvPr>
            <p:ph type="sldNum" sz="quarter" idx="2"/>
          </p:nvPr>
        </p:nvSpPr>
        <p:spPr>
          <a:xfrm>
            <a:off x="22796499" y="12065000"/>
            <a:ext cx="460681" cy="511175"/>
          </a:xfrm>
          <a:prstGeom prst="rect">
            <a:avLst/>
          </a:prstGeom>
          <a:ln w="12700">
            <a:miter lim="400000"/>
          </a:ln>
        </p:spPr>
        <p:txBody>
          <a:bodyPr wrap="none" lIns="71437" tIns="71437" rIns="71437" bIns="71437">
            <a:spAutoFit/>
          </a:bodyPr>
          <a:lstStyle>
            <a:lvl1pPr>
              <a:defRPr sz="2400">
                <a:latin typeface="Exo 2"/>
                <a:ea typeface="Exo 2"/>
                <a:cs typeface="Exo 2"/>
                <a:sym typeface="Exo 2"/>
              </a:defRPr>
            </a:lvl1pPr>
          </a:lstStyle>
          <a:p>
            <a:fld id="{86CB4B4D-7CA3-9044-876B-883B54F8677D}" type="slidenum">
              <a:t>‹#›</a:t>
            </a:fld>
            <a:endParaRPr/>
          </a:p>
        </p:txBody>
      </p:sp>
      <p:pic>
        <p:nvPicPr>
          <p:cNvPr id="6" name="Image" descr="Image"/>
          <p:cNvPicPr>
            <a:picLocks noChangeAspect="1"/>
          </p:cNvPicPr>
          <p:nvPr/>
        </p:nvPicPr>
        <p:blipFill>
          <a:blip r:embed="rId11"/>
          <a:stretch>
            <a:fillRect/>
          </a:stretch>
        </p:blipFill>
        <p:spPr>
          <a:xfrm>
            <a:off x="20552519" y="11386244"/>
            <a:ext cx="1574801" cy="119380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1pPr>
      <a:lvl2pPr marL="0" marR="0" indent="2286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2pPr>
      <a:lvl3pPr marL="0" marR="0" indent="4572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3pPr>
      <a:lvl4pPr marL="0" marR="0" indent="6858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4pPr>
      <a:lvl5pPr marL="0" marR="0" indent="9144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5pPr>
      <a:lvl6pPr marL="0" marR="0" indent="11430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6pPr>
      <a:lvl7pPr marL="0" marR="0" indent="13716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7pPr>
      <a:lvl8pPr marL="0" marR="0" indent="16002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8pPr>
      <a:lvl9pPr marL="0" marR="0" indent="18288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9pPr>
    </p:titleStyle>
    <p:bodyStyle>
      <a:lvl1pPr marL="617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1pPr>
      <a:lvl2pPr marL="1061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2pPr>
      <a:lvl3pPr marL="1506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3pPr>
      <a:lvl4pPr marL="1950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4pPr>
      <a:lvl5pPr marL="2395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5pPr>
      <a:lvl6pPr marL="2839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6pPr>
      <a:lvl7pPr marL="3284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7pPr>
      <a:lvl8pPr marL="3728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8pPr>
      <a:lvl9pPr marL="4173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9pPr>
    </p:bodyStyle>
    <p:otherStyle>
      <a:lvl1pPr marL="0" marR="0" indent="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1pPr>
      <a:lvl2pPr marL="0" marR="0" indent="228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2pPr>
      <a:lvl3pPr marL="0" marR="0" indent="457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3pPr>
      <a:lvl4pPr marL="0" marR="0" indent="685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4pPr>
      <a:lvl5pPr marL="0" marR="0" indent="9144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5pPr>
      <a:lvl6pPr marL="0" marR="0" indent="11430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6pPr>
      <a:lvl7pPr marL="0" marR="0" indent="1371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7pPr>
      <a:lvl8pPr marL="0" marR="0" indent="1600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8pPr>
      <a:lvl9pPr marL="0" marR="0" indent="1828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National Parents Union…"/>
          <p:cNvSpPr txBox="1">
            <a:spLocks noGrp="1"/>
          </p:cNvSpPr>
          <p:nvPr>
            <p:ph type="title"/>
          </p:nvPr>
        </p:nvSpPr>
        <p:spPr>
          <a:xfrm>
            <a:off x="1143495" y="4448848"/>
            <a:ext cx="9626738" cy="5242238"/>
          </a:xfrm>
          <a:prstGeom prst="rect">
            <a:avLst/>
          </a:prstGeom>
        </p:spPr>
        <p:txBody>
          <a:bodyPr/>
          <a:lstStyle/>
          <a:p>
            <a:pPr>
              <a:defRPr sz="5600"/>
            </a:pPr>
            <a:r>
              <a:t>National Parents Union </a:t>
            </a:r>
          </a:p>
          <a:p>
            <a:pPr>
              <a:defRPr sz="5600"/>
            </a:pPr>
            <a:r>
              <a:t>Coronavirus Impact Survey</a:t>
            </a:r>
          </a:p>
          <a:p>
            <a:pPr>
              <a:defRPr sz="4900"/>
            </a:pPr>
            <a:endParaRPr/>
          </a:p>
          <a:p>
            <a:pPr>
              <a:defRPr sz="4700">
                <a:latin typeface="Exo 2 Extra Bold"/>
                <a:ea typeface="Exo 2 Extra Bold"/>
                <a:cs typeface="Exo 2 Extra Bold"/>
                <a:sym typeface="Exo 2 Extra Bold"/>
              </a:defRPr>
            </a:pPr>
            <a:r>
              <a:t>September 2020</a:t>
            </a:r>
          </a:p>
        </p:txBody>
      </p:sp>
      <p:sp>
        <p:nvSpPr>
          <p:cNvPr id="97" name="Slide Number"/>
          <p:cNvSpPr txBox="1">
            <a:spLocks noGrp="1"/>
          </p:cNvSpPr>
          <p:nvPr>
            <p:ph type="sldNum" sz="quarter" idx="2"/>
          </p:nvPr>
        </p:nvSpPr>
        <p:spPr>
          <a:xfrm>
            <a:off x="23768605" y="12847961"/>
            <a:ext cx="276886"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98" name="Image" descr="Image"/>
          <p:cNvPicPr>
            <a:picLocks noGrp="1" noChangeAspect="1"/>
          </p:cNvPicPr>
          <p:nvPr>
            <p:ph type="pic" idx="22"/>
          </p:nvPr>
        </p:nvPicPr>
        <p:blipFill>
          <a:blip r:embed="rId2"/>
          <a:srcRect l="2496" b="2743"/>
          <a:stretch>
            <a:fillRect/>
          </a:stretch>
        </p:blipFill>
        <p:spPr>
          <a:xfrm>
            <a:off x="12192000" y="-171850"/>
            <a:ext cx="20924156" cy="13887861"/>
          </a:xfrm>
          <a:prstGeom prst="rect">
            <a:avLst/>
          </a:prstGeom>
        </p:spPr>
      </p:pic>
      <p:sp>
        <p:nvSpPr>
          <p:cNvPr id="99" name="N=1,140 parents of K-12 public school students…"/>
          <p:cNvSpPr txBox="1"/>
          <p:nvPr/>
        </p:nvSpPr>
        <p:spPr>
          <a:xfrm>
            <a:off x="1141216" y="10139067"/>
            <a:ext cx="9631296" cy="1781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200"/>
            </a:pPr>
            <a:r>
              <a:t>N=1,140 parents of K-12 public school students</a:t>
            </a:r>
          </a:p>
          <a:p>
            <a:pPr algn="l">
              <a:defRPr sz="1000"/>
            </a:pPr>
            <a:r>
              <a:t> </a:t>
            </a:r>
          </a:p>
          <a:p>
            <a:pPr algn="l">
              <a:defRPr sz="3200"/>
            </a:pPr>
            <a:r>
              <a:t>September 21–29, 2020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Back To School Experiences…"/>
          <p:cNvSpPr txBox="1">
            <a:spLocks noGrp="1"/>
          </p:cNvSpPr>
          <p:nvPr>
            <p:ph type="title"/>
          </p:nvPr>
        </p:nvSpPr>
        <p:spPr>
          <a:prstGeom prst="rect">
            <a:avLst/>
          </a:prstGeom>
        </p:spPr>
        <p:txBody>
          <a:bodyPr/>
          <a:lstStyle/>
          <a:p>
            <a:r>
              <a:t>Back To School Experiences </a:t>
            </a:r>
          </a:p>
          <a:p>
            <a:r>
              <a:t>And Education Quality </a:t>
            </a:r>
          </a:p>
        </p:txBody>
      </p:sp>
      <p:sp>
        <p:nvSpPr>
          <p:cNvPr id="171" name="Slide Number"/>
          <p:cNvSpPr txBox="1">
            <a:spLocks noGrp="1"/>
          </p:cNvSpPr>
          <p:nvPr>
            <p:ph type="sldNum" sz="quarter" idx="2"/>
          </p:nvPr>
        </p:nvSpPr>
        <p:spPr>
          <a:xfrm>
            <a:off x="22856961" y="12063511"/>
            <a:ext cx="329922"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Most Felt Included In School’s Reopening Decisions And Give Good Grades On Their Back-To-School Plan"/>
          <p:cNvSpPr txBox="1">
            <a:spLocks noGrp="1"/>
          </p:cNvSpPr>
          <p:nvPr>
            <p:ph type="title"/>
          </p:nvPr>
        </p:nvSpPr>
        <p:spPr>
          <a:prstGeom prst="rect">
            <a:avLst/>
          </a:prstGeom>
        </p:spPr>
        <p:txBody>
          <a:bodyPr/>
          <a:lstStyle>
            <a:lvl1pPr defTabSz="426466">
              <a:defRPr sz="5694"/>
            </a:lvl1pPr>
          </a:lstStyle>
          <a:p>
            <a:r>
              <a:t>Most Felt Included In School’s Reopening Decisions And Give Good Grades On Their Back-To-School Plan </a:t>
            </a:r>
          </a:p>
        </p:txBody>
      </p:sp>
      <p:pic>
        <p:nvPicPr>
          <p:cNvPr id="17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7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176"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77" name="Q. Do you feel your child’s school included parents in the decision-making process about the school’s plans for reopening and options they would offer for this school year?…"/>
          <p:cNvSpPr txBox="1"/>
          <p:nvPr/>
        </p:nvSpPr>
        <p:spPr>
          <a:xfrm>
            <a:off x="1143000" y="2638786"/>
            <a:ext cx="22098000" cy="1768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496570">
              <a:defRPr sz="2720" b="1">
                <a:latin typeface="Exo 2"/>
                <a:ea typeface="Exo 2"/>
                <a:cs typeface="Exo 2"/>
                <a:sym typeface="Exo 2"/>
              </a:defRPr>
            </a:pPr>
            <a:r>
              <a:t>Q. Do you feel your child’s school included parents in the decision-making process about the school’s plans for reopening and options they would offer for this school year?</a:t>
            </a:r>
          </a:p>
          <a:p>
            <a:pPr algn="l" defTabSz="496570">
              <a:defRPr sz="2720" b="1">
                <a:latin typeface="Exo 2"/>
                <a:ea typeface="Exo 2"/>
                <a:cs typeface="Exo 2"/>
                <a:sym typeface="Exo 2"/>
              </a:defRPr>
            </a:pPr>
            <a:r>
              <a:t>Q. What grade would you give your child’s school on their back-to-school plan and how well they prepared for the beginning of the school year? “A” is the best grade you can give, and “F” is a failing grade.</a:t>
            </a:r>
          </a:p>
        </p:txBody>
      </p:sp>
      <p:grpSp>
        <p:nvGrpSpPr>
          <p:cNvPr id="181" name="Group"/>
          <p:cNvGrpSpPr/>
          <p:nvPr/>
        </p:nvGrpSpPr>
        <p:grpSpPr>
          <a:xfrm>
            <a:off x="1359980" y="4809314"/>
            <a:ext cx="6908831" cy="6162450"/>
            <a:chOff x="-677322" y="0"/>
            <a:chExt cx="6908829" cy="6162448"/>
          </a:xfrm>
        </p:grpSpPr>
        <p:graphicFrame>
          <p:nvGraphicFramePr>
            <p:cNvPr id="178" name="2D Donut Chart"/>
            <p:cNvGraphicFramePr/>
            <p:nvPr/>
          </p:nvGraphicFramePr>
          <p:xfrm>
            <a:off x="-677323" y="0"/>
            <a:ext cx="6908830" cy="6162449"/>
          </p:xfrm>
          <a:graphic>
            <a:graphicData uri="http://schemas.openxmlformats.org/drawingml/2006/chart">
              <c:chart xmlns:c="http://schemas.openxmlformats.org/drawingml/2006/chart" xmlns:r="http://schemas.openxmlformats.org/officeDocument/2006/relationships" r:id="rId4"/>
            </a:graphicData>
          </a:graphic>
        </p:graphicFrame>
        <p:sp>
          <p:nvSpPr>
            <p:cNvPr id="179" name="55%"/>
            <p:cNvSpPr txBox="1"/>
            <p:nvPr/>
          </p:nvSpPr>
          <p:spPr>
            <a:xfrm>
              <a:off x="1806304" y="1432426"/>
              <a:ext cx="1941577" cy="1209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7000" b="1">
                  <a:solidFill>
                    <a:srgbClr val="40916E"/>
                  </a:solidFill>
                  <a:latin typeface="Exo 2"/>
                  <a:ea typeface="Exo 2"/>
                  <a:cs typeface="Exo 2"/>
                  <a:sym typeface="Exo 2"/>
                </a:defRPr>
              </a:lvl1pPr>
            </a:lstStyle>
            <a:p>
              <a:r>
                <a:t>55%</a:t>
              </a:r>
            </a:p>
          </p:txBody>
        </p:sp>
        <p:sp>
          <p:nvSpPr>
            <p:cNvPr id="180" name="Felt Included In…"/>
            <p:cNvSpPr txBox="1"/>
            <p:nvPr/>
          </p:nvSpPr>
          <p:spPr>
            <a:xfrm>
              <a:off x="1095383" y="2454882"/>
              <a:ext cx="3363418" cy="1666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p>
              <a:pPr>
                <a:defRPr sz="3400" b="1">
                  <a:solidFill>
                    <a:srgbClr val="40916E"/>
                  </a:solidFill>
                  <a:latin typeface="Exo 2"/>
                  <a:ea typeface="Exo 2"/>
                  <a:cs typeface="Exo 2"/>
                  <a:sym typeface="Exo 2"/>
                </a:defRPr>
              </a:pPr>
              <a:r>
                <a:t>Felt Included In </a:t>
              </a:r>
            </a:p>
            <a:p>
              <a:pPr>
                <a:defRPr sz="3400" b="1">
                  <a:solidFill>
                    <a:srgbClr val="40916E"/>
                  </a:solidFill>
                  <a:latin typeface="Exo 2"/>
                  <a:ea typeface="Exo 2"/>
                  <a:cs typeface="Exo 2"/>
                  <a:sym typeface="Exo 2"/>
                </a:defRPr>
              </a:pPr>
              <a:r>
                <a:t>Decision-</a:t>
              </a:r>
            </a:p>
            <a:p>
              <a:pPr>
                <a:defRPr sz="3400" b="1">
                  <a:solidFill>
                    <a:srgbClr val="40916E"/>
                  </a:solidFill>
                  <a:latin typeface="Exo 2"/>
                  <a:ea typeface="Exo 2"/>
                  <a:cs typeface="Exo 2"/>
                  <a:sym typeface="Exo 2"/>
                </a:defRPr>
              </a:pPr>
              <a:r>
                <a:t>Making</a:t>
              </a:r>
            </a:p>
          </p:txBody>
        </p:sp>
      </p:grpSp>
      <p:sp>
        <p:nvSpPr>
          <p:cNvPr id="182" name="Grade On School’s Back-To-School Plan And Preparedness"/>
          <p:cNvSpPr txBox="1"/>
          <p:nvPr/>
        </p:nvSpPr>
        <p:spPr>
          <a:xfrm>
            <a:off x="9891301" y="4759364"/>
            <a:ext cx="13175998"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3600" b="1">
                <a:latin typeface="Exo 2"/>
                <a:ea typeface="Exo 2"/>
                <a:cs typeface="Exo 2"/>
                <a:sym typeface="Exo 2"/>
              </a:defRPr>
            </a:lvl1pPr>
          </a:lstStyle>
          <a:p>
            <a:r>
              <a:t>Grade On School’s Back-To-School Plan And Preparedness</a:t>
            </a:r>
          </a:p>
        </p:txBody>
      </p:sp>
      <p:graphicFrame>
        <p:nvGraphicFramePr>
          <p:cNvPr id="183" name="2D Bar Chart"/>
          <p:cNvGraphicFramePr/>
          <p:nvPr>
            <p:extLst>
              <p:ext uri="{D42A27DB-BD31-4B8C-83A1-F6EECF244321}">
                <p14:modId xmlns:p14="http://schemas.microsoft.com/office/powerpoint/2010/main" val="2082061674"/>
              </p:ext>
            </p:extLst>
          </p:nvPr>
        </p:nvGraphicFramePr>
        <p:xfrm>
          <a:off x="9881101" y="5366838"/>
          <a:ext cx="14242715" cy="573840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Majorities Across Racial/Ethnic Groups And Income Levels Give Child’s School An “A” Or “B” On Back-To-School Plan"/>
          <p:cNvSpPr txBox="1">
            <a:spLocks noGrp="1"/>
          </p:cNvSpPr>
          <p:nvPr>
            <p:ph type="title"/>
          </p:nvPr>
        </p:nvSpPr>
        <p:spPr>
          <a:prstGeom prst="rect">
            <a:avLst/>
          </a:prstGeom>
        </p:spPr>
        <p:txBody>
          <a:bodyPr/>
          <a:lstStyle>
            <a:lvl1pPr defTabSz="426466">
              <a:defRPr sz="5694"/>
            </a:lvl1pPr>
          </a:lstStyle>
          <a:p>
            <a:r>
              <a:t>Majorities Across Racial/Ethnic Groups And Income Levels Give Child’s School An “A” Or “B” On Back-To-School Plan</a:t>
            </a:r>
          </a:p>
        </p:txBody>
      </p:sp>
      <p:pic>
        <p:nvPicPr>
          <p:cNvPr id="8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89" name="Slide Number"/>
          <p:cNvSpPr txBox="1">
            <a:spLocks noGrp="1"/>
          </p:cNvSpPr>
          <p:nvPr>
            <p:ph type="sldNum" sz="quarter" idx="2"/>
          </p:nvPr>
        </p:nvSpPr>
        <p:spPr>
          <a:xfrm>
            <a:off x="22888396" y="12065000"/>
            <a:ext cx="27688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9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91" name="Q. What grade would you give your child’s school on their back-to-school plan and how well they prepared for the beginning of the school year? “A” is the best grade you can give, and “F” is a failing grade."/>
          <p:cNvSpPr txBox="1"/>
          <p:nvPr/>
        </p:nvSpPr>
        <p:spPr>
          <a:xfrm>
            <a:off x="1143000" y="2597949"/>
            <a:ext cx="22098000" cy="1515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fontScale="92500"/>
          </a:bodyPr>
          <a:lstStyle>
            <a:lvl1pPr algn="l" defTabSz="566674">
              <a:defRPr sz="3492" b="1">
                <a:latin typeface="Exo 2"/>
                <a:ea typeface="Exo 2"/>
                <a:cs typeface="Exo 2"/>
                <a:sym typeface="Exo 2"/>
              </a:defRPr>
            </a:lvl1pPr>
          </a:lstStyle>
          <a:p>
            <a:r>
              <a:t>Q. What grade would you give your child’s school on their back-to-school plan and how well they prepared for the beginning of the school year? “A” is the best grade you can give, and “F” is a failing grade.</a:t>
            </a:r>
          </a:p>
        </p:txBody>
      </p:sp>
      <p:graphicFrame>
        <p:nvGraphicFramePr>
          <p:cNvPr id="92" name="2D Stacked Bar Chart"/>
          <p:cNvGraphicFramePr/>
          <p:nvPr/>
        </p:nvGraphicFramePr>
        <p:xfrm>
          <a:off x="1450060" y="4004706"/>
          <a:ext cx="21818244" cy="731656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nly Small Differences Between White Parents And Parents Of Color In Feelings About Whether Parents Were Included In Decision-Making"/>
          <p:cNvSpPr txBox="1">
            <a:spLocks noGrp="1"/>
          </p:cNvSpPr>
          <p:nvPr>
            <p:ph type="title"/>
          </p:nvPr>
        </p:nvSpPr>
        <p:spPr>
          <a:prstGeom prst="rect">
            <a:avLst/>
          </a:prstGeom>
        </p:spPr>
        <p:txBody>
          <a:bodyPr/>
          <a:lstStyle>
            <a:lvl1pPr defTabSz="385572">
              <a:defRPr sz="5148"/>
            </a:lvl1pPr>
          </a:lstStyle>
          <a:p>
            <a:r>
              <a:t>Only Small Differences Between White Parents And Parents Of Color In Feelings About Whether Parents Were Included In Decision-Making  </a:t>
            </a:r>
          </a:p>
        </p:txBody>
      </p:sp>
      <p:pic>
        <p:nvPicPr>
          <p:cNvPr id="9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96" name="Slide Number"/>
          <p:cNvSpPr txBox="1">
            <a:spLocks noGrp="1"/>
          </p:cNvSpPr>
          <p:nvPr>
            <p:ph type="sldNum" sz="quarter" idx="2"/>
          </p:nvPr>
        </p:nvSpPr>
        <p:spPr>
          <a:xfrm>
            <a:off x="22863403" y="12065000"/>
            <a:ext cx="32687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9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98" name="Q. Do you feel your child’s school included parents in the decision-making process about the school’s plans for reopening and options they would offer for this school year?"/>
          <p:cNvSpPr txBox="1"/>
          <p:nvPr/>
        </p:nvSpPr>
        <p:spPr>
          <a:xfrm>
            <a:off x="1143000" y="2597949"/>
            <a:ext cx="22098000" cy="1515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600" b="1">
                <a:latin typeface="Exo 2"/>
                <a:ea typeface="Exo 2"/>
                <a:cs typeface="Exo 2"/>
                <a:sym typeface="Exo 2"/>
              </a:defRPr>
            </a:lvl1pPr>
          </a:lstStyle>
          <a:p>
            <a:r>
              <a:t>Q. Do you feel your child’s school included parents in the decision-making process about the school’s plans for reopening and options they would offer for this school year?</a:t>
            </a:r>
          </a:p>
        </p:txBody>
      </p:sp>
      <p:graphicFrame>
        <p:nvGraphicFramePr>
          <p:cNvPr id="99" name="2D Stacked Bar Chart"/>
          <p:cNvGraphicFramePr/>
          <p:nvPr/>
        </p:nvGraphicFramePr>
        <p:xfrm>
          <a:off x="1191290" y="4187077"/>
          <a:ext cx="21946266" cy="712709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mote/Online Learning Most Common Choice"/>
          <p:cNvSpPr txBox="1">
            <a:spLocks noGrp="1"/>
          </p:cNvSpPr>
          <p:nvPr>
            <p:ph type="title"/>
          </p:nvPr>
        </p:nvSpPr>
        <p:spPr>
          <a:prstGeom prst="rect">
            <a:avLst/>
          </a:prstGeom>
        </p:spPr>
        <p:txBody>
          <a:bodyPr/>
          <a:lstStyle>
            <a:lvl1pPr defTabSz="578358">
              <a:defRPr sz="7722"/>
            </a:lvl1pPr>
          </a:lstStyle>
          <a:p>
            <a:r>
              <a:t>Remote/Online Learning Most Common Choice</a:t>
            </a:r>
          </a:p>
        </p:txBody>
      </p:sp>
      <p:pic>
        <p:nvPicPr>
          <p:cNvPr id="18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87" name="Slide Number"/>
          <p:cNvSpPr txBox="1">
            <a:spLocks noGrp="1"/>
          </p:cNvSpPr>
          <p:nvPr>
            <p:ph type="sldNum" sz="quarter" idx="2"/>
          </p:nvPr>
        </p:nvSpPr>
        <p:spPr>
          <a:xfrm>
            <a:off x="22827741" y="12065000"/>
            <a:ext cx="39819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188"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90" name="Q. What options is your child’s school currently offering for ways your child could attend school? Please select all options that your child’s school is offering, regardless of how your child is currently attending school.…"/>
          <p:cNvSpPr txBox="1"/>
          <p:nvPr/>
        </p:nvSpPr>
        <p:spPr>
          <a:xfrm>
            <a:off x="1143000" y="2403807"/>
            <a:ext cx="22098000" cy="1336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p>
            <a:pPr algn="l" defTabSz="420624">
              <a:defRPr sz="2592" b="1">
                <a:latin typeface="Exo 2"/>
                <a:ea typeface="Exo 2"/>
                <a:cs typeface="Exo 2"/>
                <a:sym typeface="Exo 2"/>
              </a:defRPr>
            </a:pPr>
            <a:r>
              <a:rPr dirty="0"/>
              <a:t>Q. What options is your child’s school currently offering for ways your child could attend school? Please select all options that your child’s school is </a:t>
            </a:r>
            <a:r>
              <a:rPr u="sng" dirty="0"/>
              <a:t>offering,</a:t>
            </a:r>
            <a:r>
              <a:rPr dirty="0"/>
              <a:t> regardless of how your child is currently attending school.</a:t>
            </a:r>
          </a:p>
          <a:p>
            <a:pPr algn="l" defTabSz="420624">
              <a:defRPr sz="2592" b="1">
                <a:latin typeface="Exo 2"/>
                <a:ea typeface="Exo 2"/>
                <a:cs typeface="Exo 2"/>
                <a:sym typeface="Exo 2"/>
              </a:defRPr>
            </a:pPr>
            <a:r>
              <a:rPr dirty="0"/>
              <a:t>Q. How is your child currently attending school?</a:t>
            </a:r>
          </a:p>
        </p:txBody>
      </p:sp>
      <p:sp>
        <p:nvSpPr>
          <p:cNvPr id="192" name="Options School Is Currently Offering"/>
          <p:cNvSpPr/>
          <p:nvPr/>
        </p:nvSpPr>
        <p:spPr>
          <a:xfrm>
            <a:off x="1164613" y="4039258"/>
            <a:ext cx="11021822"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rPr dirty="0"/>
              <a:t>Options School Is Currently Offering</a:t>
            </a:r>
          </a:p>
        </p:txBody>
      </p:sp>
      <p:sp>
        <p:nvSpPr>
          <p:cNvPr id="193" name="How Child Is Currently Attending"/>
          <p:cNvSpPr/>
          <p:nvPr/>
        </p:nvSpPr>
        <p:spPr>
          <a:xfrm>
            <a:off x="12651120" y="4039258"/>
            <a:ext cx="10702673"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How Child Is Currently Attending</a:t>
            </a:r>
          </a:p>
        </p:txBody>
      </p:sp>
      <p:pic>
        <p:nvPicPr>
          <p:cNvPr id="2" name="Picture 1">
            <a:extLst>
              <a:ext uri="{FF2B5EF4-FFF2-40B4-BE49-F238E27FC236}">
                <a16:creationId xmlns:a16="http://schemas.microsoft.com/office/drawing/2014/main" id="{6F97533D-DDD5-7040-A86D-B2095FDC5A26}"/>
              </a:ext>
            </a:extLst>
          </p:cNvPr>
          <p:cNvPicPr>
            <a:picLocks noChangeAspect="1"/>
          </p:cNvPicPr>
          <p:nvPr/>
        </p:nvPicPr>
        <p:blipFill>
          <a:blip r:embed="rId4"/>
          <a:stretch>
            <a:fillRect/>
          </a:stretch>
        </p:blipFill>
        <p:spPr>
          <a:xfrm>
            <a:off x="12883463" y="4693344"/>
            <a:ext cx="10820400" cy="6464300"/>
          </a:xfrm>
          <a:prstGeom prst="rect">
            <a:avLst/>
          </a:prstGeom>
        </p:spPr>
      </p:pic>
      <p:pic>
        <p:nvPicPr>
          <p:cNvPr id="3" name="Picture 2">
            <a:extLst>
              <a:ext uri="{FF2B5EF4-FFF2-40B4-BE49-F238E27FC236}">
                <a16:creationId xmlns:a16="http://schemas.microsoft.com/office/drawing/2014/main" id="{5089886A-C857-524C-AFF3-0B469C777661}"/>
              </a:ext>
            </a:extLst>
          </p:cNvPr>
          <p:cNvPicPr>
            <a:picLocks noChangeAspect="1"/>
          </p:cNvPicPr>
          <p:nvPr/>
        </p:nvPicPr>
        <p:blipFill>
          <a:blip r:embed="rId5"/>
          <a:stretch>
            <a:fillRect/>
          </a:stretch>
        </p:blipFill>
        <p:spPr>
          <a:xfrm>
            <a:off x="1455250" y="4728234"/>
            <a:ext cx="10845800" cy="646430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96" name="Slide Number"/>
          <p:cNvSpPr txBox="1">
            <a:spLocks noGrp="1"/>
          </p:cNvSpPr>
          <p:nvPr>
            <p:ph type="sldNum" sz="quarter" idx="2"/>
          </p:nvPr>
        </p:nvSpPr>
        <p:spPr>
          <a:xfrm>
            <a:off x="22802747" y="12065000"/>
            <a:ext cx="44818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19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199" name="Table"/>
          <p:cNvGraphicFramePr/>
          <p:nvPr/>
        </p:nvGraphicFramePr>
        <p:xfrm>
          <a:off x="1002657" y="5250829"/>
          <a:ext cx="11112500" cy="5309848"/>
        </p:xfrm>
        <a:graphic>
          <a:graphicData uri="http://schemas.openxmlformats.org/drawingml/2006/table">
            <a:tbl>
              <a:tblPr>
                <a:tableStyleId>{4C3C2611-4C71-4FC5-86AE-919BDF0F9419}</a:tableStyleId>
              </a:tblPr>
              <a:tblGrid>
                <a:gridCol w="56261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647700">
                <a:tc>
                  <a:txBody>
                    <a:bodyPr/>
                    <a:lstStyle/>
                    <a:p>
                      <a:pPr algn="r" defTabSz="914400">
                        <a:defRPr sz="3100" b="1"/>
                      </a:pPr>
                      <a:endParaRPr/>
                    </a:p>
                  </a:txBody>
                  <a:tcPr marL="50800" marR="50800" marT="50800" marB="50800" anchor="ctr" horzOverflow="overflow">
                    <a:noFill/>
                  </a:tcPr>
                </a:tc>
                <a:tc>
                  <a:txBody>
                    <a:bodyPr/>
                    <a:lstStyle/>
                    <a:p>
                      <a:pPr defTabSz="914400">
                        <a:defRPr sz="1800"/>
                      </a:pPr>
                      <a:r>
                        <a:rPr sz="2500" b="1"/>
                        <a:t>White</a:t>
                      </a:r>
                    </a:p>
                  </a:txBody>
                  <a:tcPr marL="50800" marR="50800" marT="50800" marB="50800" anchor="ctr" horzOverflow="overflow">
                    <a:noFill/>
                  </a:tcPr>
                </a:tc>
                <a:tc>
                  <a:txBody>
                    <a:bodyPr/>
                    <a:lstStyle/>
                    <a:p>
                      <a:pPr defTabSz="914400">
                        <a:defRPr sz="1800"/>
                      </a:pPr>
                      <a:r>
                        <a:rPr sz="2500" b="1"/>
                        <a:t>Black</a:t>
                      </a:r>
                    </a:p>
                  </a:txBody>
                  <a:tcPr marL="50800" marR="50800" marT="50800" marB="50800" anchor="ctr" horzOverflow="overflow">
                    <a:noFill/>
                  </a:tcPr>
                </a:tc>
                <a:tc>
                  <a:txBody>
                    <a:bodyPr/>
                    <a:lstStyle/>
                    <a:p>
                      <a:pPr defTabSz="914400">
                        <a:defRPr sz="1800"/>
                      </a:pPr>
                      <a:r>
                        <a:rPr sz="2500" b="1"/>
                        <a:t>Hispanic</a:t>
                      </a:r>
                    </a:p>
                  </a:txBody>
                  <a:tcPr marL="38100" marR="38100" marT="38100" marB="38100" anchor="ctr" horzOverflow="overflow">
                    <a:noFill/>
                  </a:tcPr>
                </a:tc>
                <a:tc>
                  <a:txBody>
                    <a:bodyPr/>
                    <a:lstStyle/>
                    <a:p>
                      <a:pPr defTabSz="914400">
                        <a:defRPr sz="1800"/>
                      </a:pPr>
                      <a:r>
                        <a:rPr sz="2500" b="1"/>
                        <a:t>Other</a:t>
                      </a:r>
                    </a:p>
                  </a:txBody>
                  <a:tcPr marL="50800" marR="50800" marT="50800" marB="50800" anchor="ctr" horzOverflow="overflow">
                    <a:noFill/>
                  </a:tcPr>
                </a:tc>
                <a:extLst>
                  <a:ext uri="{0D108BD9-81ED-4DB2-BD59-A6C34878D82A}">
                    <a16:rowId xmlns:a16="http://schemas.microsoft.com/office/drawing/2014/main" val="10000"/>
                  </a:ext>
                </a:extLst>
              </a:tr>
              <a:tr h="1165537">
                <a:tc>
                  <a:txBody>
                    <a:bodyPr/>
                    <a:lstStyle/>
                    <a:p>
                      <a:pPr algn="r" defTabSz="914400">
                        <a:defRPr sz="1800"/>
                      </a:pPr>
                      <a:r>
                        <a:rPr sz="3100" b="1"/>
                        <a:t>In person in a classroom      or on campus full-time </a:t>
                      </a:r>
                    </a:p>
                  </a:txBody>
                  <a:tcPr marL="50800" marR="50800" marT="50800" marB="50800" anchor="ctr" horzOverflow="overflow">
                    <a:noFill/>
                  </a:tcPr>
                </a:tc>
                <a:tc>
                  <a:txBody>
                    <a:bodyPr/>
                    <a:lstStyle/>
                    <a:p>
                      <a:pPr defTabSz="914400">
                        <a:defRPr sz="1800"/>
                      </a:pPr>
                      <a:r>
                        <a:rPr sz="3600" b="1">
                          <a:solidFill>
                            <a:srgbClr val="02A0E7"/>
                          </a:solidFill>
                        </a:rPr>
                        <a:t>38%</a:t>
                      </a:r>
                    </a:p>
                  </a:txBody>
                  <a:tcPr marL="50800" marR="50800" marT="50800" marB="50800" anchor="ctr" horzOverflow="overflow">
                    <a:noFill/>
                  </a:tcPr>
                </a:tc>
                <a:tc>
                  <a:txBody>
                    <a:bodyPr/>
                    <a:lstStyle/>
                    <a:p>
                      <a:pPr defTabSz="914400">
                        <a:defRPr sz="1800"/>
                      </a:pPr>
                      <a:r>
                        <a:rPr sz="3600" b="1">
                          <a:solidFill>
                            <a:srgbClr val="02A0E7"/>
                          </a:solidFill>
                        </a:rPr>
                        <a:t>25%</a:t>
                      </a:r>
                    </a:p>
                  </a:txBody>
                  <a:tcPr marL="50800" marR="50800" marT="50800" marB="50800" anchor="ctr" horzOverflow="overflow">
                    <a:noFill/>
                  </a:tcPr>
                </a:tc>
                <a:tc>
                  <a:txBody>
                    <a:bodyPr/>
                    <a:lstStyle/>
                    <a:p>
                      <a:pPr defTabSz="914400">
                        <a:defRPr sz="1800"/>
                      </a:pPr>
                      <a:r>
                        <a:rPr sz="3600" b="1">
                          <a:solidFill>
                            <a:srgbClr val="02A0E7"/>
                          </a:solidFill>
                        </a:rPr>
                        <a:t>30%</a:t>
                      </a:r>
                    </a:p>
                  </a:txBody>
                  <a:tcPr marL="50800" marR="50800" marT="50800" marB="50800" anchor="ctr" horzOverflow="overflow">
                    <a:noFill/>
                  </a:tcPr>
                </a:tc>
                <a:tc>
                  <a:txBody>
                    <a:bodyPr/>
                    <a:lstStyle/>
                    <a:p>
                      <a:pPr defTabSz="914400">
                        <a:defRPr sz="1800"/>
                      </a:pPr>
                      <a:r>
                        <a:rPr sz="3600" b="1">
                          <a:solidFill>
                            <a:srgbClr val="02A0E7"/>
                          </a:solidFill>
                        </a:rPr>
                        <a:t>24%</a:t>
                      </a:r>
                    </a:p>
                  </a:txBody>
                  <a:tcPr marL="50800" marR="50800" marT="50800" marB="50800" anchor="ctr" horzOverflow="overflow">
                    <a:noFill/>
                  </a:tcPr>
                </a:tc>
                <a:extLst>
                  <a:ext uri="{0D108BD9-81ED-4DB2-BD59-A6C34878D82A}">
                    <a16:rowId xmlns:a16="http://schemas.microsoft.com/office/drawing/2014/main" val="10001"/>
                  </a:ext>
                </a:extLst>
              </a:tr>
              <a:tr h="1165537">
                <a:tc>
                  <a:txBody>
                    <a:bodyPr/>
                    <a:lstStyle/>
                    <a:p>
                      <a:pPr algn="r" defTabSz="457200">
                        <a:defRPr sz="1800"/>
                      </a:pPr>
                      <a:r>
                        <a:rPr sz="3100" b="1"/>
                        <a:t>Remotely or online full-time </a:t>
                      </a:r>
                    </a:p>
                  </a:txBody>
                  <a:tcPr marL="50800" marR="50800" marT="50800" marB="50800" anchor="ctr" horzOverflow="overflow">
                    <a:noFill/>
                  </a:tcPr>
                </a:tc>
                <a:tc>
                  <a:txBody>
                    <a:bodyPr/>
                    <a:lstStyle/>
                    <a:p>
                      <a:pPr defTabSz="457200">
                        <a:defRPr sz="1800"/>
                      </a:pPr>
                      <a:r>
                        <a:rPr sz="3600" b="1">
                          <a:solidFill>
                            <a:srgbClr val="5ABF59"/>
                          </a:solidFill>
                        </a:rPr>
                        <a:t>65%</a:t>
                      </a:r>
                    </a:p>
                  </a:txBody>
                  <a:tcPr marL="50800" marR="50800" marT="50800" marB="50800" anchor="ctr" horzOverflow="overflow">
                    <a:noFill/>
                  </a:tcPr>
                </a:tc>
                <a:tc>
                  <a:txBody>
                    <a:bodyPr/>
                    <a:lstStyle/>
                    <a:p>
                      <a:pPr defTabSz="457200">
                        <a:defRPr sz="1800"/>
                      </a:pPr>
                      <a:r>
                        <a:rPr sz="3600" b="1">
                          <a:solidFill>
                            <a:srgbClr val="5ABF59"/>
                          </a:solidFill>
                        </a:rPr>
                        <a:t>82%</a:t>
                      </a:r>
                    </a:p>
                  </a:txBody>
                  <a:tcPr marL="50800" marR="50800" marT="50800" marB="50800" anchor="ctr" horzOverflow="overflow">
                    <a:noFill/>
                  </a:tcPr>
                </a:tc>
                <a:tc>
                  <a:txBody>
                    <a:bodyPr/>
                    <a:lstStyle/>
                    <a:p>
                      <a:pPr defTabSz="457200">
                        <a:defRPr sz="1800"/>
                      </a:pPr>
                      <a:r>
                        <a:rPr sz="3600" b="1">
                          <a:solidFill>
                            <a:srgbClr val="5ABF59"/>
                          </a:solidFill>
                        </a:rPr>
                        <a:t>72%</a:t>
                      </a:r>
                    </a:p>
                  </a:txBody>
                  <a:tcPr marL="50800" marR="50800" marT="50800" marB="50800" anchor="ctr" horzOverflow="overflow">
                    <a:noFill/>
                  </a:tcPr>
                </a:tc>
                <a:tc>
                  <a:txBody>
                    <a:bodyPr/>
                    <a:lstStyle/>
                    <a:p>
                      <a:pPr defTabSz="457200">
                        <a:defRPr sz="1800"/>
                      </a:pPr>
                      <a:r>
                        <a:rPr sz="3600" b="1">
                          <a:solidFill>
                            <a:srgbClr val="5ABF59"/>
                          </a:solidFill>
                        </a:rPr>
                        <a:t>78%</a:t>
                      </a:r>
                    </a:p>
                  </a:txBody>
                  <a:tcPr marL="50800" marR="50800" marT="50800" marB="50800" anchor="ctr" horzOverflow="overflow">
                    <a:noFill/>
                  </a:tcPr>
                </a:tc>
                <a:extLst>
                  <a:ext uri="{0D108BD9-81ED-4DB2-BD59-A6C34878D82A}">
                    <a16:rowId xmlns:a16="http://schemas.microsoft.com/office/drawing/2014/main" val="10002"/>
                  </a:ext>
                </a:extLst>
              </a:tr>
              <a:tr h="1165537">
                <a:tc>
                  <a:txBody>
                    <a:bodyPr/>
                    <a:lstStyle/>
                    <a:p>
                      <a:pPr algn="r" defTabSz="457200">
                        <a:defRPr sz="1800"/>
                      </a:pPr>
                      <a:r>
                        <a:rPr sz="3100" b="1"/>
                        <a:t>                  Part-time in person,  part-time remotely or online </a:t>
                      </a:r>
                    </a:p>
                  </a:txBody>
                  <a:tcPr marL="50800" marR="50800" marT="50800" marB="50800" anchor="ctr" horzOverflow="overflow">
                    <a:noFill/>
                  </a:tcPr>
                </a:tc>
                <a:tc>
                  <a:txBody>
                    <a:bodyPr/>
                    <a:lstStyle/>
                    <a:p>
                      <a:pPr defTabSz="457200">
                        <a:defRPr sz="1800"/>
                      </a:pPr>
                      <a:r>
                        <a:rPr sz="3600" b="1">
                          <a:solidFill>
                            <a:srgbClr val="63898A"/>
                          </a:solidFill>
                        </a:rPr>
                        <a:t>31%</a:t>
                      </a:r>
                    </a:p>
                  </a:txBody>
                  <a:tcPr marL="50800" marR="50800" marT="50800" marB="50800" anchor="ctr" horzOverflow="overflow">
                    <a:noFill/>
                  </a:tcPr>
                </a:tc>
                <a:tc>
                  <a:txBody>
                    <a:bodyPr/>
                    <a:lstStyle/>
                    <a:p>
                      <a:pPr defTabSz="457200">
                        <a:defRPr sz="1800"/>
                      </a:pPr>
                      <a:r>
                        <a:rPr sz="3600" b="1">
                          <a:solidFill>
                            <a:srgbClr val="63898A"/>
                          </a:solidFill>
                        </a:rPr>
                        <a:t>19%</a:t>
                      </a:r>
                    </a:p>
                  </a:txBody>
                  <a:tcPr marL="50800" marR="50800" marT="50800" marB="50800" anchor="ctr" horzOverflow="overflow">
                    <a:noFill/>
                  </a:tcPr>
                </a:tc>
                <a:tc>
                  <a:txBody>
                    <a:bodyPr/>
                    <a:lstStyle/>
                    <a:p>
                      <a:pPr defTabSz="457200">
                        <a:defRPr sz="1800"/>
                      </a:pPr>
                      <a:r>
                        <a:rPr sz="3600" b="1">
                          <a:solidFill>
                            <a:srgbClr val="63898A"/>
                          </a:solidFill>
                        </a:rPr>
                        <a:t>33%</a:t>
                      </a:r>
                    </a:p>
                  </a:txBody>
                  <a:tcPr marL="50800" marR="50800" marT="50800" marB="50800" anchor="ctr" horzOverflow="overflow">
                    <a:noFill/>
                  </a:tcPr>
                </a:tc>
                <a:tc>
                  <a:txBody>
                    <a:bodyPr/>
                    <a:lstStyle/>
                    <a:p>
                      <a:pPr defTabSz="457200">
                        <a:defRPr sz="1800"/>
                      </a:pPr>
                      <a:r>
                        <a:rPr sz="3600" b="1">
                          <a:solidFill>
                            <a:srgbClr val="63898A"/>
                          </a:solidFill>
                        </a:rPr>
                        <a:t>17%</a:t>
                      </a:r>
                    </a:p>
                  </a:txBody>
                  <a:tcPr marL="50800" marR="50800" marT="50800" marB="50800" anchor="ctr" horzOverflow="overflow">
                    <a:noFill/>
                  </a:tcPr>
                </a:tc>
                <a:extLst>
                  <a:ext uri="{0D108BD9-81ED-4DB2-BD59-A6C34878D82A}">
                    <a16:rowId xmlns:a16="http://schemas.microsoft.com/office/drawing/2014/main" val="10003"/>
                  </a:ext>
                </a:extLst>
              </a:tr>
              <a:tr h="1165537">
                <a:tc>
                  <a:txBody>
                    <a:bodyPr/>
                    <a:lstStyle/>
                    <a:p>
                      <a:pPr algn="r" defTabSz="457200">
                        <a:defRPr sz="1800"/>
                      </a:pPr>
                      <a:r>
                        <a:rPr sz="3100" b="1"/>
                        <a:t>Something else </a:t>
                      </a:r>
                    </a:p>
                  </a:txBody>
                  <a:tcPr marL="50800" marR="50800" marT="50800" marB="50800" anchor="ctr" horzOverflow="overflow">
                    <a:noFill/>
                  </a:tcPr>
                </a:tc>
                <a:tc>
                  <a:txBody>
                    <a:bodyPr/>
                    <a:lstStyle/>
                    <a:p>
                      <a:pPr defTabSz="457200">
                        <a:defRPr sz="1800"/>
                      </a:pPr>
                      <a:r>
                        <a:rPr sz="3600" b="1">
                          <a:solidFill>
                            <a:srgbClr val="A7ADB5"/>
                          </a:solidFill>
                        </a:rPr>
                        <a:t>3%</a:t>
                      </a:r>
                    </a:p>
                  </a:txBody>
                  <a:tcPr marL="50800" marR="50800" marT="50800" marB="50800" anchor="ctr" horzOverflow="overflow">
                    <a:noFill/>
                  </a:tcPr>
                </a:tc>
                <a:tc>
                  <a:txBody>
                    <a:bodyPr/>
                    <a:lstStyle/>
                    <a:p>
                      <a:pPr defTabSz="457200">
                        <a:defRPr sz="1800"/>
                      </a:pPr>
                      <a:r>
                        <a:rPr sz="3600" b="1">
                          <a:solidFill>
                            <a:srgbClr val="A7ADB5"/>
                          </a:solidFill>
                        </a:rPr>
                        <a:t>2%</a:t>
                      </a:r>
                    </a:p>
                  </a:txBody>
                  <a:tcPr marL="50800" marR="50800" marT="50800" marB="50800" anchor="ctr" horzOverflow="overflow">
                    <a:noFill/>
                  </a:tcPr>
                </a:tc>
                <a:tc>
                  <a:txBody>
                    <a:bodyPr/>
                    <a:lstStyle/>
                    <a:p>
                      <a:pPr defTabSz="457200">
                        <a:defRPr sz="1800"/>
                      </a:pPr>
                      <a:r>
                        <a:rPr sz="3600" b="1">
                          <a:solidFill>
                            <a:srgbClr val="A7ADB5"/>
                          </a:solidFill>
                        </a:rPr>
                        <a:t>1%</a:t>
                      </a:r>
                    </a:p>
                  </a:txBody>
                  <a:tcPr marL="50800" marR="50800" marT="50800" marB="50800" anchor="ctr" horzOverflow="overflow">
                    <a:noFill/>
                  </a:tcPr>
                </a:tc>
                <a:tc>
                  <a:txBody>
                    <a:bodyPr/>
                    <a:lstStyle/>
                    <a:p>
                      <a:pPr defTabSz="457200">
                        <a:defRPr sz="1800"/>
                      </a:pPr>
                      <a:r>
                        <a:rPr sz="3600" b="1">
                          <a:solidFill>
                            <a:srgbClr val="A7ADB5"/>
                          </a:solidFill>
                        </a:rPr>
                        <a:t>5%</a:t>
                      </a:r>
                    </a:p>
                  </a:txBody>
                  <a:tcPr marL="50800" marR="50800" marT="50800" marB="50800" anchor="ctr" horzOverflow="overflow">
                    <a:noFill/>
                  </a:tcPr>
                </a:tc>
                <a:extLst>
                  <a:ext uri="{0D108BD9-81ED-4DB2-BD59-A6C34878D82A}">
                    <a16:rowId xmlns:a16="http://schemas.microsoft.com/office/drawing/2014/main" val="10004"/>
                  </a:ext>
                </a:extLst>
              </a:tr>
            </a:tbl>
          </a:graphicData>
        </a:graphic>
      </p:graphicFrame>
      <p:graphicFrame>
        <p:nvGraphicFramePr>
          <p:cNvPr id="200" name="Table"/>
          <p:cNvGraphicFramePr/>
          <p:nvPr/>
        </p:nvGraphicFramePr>
        <p:xfrm>
          <a:off x="12370006" y="5250829"/>
          <a:ext cx="11112500" cy="5309848"/>
        </p:xfrm>
        <a:graphic>
          <a:graphicData uri="http://schemas.openxmlformats.org/drawingml/2006/table">
            <a:tbl>
              <a:tblPr>
                <a:tableStyleId>{4C3C2611-4C71-4FC5-86AE-919BDF0F9419}</a:tableStyleId>
              </a:tblPr>
              <a:tblGrid>
                <a:gridCol w="56261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647700">
                <a:tc>
                  <a:txBody>
                    <a:bodyPr/>
                    <a:lstStyle/>
                    <a:p>
                      <a:pPr algn="r" defTabSz="914400">
                        <a:defRPr sz="3100" b="1"/>
                      </a:pPr>
                      <a:endParaRPr/>
                    </a:p>
                  </a:txBody>
                  <a:tcPr marL="50800" marR="50800" marT="50800" marB="50800" anchor="ctr" horzOverflow="overflow">
                    <a:noFill/>
                  </a:tcPr>
                </a:tc>
                <a:tc>
                  <a:txBody>
                    <a:bodyPr/>
                    <a:lstStyle/>
                    <a:p>
                      <a:pPr defTabSz="914400">
                        <a:defRPr sz="1800"/>
                      </a:pPr>
                      <a:r>
                        <a:rPr sz="2500" b="1"/>
                        <a:t>White</a:t>
                      </a:r>
                    </a:p>
                  </a:txBody>
                  <a:tcPr marL="50800" marR="50800" marT="50800" marB="50800" anchor="ctr" horzOverflow="overflow">
                    <a:noFill/>
                  </a:tcPr>
                </a:tc>
                <a:tc>
                  <a:txBody>
                    <a:bodyPr/>
                    <a:lstStyle/>
                    <a:p>
                      <a:pPr defTabSz="914400">
                        <a:defRPr sz="1800"/>
                      </a:pPr>
                      <a:r>
                        <a:rPr sz="2500" b="1"/>
                        <a:t>Black</a:t>
                      </a:r>
                    </a:p>
                  </a:txBody>
                  <a:tcPr marL="50800" marR="50800" marT="50800" marB="50800" anchor="ctr" horzOverflow="overflow">
                    <a:noFill/>
                  </a:tcPr>
                </a:tc>
                <a:tc>
                  <a:txBody>
                    <a:bodyPr/>
                    <a:lstStyle/>
                    <a:p>
                      <a:pPr defTabSz="914400">
                        <a:defRPr sz="1800"/>
                      </a:pPr>
                      <a:r>
                        <a:rPr sz="2500" b="1"/>
                        <a:t>Hispanic</a:t>
                      </a:r>
                    </a:p>
                  </a:txBody>
                  <a:tcPr marL="38100" marR="38100" marT="38100" marB="38100" anchor="ctr" horzOverflow="overflow">
                    <a:noFill/>
                  </a:tcPr>
                </a:tc>
                <a:tc>
                  <a:txBody>
                    <a:bodyPr/>
                    <a:lstStyle/>
                    <a:p>
                      <a:pPr defTabSz="914400">
                        <a:defRPr sz="1800"/>
                      </a:pPr>
                      <a:r>
                        <a:rPr sz="2500" b="1"/>
                        <a:t>Other</a:t>
                      </a:r>
                    </a:p>
                  </a:txBody>
                  <a:tcPr marL="50800" marR="50800" marT="50800" marB="50800" anchor="ctr" horzOverflow="overflow">
                    <a:noFill/>
                  </a:tcPr>
                </a:tc>
                <a:extLst>
                  <a:ext uri="{0D108BD9-81ED-4DB2-BD59-A6C34878D82A}">
                    <a16:rowId xmlns:a16="http://schemas.microsoft.com/office/drawing/2014/main" val="10000"/>
                  </a:ext>
                </a:extLst>
              </a:tr>
              <a:tr h="1165537">
                <a:tc>
                  <a:txBody>
                    <a:bodyPr/>
                    <a:lstStyle/>
                    <a:p>
                      <a:pPr algn="r" defTabSz="914400">
                        <a:defRPr sz="1800"/>
                      </a:pPr>
                      <a:r>
                        <a:rPr sz="3100" b="1"/>
                        <a:t>Only in person,  on their school campus </a:t>
                      </a:r>
                    </a:p>
                  </a:txBody>
                  <a:tcPr marL="50800" marR="50800" marT="50800" marB="50800" anchor="ctr" horzOverflow="overflow">
                    <a:noFill/>
                  </a:tcPr>
                </a:tc>
                <a:tc>
                  <a:txBody>
                    <a:bodyPr/>
                    <a:lstStyle/>
                    <a:p>
                      <a:pPr defTabSz="914400">
                        <a:defRPr sz="1800"/>
                      </a:pPr>
                      <a:r>
                        <a:rPr sz="3600" b="1">
                          <a:solidFill>
                            <a:srgbClr val="02A0E7"/>
                          </a:solidFill>
                        </a:rPr>
                        <a:t>28%</a:t>
                      </a:r>
                    </a:p>
                  </a:txBody>
                  <a:tcPr marL="50800" marR="50800" marT="50800" marB="50800" anchor="ctr" horzOverflow="overflow">
                    <a:noFill/>
                  </a:tcPr>
                </a:tc>
                <a:tc>
                  <a:txBody>
                    <a:bodyPr/>
                    <a:lstStyle/>
                    <a:p>
                      <a:pPr defTabSz="914400">
                        <a:defRPr sz="1800"/>
                      </a:pPr>
                      <a:r>
                        <a:rPr sz="3600" b="1">
                          <a:solidFill>
                            <a:srgbClr val="02A0E7"/>
                          </a:solidFill>
                        </a:rPr>
                        <a:t>12%</a:t>
                      </a:r>
                    </a:p>
                  </a:txBody>
                  <a:tcPr marL="50800" marR="50800" marT="50800" marB="50800" anchor="ctr" horzOverflow="overflow">
                    <a:noFill/>
                  </a:tcPr>
                </a:tc>
                <a:tc>
                  <a:txBody>
                    <a:bodyPr/>
                    <a:lstStyle/>
                    <a:p>
                      <a:pPr defTabSz="914400">
                        <a:defRPr sz="1800"/>
                      </a:pPr>
                      <a:r>
                        <a:rPr sz="3600" b="1">
                          <a:solidFill>
                            <a:srgbClr val="02A0E7"/>
                          </a:solidFill>
                        </a:rPr>
                        <a:t>16%</a:t>
                      </a:r>
                    </a:p>
                  </a:txBody>
                  <a:tcPr marL="50800" marR="50800" marT="50800" marB="50800" anchor="ctr" horzOverflow="overflow">
                    <a:noFill/>
                  </a:tcPr>
                </a:tc>
                <a:tc>
                  <a:txBody>
                    <a:bodyPr/>
                    <a:lstStyle/>
                    <a:p>
                      <a:pPr defTabSz="914400">
                        <a:defRPr sz="1800"/>
                      </a:pPr>
                      <a:r>
                        <a:rPr sz="3600" b="1">
                          <a:solidFill>
                            <a:srgbClr val="02A0E7"/>
                          </a:solidFill>
                        </a:rPr>
                        <a:t>16%</a:t>
                      </a:r>
                    </a:p>
                  </a:txBody>
                  <a:tcPr marL="50800" marR="50800" marT="50800" marB="50800" anchor="ctr" horzOverflow="overflow">
                    <a:noFill/>
                  </a:tcPr>
                </a:tc>
                <a:extLst>
                  <a:ext uri="{0D108BD9-81ED-4DB2-BD59-A6C34878D82A}">
                    <a16:rowId xmlns:a16="http://schemas.microsoft.com/office/drawing/2014/main" val="10001"/>
                  </a:ext>
                </a:extLst>
              </a:tr>
              <a:tr h="1165537">
                <a:tc>
                  <a:txBody>
                    <a:bodyPr/>
                    <a:lstStyle/>
                    <a:p>
                      <a:pPr algn="r" defTabSz="457200">
                        <a:defRPr sz="1800"/>
                      </a:pPr>
                      <a:r>
                        <a:rPr sz="3100" b="1"/>
                        <a:t>Only remotely or online</a:t>
                      </a:r>
                    </a:p>
                  </a:txBody>
                  <a:tcPr marL="50800" marR="50800" marT="50800" marB="50800" anchor="ctr" horzOverflow="overflow">
                    <a:noFill/>
                  </a:tcPr>
                </a:tc>
                <a:tc>
                  <a:txBody>
                    <a:bodyPr/>
                    <a:lstStyle/>
                    <a:p>
                      <a:pPr defTabSz="457200">
                        <a:defRPr sz="1800"/>
                      </a:pPr>
                      <a:r>
                        <a:rPr sz="3600" b="1">
                          <a:solidFill>
                            <a:srgbClr val="5ABF59"/>
                          </a:solidFill>
                        </a:rPr>
                        <a:t>48%</a:t>
                      </a:r>
                    </a:p>
                  </a:txBody>
                  <a:tcPr marL="50800" marR="50800" marT="50800" marB="50800" anchor="ctr" horzOverflow="overflow">
                    <a:noFill/>
                  </a:tcPr>
                </a:tc>
                <a:tc>
                  <a:txBody>
                    <a:bodyPr/>
                    <a:lstStyle/>
                    <a:p>
                      <a:pPr defTabSz="457200">
                        <a:defRPr sz="1800"/>
                      </a:pPr>
                      <a:r>
                        <a:rPr sz="3600" b="1">
                          <a:solidFill>
                            <a:srgbClr val="5ABF59"/>
                          </a:solidFill>
                        </a:rPr>
                        <a:t>75%</a:t>
                      </a:r>
                    </a:p>
                  </a:txBody>
                  <a:tcPr marL="50800" marR="50800" marT="50800" marB="50800" anchor="ctr" horzOverflow="overflow">
                    <a:noFill/>
                  </a:tcPr>
                </a:tc>
                <a:tc>
                  <a:txBody>
                    <a:bodyPr/>
                    <a:lstStyle/>
                    <a:p>
                      <a:pPr defTabSz="457200">
                        <a:defRPr sz="1800"/>
                      </a:pPr>
                      <a:r>
                        <a:rPr sz="3600" b="1">
                          <a:solidFill>
                            <a:srgbClr val="5ABF59"/>
                          </a:solidFill>
                        </a:rPr>
                        <a:t>68%</a:t>
                      </a:r>
                    </a:p>
                  </a:txBody>
                  <a:tcPr marL="50800" marR="50800" marT="50800" marB="50800" anchor="ctr" horzOverflow="overflow">
                    <a:noFill/>
                  </a:tcPr>
                </a:tc>
                <a:tc>
                  <a:txBody>
                    <a:bodyPr/>
                    <a:lstStyle/>
                    <a:p>
                      <a:pPr defTabSz="457200">
                        <a:defRPr sz="1800"/>
                      </a:pPr>
                      <a:r>
                        <a:rPr sz="3600" b="1">
                          <a:solidFill>
                            <a:srgbClr val="5ABF59"/>
                          </a:solidFill>
                        </a:rPr>
                        <a:t>74%</a:t>
                      </a:r>
                    </a:p>
                  </a:txBody>
                  <a:tcPr marL="50800" marR="50800" marT="50800" marB="50800" anchor="ctr" horzOverflow="overflow">
                    <a:noFill/>
                  </a:tcPr>
                </a:tc>
                <a:extLst>
                  <a:ext uri="{0D108BD9-81ED-4DB2-BD59-A6C34878D82A}">
                    <a16:rowId xmlns:a16="http://schemas.microsoft.com/office/drawing/2014/main" val="10002"/>
                  </a:ext>
                </a:extLst>
              </a:tr>
              <a:tr h="1165537">
                <a:tc>
                  <a:txBody>
                    <a:bodyPr/>
                    <a:lstStyle/>
                    <a:p>
                      <a:pPr algn="r" defTabSz="457200">
                        <a:defRPr sz="1800"/>
                      </a:pPr>
                      <a:r>
                        <a:rPr sz="3100" b="1"/>
                        <a:t>                 Part-time in person,  part-time remotely or online</a:t>
                      </a:r>
                    </a:p>
                  </a:txBody>
                  <a:tcPr marL="50800" marR="50800" marT="50800" marB="50800" anchor="ctr" horzOverflow="overflow">
                    <a:noFill/>
                  </a:tcPr>
                </a:tc>
                <a:tc>
                  <a:txBody>
                    <a:bodyPr/>
                    <a:lstStyle/>
                    <a:p>
                      <a:pPr defTabSz="457200">
                        <a:defRPr sz="1800"/>
                      </a:pPr>
                      <a:r>
                        <a:rPr sz="3600" b="1">
                          <a:solidFill>
                            <a:srgbClr val="63898A"/>
                          </a:solidFill>
                        </a:rPr>
                        <a:t>21%</a:t>
                      </a:r>
                    </a:p>
                  </a:txBody>
                  <a:tcPr marL="50800" marR="50800" marT="50800" marB="50800" anchor="ctr" horzOverflow="overflow">
                    <a:noFill/>
                  </a:tcPr>
                </a:tc>
                <a:tc>
                  <a:txBody>
                    <a:bodyPr/>
                    <a:lstStyle/>
                    <a:p>
                      <a:pPr defTabSz="457200">
                        <a:defRPr sz="1800"/>
                      </a:pPr>
                      <a:r>
                        <a:rPr sz="3600" b="1">
                          <a:solidFill>
                            <a:srgbClr val="63898A"/>
                          </a:solidFill>
                        </a:rPr>
                        <a:t>12%</a:t>
                      </a:r>
                    </a:p>
                  </a:txBody>
                  <a:tcPr marL="50800" marR="50800" marT="50800" marB="50800" anchor="ctr" horzOverflow="overflow">
                    <a:noFill/>
                  </a:tcPr>
                </a:tc>
                <a:tc>
                  <a:txBody>
                    <a:bodyPr/>
                    <a:lstStyle/>
                    <a:p>
                      <a:pPr defTabSz="457200">
                        <a:defRPr sz="1800"/>
                      </a:pPr>
                      <a:r>
                        <a:rPr sz="3600" b="1">
                          <a:solidFill>
                            <a:srgbClr val="63898A"/>
                          </a:solidFill>
                        </a:rPr>
                        <a:t>16%</a:t>
                      </a:r>
                    </a:p>
                  </a:txBody>
                  <a:tcPr marL="50800" marR="50800" marT="50800" marB="50800" anchor="ctr" horzOverflow="overflow">
                    <a:noFill/>
                  </a:tcPr>
                </a:tc>
                <a:tc>
                  <a:txBody>
                    <a:bodyPr/>
                    <a:lstStyle/>
                    <a:p>
                      <a:pPr defTabSz="457200">
                        <a:defRPr sz="1800"/>
                      </a:pPr>
                      <a:r>
                        <a:rPr sz="3600" b="1">
                          <a:solidFill>
                            <a:srgbClr val="63898A"/>
                          </a:solidFill>
                        </a:rPr>
                        <a:t>11%</a:t>
                      </a:r>
                    </a:p>
                  </a:txBody>
                  <a:tcPr marL="50800" marR="50800" marT="50800" marB="50800" anchor="ctr" horzOverflow="overflow">
                    <a:noFill/>
                  </a:tcPr>
                </a:tc>
                <a:extLst>
                  <a:ext uri="{0D108BD9-81ED-4DB2-BD59-A6C34878D82A}">
                    <a16:rowId xmlns:a16="http://schemas.microsoft.com/office/drawing/2014/main" val="10003"/>
                  </a:ext>
                </a:extLst>
              </a:tr>
              <a:tr h="1165537">
                <a:tc>
                  <a:txBody>
                    <a:bodyPr/>
                    <a:lstStyle/>
                    <a:p>
                      <a:pPr algn="r" defTabSz="457200">
                        <a:defRPr sz="1800"/>
                      </a:pPr>
                      <a:r>
                        <a:rPr sz="3100" b="1"/>
                        <a:t>Something else </a:t>
                      </a:r>
                    </a:p>
                  </a:txBody>
                  <a:tcPr marL="50800" marR="50800" marT="50800" marB="50800" anchor="ctr" horzOverflow="overflow">
                    <a:noFill/>
                  </a:tcPr>
                </a:tc>
                <a:tc>
                  <a:txBody>
                    <a:bodyPr/>
                    <a:lstStyle/>
                    <a:p>
                      <a:pPr defTabSz="457200">
                        <a:defRPr sz="1800"/>
                      </a:pPr>
                      <a:r>
                        <a:rPr sz="3600" b="1">
                          <a:solidFill>
                            <a:srgbClr val="A7ADB5"/>
                          </a:solidFill>
                        </a:rPr>
                        <a:t>2%</a:t>
                      </a:r>
                    </a:p>
                  </a:txBody>
                  <a:tcPr marL="50800" marR="50800" marT="50800" marB="50800" anchor="ctr" horzOverflow="overflow">
                    <a:noFill/>
                  </a:tcPr>
                </a:tc>
                <a:tc>
                  <a:txBody>
                    <a:bodyPr/>
                    <a:lstStyle/>
                    <a:p>
                      <a:pPr defTabSz="457200">
                        <a:defRPr sz="1800"/>
                      </a:pPr>
                      <a:r>
                        <a:rPr sz="3600" b="1">
                          <a:solidFill>
                            <a:srgbClr val="A7ADB5"/>
                          </a:solidFill>
                        </a:rPr>
                        <a:t>1%</a:t>
                      </a:r>
                    </a:p>
                  </a:txBody>
                  <a:tcPr marL="50800" marR="50800" marT="50800" marB="50800" anchor="ctr" horzOverflow="overflow">
                    <a:noFill/>
                  </a:tcPr>
                </a:tc>
                <a:tc>
                  <a:txBody>
                    <a:bodyPr/>
                    <a:lstStyle/>
                    <a:p>
                      <a:pPr defTabSz="457200">
                        <a:defRPr sz="1800"/>
                      </a:pPr>
                      <a:r>
                        <a:rPr sz="3600" b="1">
                          <a:solidFill>
                            <a:srgbClr val="A7ADB5"/>
                          </a:solidFill>
                        </a:rPr>
                        <a:t>*%</a:t>
                      </a:r>
                    </a:p>
                  </a:txBody>
                  <a:tcPr marL="50800" marR="50800" marT="50800" marB="50800" anchor="ctr" horzOverflow="overflow">
                    <a:noFill/>
                  </a:tcPr>
                </a:tc>
                <a:tc>
                  <a:txBody>
                    <a:bodyPr/>
                    <a:lstStyle/>
                    <a:p>
                      <a:pPr defTabSz="457200">
                        <a:defRPr sz="1800"/>
                      </a:pPr>
                      <a:r>
                        <a:rPr sz="3600" b="1">
                          <a:solidFill>
                            <a:srgbClr val="A7ADB5"/>
                          </a:solidFill>
                        </a:rPr>
                        <a:t>-</a:t>
                      </a:r>
                    </a:p>
                  </a:txBody>
                  <a:tcPr marL="50800" marR="50800" marT="50800" marB="50800" anchor="ctr" horzOverflow="overflow">
                    <a:noFill/>
                  </a:tcPr>
                </a:tc>
                <a:extLst>
                  <a:ext uri="{0D108BD9-81ED-4DB2-BD59-A6C34878D82A}">
                    <a16:rowId xmlns:a16="http://schemas.microsoft.com/office/drawing/2014/main" val="10004"/>
                  </a:ext>
                </a:extLst>
              </a:tr>
            </a:tbl>
          </a:graphicData>
        </a:graphic>
      </p:graphicFrame>
      <p:sp>
        <p:nvSpPr>
          <p:cNvPr id="203" name="White Parents More Likely To Have Child Attending In Person"/>
          <p:cNvSpPr txBox="1">
            <a:spLocks noGrp="1"/>
          </p:cNvSpPr>
          <p:nvPr>
            <p:ph type="title"/>
          </p:nvPr>
        </p:nvSpPr>
        <p:spPr>
          <a:prstGeom prst="rect">
            <a:avLst/>
          </a:prstGeom>
        </p:spPr>
        <p:txBody>
          <a:bodyPr>
            <a:noAutofit/>
          </a:bodyPr>
          <a:lstStyle>
            <a:lvl1pPr defTabSz="443991">
              <a:defRPr sz="5928"/>
            </a:lvl1pPr>
          </a:lstStyle>
          <a:p>
            <a:r>
              <a:rPr sz="5800" dirty="0"/>
              <a:t>White Parents More Likely To Have Child Attending In Person </a:t>
            </a:r>
          </a:p>
        </p:txBody>
      </p:sp>
      <p:sp>
        <p:nvSpPr>
          <p:cNvPr id="11" name="Q. What options is your child’s school currently offering for ways your child could attend school? Please select all options that your child’s school is offering, regardless of how your child is currently attending school.…">
            <a:extLst>
              <a:ext uri="{FF2B5EF4-FFF2-40B4-BE49-F238E27FC236}">
                <a16:creationId xmlns:a16="http://schemas.microsoft.com/office/drawing/2014/main" id="{EA1AB37C-A6F3-B54A-B13D-9FFAB38E86F5}"/>
              </a:ext>
            </a:extLst>
          </p:cNvPr>
          <p:cNvSpPr txBox="1"/>
          <p:nvPr/>
        </p:nvSpPr>
        <p:spPr>
          <a:xfrm>
            <a:off x="1143000" y="2403807"/>
            <a:ext cx="22098000" cy="1336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p>
            <a:pPr algn="l" defTabSz="420624">
              <a:defRPr sz="2592" b="1">
                <a:latin typeface="Exo 2"/>
                <a:ea typeface="Exo 2"/>
                <a:cs typeface="Exo 2"/>
                <a:sym typeface="Exo 2"/>
              </a:defRPr>
            </a:pPr>
            <a:r>
              <a:rPr dirty="0"/>
              <a:t>Q. What options is your child’s school currently offering for ways your child could attend school? Please select all options that your child’s school is </a:t>
            </a:r>
            <a:r>
              <a:rPr u="sng" dirty="0"/>
              <a:t>offering,</a:t>
            </a:r>
            <a:r>
              <a:rPr dirty="0"/>
              <a:t> regardless of how your child is currently attending school.</a:t>
            </a:r>
          </a:p>
          <a:p>
            <a:pPr algn="l" defTabSz="420624">
              <a:defRPr sz="2592" b="1">
                <a:latin typeface="Exo 2"/>
                <a:ea typeface="Exo 2"/>
                <a:cs typeface="Exo 2"/>
                <a:sym typeface="Exo 2"/>
              </a:defRPr>
            </a:pPr>
            <a:r>
              <a:rPr dirty="0"/>
              <a:t>Q. How is your child currently attending school?</a:t>
            </a:r>
          </a:p>
        </p:txBody>
      </p:sp>
      <p:sp>
        <p:nvSpPr>
          <p:cNvPr id="12" name="Options School Is Currently Offering">
            <a:extLst>
              <a:ext uri="{FF2B5EF4-FFF2-40B4-BE49-F238E27FC236}">
                <a16:creationId xmlns:a16="http://schemas.microsoft.com/office/drawing/2014/main" id="{212E4CEA-B69F-EB47-942F-6FE01E82E502}"/>
              </a:ext>
            </a:extLst>
          </p:cNvPr>
          <p:cNvSpPr/>
          <p:nvPr/>
        </p:nvSpPr>
        <p:spPr>
          <a:xfrm>
            <a:off x="1164613" y="4039258"/>
            <a:ext cx="11021822"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rPr dirty="0"/>
              <a:t>Options School Is Currently Offering</a:t>
            </a:r>
          </a:p>
        </p:txBody>
      </p:sp>
      <p:sp>
        <p:nvSpPr>
          <p:cNvPr id="13" name="How Child Is Currently Attending">
            <a:extLst>
              <a:ext uri="{FF2B5EF4-FFF2-40B4-BE49-F238E27FC236}">
                <a16:creationId xmlns:a16="http://schemas.microsoft.com/office/drawing/2014/main" id="{E579DF15-0BED-0E45-BEA1-0C5EDCE16AAB}"/>
              </a:ext>
            </a:extLst>
          </p:cNvPr>
          <p:cNvSpPr/>
          <p:nvPr/>
        </p:nvSpPr>
        <p:spPr>
          <a:xfrm>
            <a:off x="12651120" y="4039258"/>
            <a:ext cx="10702673"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How Child Is Currently Attending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hoice Differs By Race Across Income Levels; Slight Income Differences In Choosing Hybrid Schooling"/>
          <p:cNvSpPr txBox="1">
            <a:spLocks noGrp="1"/>
          </p:cNvSpPr>
          <p:nvPr>
            <p:ph type="title"/>
          </p:nvPr>
        </p:nvSpPr>
        <p:spPr>
          <a:prstGeom prst="rect">
            <a:avLst/>
          </a:prstGeom>
        </p:spPr>
        <p:txBody>
          <a:bodyPr/>
          <a:lstStyle>
            <a:lvl1pPr defTabSz="426466">
              <a:defRPr sz="5694"/>
            </a:lvl1pPr>
          </a:lstStyle>
          <a:p>
            <a:r>
              <a:t>Choice Differs By Race Across Income Levels; Slight Income Differences In Choosing Hybrid Schooling </a:t>
            </a:r>
          </a:p>
        </p:txBody>
      </p:sp>
      <p:pic>
        <p:nvPicPr>
          <p:cNvPr id="20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07" name="Slide Number"/>
          <p:cNvSpPr txBox="1">
            <a:spLocks noGrp="1"/>
          </p:cNvSpPr>
          <p:nvPr>
            <p:ph type="sldNum" sz="quarter" idx="2"/>
          </p:nvPr>
        </p:nvSpPr>
        <p:spPr>
          <a:xfrm>
            <a:off x="22803662" y="12065000"/>
            <a:ext cx="446355"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208"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209" name="2D Stacked Bar Chart"/>
          <p:cNvGraphicFramePr/>
          <p:nvPr>
            <p:extLst>
              <p:ext uri="{D42A27DB-BD31-4B8C-83A1-F6EECF244321}">
                <p14:modId xmlns:p14="http://schemas.microsoft.com/office/powerpoint/2010/main" val="1492658062"/>
              </p:ext>
            </p:extLst>
          </p:nvPr>
        </p:nvGraphicFramePr>
        <p:xfrm>
          <a:off x="-1727200" y="3378200"/>
          <a:ext cx="29870400" cy="7891391"/>
        </p:xfrm>
        <a:graphic>
          <a:graphicData uri="http://schemas.openxmlformats.org/drawingml/2006/chart">
            <c:chart xmlns:c="http://schemas.openxmlformats.org/drawingml/2006/chart" xmlns:r="http://schemas.openxmlformats.org/officeDocument/2006/relationships" r:id="rId4"/>
          </a:graphicData>
        </a:graphic>
      </p:graphicFrame>
      <p:sp>
        <p:nvSpPr>
          <p:cNvPr id="210" name="Q. How is your child currently attending school?"/>
          <p:cNvSpPr txBox="1"/>
          <p:nvPr/>
        </p:nvSpPr>
        <p:spPr>
          <a:xfrm>
            <a:off x="1143000" y="2657807"/>
            <a:ext cx="22098000" cy="1336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600" b="1">
                <a:latin typeface="Exo 2"/>
                <a:ea typeface="Exo 2"/>
                <a:cs typeface="Exo 2"/>
                <a:sym typeface="Exo 2"/>
              </a:defRPr>
            </a:lvl1pPr>
          </a:lstStyle>
          <a:p>
            <a:r>
              <a:t>Q. How is your child currently attending school?</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OVID-19 Concerns Top Reason For Choosing Remote Learning; Concerns About Social Interaction, Learning Top Reasons For In Person"/>
          <p:cNvSpPr txBox="1">
            <a:spLocks noGrp="1"/>
          </p:cNvSpPr>
          <p:nvPr>
            <p:ph type="title"/>
          </p:nvPr>
        </p:nvSpPr>
        <p:spPr>
          <a:prstGeom prst="rect">
            <a:avLst/>
          </a:prstGeom>
        </p:spPr>
        <p:txBody>
          <a:bodyPr/>
          <a:lstStyle>
            <a:lvl1pPr defTabSz="379729">
              <a:defRPr sz="5069"/>
            </a:lvl1pPr>
          </a:lstStyle>
          <a:p>
            <a:r>
              <a:t>COVID-19 Concerns Top Reason For Choosing Remote Learning; Concerns About Social Interaction, Learning Top Reasons For In Person</a:t>
            </a:r>
          </a:p>
        </p:txBody>
      </p:sp>
      <p:pic>
        <p:nvPicPr>
          <p:cNvPr id="21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14" name="Slide Number"/>
          <p:cNvSpPr txBox="1">
            <a:spLocks noGrp="1"/>
          </p:cNvSpPr>
          <p:nvPr>
            <p:ph type="sldNum" sz="quarter" idx="2"/>
          </p:nvPr>
        </p:nvSpPr>
        <p:spPr>
          <a:xfrm>
            <a:off x="22794670" y="12065000"/>
            <a:ext cx="46433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215"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216" name="Table"/>
          <p:cNvGraphicFramePr/>
          <p:nvPr/>
        </p:nvGraphicFramePr>
        <p:xfrm>
          <a:off x="1187653" y="4128793"/>
          <a:ext cx="22008692" cy="6970434"/>
        </p:xfrm>
        <a:graphic>
          <a:graphicData uri="http://schemas.openxmlformats.org/drawingml/2006/table">
            <a:tbl>
              <a:tblPr firstRow="1" bandRow="1">
                <a:tableStyleId>{4C3C2611-4C71-4FC5-86AE-919BDF0F9419}</a:tableStyleId>
              </a:tblPr>
              <a:tblGrid>
                <a:gridCol w="13088755">
                  <a:extLst>
                    <a:ext uri="{9D8B030D-6E8A-4147-A177-3AD203B41FA5}">
                      <a16:colId xmlns:a16="http://schemas.microsoft.com/office/drawing/2014/main" val="20000"/>
                    </a:ext>
                  </a:extLst>
                </a:gridCol>
                <a:gridCol w="2271907">
                  <a:extLst>
                    <a:ext uri="{9D8B030D-6E8A-4147-A177-3AD203B41FA5}">
                      <a16:colId xmlns:a16="http://schemas.microsoft.com/office/drawing/2014/main" val="20001"/>
                    </a:ext>
                  </a:extLst>
                </a:gridCol>
                <a:gridCol w="2216010">
                  <a:extLst>
                    <a:ext uri="{9D8B030D-6E8A-4147-A177-3AD203B41FA5}">
                      <a16:colId xmlns:a16="http://schemas.microsoft.com/office/drawing/2014/main" val="20002"/>
                    </a:ext>
                  </a:extLst>
                </a:gridCol>
                <a:gridCol w="2216010">
                  <a:extLst>
                    <a:ext uri="{9D8B030D-6E8A-4147-A177-3AD203B41FA5}">
                      <a16:colId xmlns:a16="http://schemas.microsoft.com/office/drawing/2014/main" val="20003"/>
                    </a:ext>
                  </a:extLst>
                </a:gridCol>
                <a:gridCol w="2216010">
                  <a:extLst>
                    <a:ext uri="{9D8B030D-6E8A-4147-A177-3AD203B41FA5}">
                      <a16:colId xmlns:a16="http://schemas.microsoft.com/office/drawing/2014/main" val="20004"/>
                    </a:ext>
                  </a:extLst>
                </a:gridCol>
              </a:tblGrid>
              <a:tr h="1295889">
                <a:tc>
                  <a:txBody>
                    <a:bodyPr/>
                    <a:lstStyle/>
                    <a:p>
                      <a:pPr defTabSz="914400">
                        <a:defRPr sz="3000"/>
                      </a:pPr>
                      <a:endParaRPr/>
                    </a:p>
                  </a:txBody>
                  <a:tcPr marL="50800" marR="50800" marT="50800" marB="50800" anchor="ctr" horzOverflow="overflow">
                    <a:solidFill>
                      <a:srgbClr val="53585F">
                        <a:alpha val="80281"/>
                      </a:srgbClr>
                    </a:solidFill>
                  </a:tcPr>
                </a:tc>
                <a:tc>
                  <a:txBody>
                    <a:bodyPr/>
                    <a:lstStyle/>
                    <a:p>
                      <a:pPr defTabSz="914400">
                        <a:defRPr sz="1800" b="0">
                          <a:solidFill>
                            <a:srgbClr val="000000"/>
                          </a:solidFill>
                        </a:defRPr>
                      </a:pPr>
                      <a:r>
                        <a:rPr sz="3000" b="1">
                          <a:solidFill>
                            <a:srgbClr val="FFFFFF"/>
                          </a:solidFill>
                        </a:rPr>
                        <a:t>All Parents</a:t>
                      </a:r>
                    </a:p>
                  </a:txBody>
                  <a:tcPr marL="50800" marR="50800" marT="50800" marB="50800" anchor="ctr" horzOverflow="overflow">
                    <a:solidFill>
                      <a:srgbClr val="53585F">
                        <a:alpha val="80281"/>
                      </a:srgbClr>
                    </a:solidFill>
                  </a:tcPr>
                </a:tc>
                <a:tc>
                  <a:txBody>
                    <a:bodyPr/>
                    <a:lstStyle/>
                    <a:p>
                      <a:pPr defTabSz="914400">
                        <a:defRPr sz="1800" b="0">
                          <a:solidFill>
                            <a:srgbClr val="000000"/>
                          </a:solidFill>
                        </a:defRPr>
                      </a:pPr>
                      <a:r>
                        <a:rPr sz="3000" b="1">
                          <a:solidFill>
                            <a:srgbClr val="FFFFFF"/>
                          </a:solidFill>
                        </a:rPr>
                        <a:t>Only In Person</a:t>
                      </a:r>
                    </a:p>
                  </a:txBody>
                  <a:tcPr marL="50800" marR="50800" marT="50800" marB="50800" anchor="ctr" horzOverflow="overflow">
                    <a:solidFill>
                      <a:srgbClr val="02A0E7"/>
                    </a:solidFill>
                  </a:tcPr>
                </a:tc>
                <a:tc>
                  <a:txBody>
                    <a:bodyPr/>
                    <a:lstStyle/>
                    <a:p>
                      <a:pPr defTabSz="914400">
                        <a:defRPr sz="1800" b="0">
                          <a:solidFill>
                            <a:srgbClr val="000000"/>
                          </a:solidFill>
                        </a:defRPr>
                      </a:pPr>
                      <a:r>
                        <a:rPr sz="3000" b="1">
                          <a:solidFill>
                            <a:srgbClr val="FFFFFF"/>
                          </a:solidFill>
                        </a:rPr>
                        <a:t>Only Remotely</a:t>
                      </a:r>
                    </a:p>
                  </a:txBody>
                  <a:tcPr marL="50800" marR="50800" marT="50800" marB="50800" anchor="ctr" horzOverflow="overflow">
                    <a:solidFill>
                      <a:srgbClr val="5ABF59"/>
                    </a:solidFill>
                  </a:tcPr>
                </a:tc>
                <a:tc>
                  <a:txBody>
                    <a:bodyPr/>
                    <a:lstStyle/>
                    <a:p>
                      <a:pPr defTabSz="914400">
                        <a:defRPr sz="1800" b="0">
                          <a:solidFill>
                            <a:srgbClr val="000000"/>
                          </a:solidFill>
                        </a:defRPr>
                      </a:pPr>
                      <a:r>
                        <a:rPr sz="3000" b="1">
                          <a:solidFill>
                            <a:srgbClr val="FFFFFF"/>
                          </a:solidFill>
                        </a:rPr>
                        <a:t>Part-Time Both</a:t>
                      </a:r>
                    </a:p>
                  </a:txBody>
                  <a:tcPr marL="50800" marR="50800" marT="50800" marB="50800" anchor="ctr" horzOverflow="overflow">
                    <a:solidFill>
                      <a:srgbClr val="317D87"/>
                    </a:solidFill>
                  </a:tcPr>
                </a:tc>
                <a:extLst>
                  <a:ext uri="{0D108BD9-81ED-4DB2-BD59-A6C34878D82A}">
                    <a16:rowId xmlns:a16="http://schemas.microsoft.com/office/drawing/2014/main" val="10000"/>
                  </a:ext>
                </a:extLst>
              </a:tr>
              <a:tr h="716361">
                <a:tc>
                  <a:txBody>
                    <a:bodyPr/>
                    <a:lstStyle/>
                    <a:p>
                      <a:pPr algn="l" defTabSz="457200">
                        <a:lnSpc>
                          <a:spcPts val="5100"/>
                        </a:lnSpc>
                        <a:defRPr sz="1800"/>
                      </a:pPr>
                      <a:r>
                        <a:rPr sz="3000"/>
                        <a:t>I wanted to reduce my child’s risk of getting COVID-19</a:t>
                      </a:r>
                    </a:p>
                  </a:txBody>
                  <a:tcPr marL="0" marR="0" marT="25400" marB="25400" anchor="ctr" horzOverflow="overflow"/>
                </a:tc>
                <a:tc>
                  <a:txBody>
                    <a:bodyPr/>
                    <a:lstStyle/>
                    <a:p>
                      <a:pPr defTabSz="457200">
                        <a:lnSpc>
                          <a:spcPts val="5200"/>
                        </a:lnSpc>
                        <a:defRPr sz="1800"/>
                      </a:pPr>
                      <a:r>
                        <a:rPr sz="3000"/>
                        <a:t>42%</a:t>
                      </a:r>
                    </a:p>
                  </a:txBody>
                  <a:tcPr marL="38100" marR="38100" marT="25400" marB="25400" anchor="ctr" horzOverflow="overflow"/>
                </a:tc>
                <a:tc>
                  <a:txBody>
                    <a:bodyPr/>
                    <a:lstStyle/>
                    <a:p>
                      <a:pPr defTabSz="457200">
                        <a:lnSpc>
                          <a:spcPts val="5200"/>
                        </a:lnSpc>
                        <a:defRPr sz="1800"/>
                      </a:pPr>
                      <a:r>
                        <a:rPr sz="3000"/>
                        <a:t>7%</a:t>
                      </a:r>
                    </a:p>
                  </a:txBody>
                  <a:tcPr marL="38100" marR="38100" marT="25400" marB="25400" anchor="ctr" horzOverflow="overflow"/>
                </a:tc>
                <a:tc>
                  <a:txBody>
                    <a:bodyPr/>
                    <a:lstStyle/>
                    <a:p>
                      <a:pPr defTabSz="914400">
                        <a:defRPr sz="1800"/>
                      </a:pPr>
                      <a:r>
                        <a:rPr sz="3000" b="1"/>
                        <a:t>59%</a:t>
                      </a:r>
                    </a:p>
                  </a:txBody>
                  <a:tcPr marL="50800" marR="50800" marT="50800" marB="50800" anchor="ctr" horzOverflow="overflow"/>
                </a:tc>
                <a:tc>
                  <a:txBody>
                    <a:bodyPr/>
                    <a:lstStyle/>
                    <a:p>
                      <a:pPr defTabSz="914400">
                        <a:defRPr sz="1800"/>
                      </a:pPr>
                      <a:r>
                        <a:rPr sz="3000"/>
                        <a:t>28%</a:t>
                      </a:r>
                    </a:p>
                  </a:txBody>
                  <a:tcPr marL="50800" marR="50800" marT="50800" marB="50800" anchor="ctr" horzOverflow="overflow"/>
                </a:tc>
                <a:extLst>
                  <a:ext uri="{0D108BD9-81ED-4DB2-BD59-A6C34878D82A}">
                    <a16:rowId xmlns:a16="http://schemas.microsoft.com/office/drawing/2014/main" val="10001"/>
                  </a:ext>
                </a:extLst>
              </a:tr>
              <a:tr h="708312">
                <a:tc>
                  <a:txBody>
                    <a:bodyPr/>
                    <a:lstStyle/>
                    <a:p>
                      <a:pPr algn="l" defTabSz="457200">
                        <a:lnSpc>
                          <a:spcPts val="5100"/>
                        </a:lnSpc>
                        <a:defRPr sz="1800"/>
                      </a:pPr>
                      <a:r>
                        <a:rPr sz="3000"/>
                        <a:t>My child’s school didn’t offer any other options</a:t>
                      </a:r>
                    </a:p>
                  </a:txBody>
                  <a:tcPr marL="0" marR="0" marT="25400" marB="25400" anchor="ctr" horzOverflow="overflow"/>
                </a:tc>
                <a:tc>
                  <a:txBody>
                    <a:bodyPr/>
                    <a:lstStyle/>
                    <a:p>
                      <a:pPr defTabSz="457200">
                        <a:lnSpc>
                          <a:spcPts val="5200"/>
                        </a:lnSpc>
                        <a:defRPr sz="1800"/>
                      </a:pPr>
                      <a:r>
                        <a:rPr sz="3000"/>
                        <a:t>26%</a:t>
                      </a:r>
                    </a:p>
                  </a:txBody>
                  <a:tcPr marL="38100" marR="38100" marT="25400" marB="25400" anchor="ctr" horzOverflow="overflow"/>
                </a:tc>
                <a:tc>
                  <a:txBody>
                    <a:bodyPr/>
                    <a:lstStyle/>
                    <a:p>
                      <a:pPr defTabSz="457200">
                        <a:lnSpc>
                          <a:spcPts val="5200"/>
                        </a:lnSpc>
                        <a:defRPr sz="1800"/>
                      </a:pPr>
                      <a:r>
                        <a:rPr sz="3000"/>
                        <a:t>15%</a:t>
                      </a:r>
                    </a:p>
                  </a:txBody>
                  <a:tcPr marL="38100" marR="38100" marT="25400" marB="25400" anchor="ctr" horzOverflow="overflow"/>
                </a:tc>
                <a:tc>
                  <a:txBody>
                    <a:bodyPr/>
                    <a:lstStyle/>
                    <a:p>
                      <a:pPr defTabSz="914400">
                        <a:defRPr sz="1800"/>
                      </a:pPr>
                      <a:r>
                        <a:rPr sz="3000" b="1"/>
                        <a:t>29%</a:t>
                      </a:r>
                    </a:p>
                  </a:txBody>
                  <a:tcPr marL="50800" marR="50800" marT="50800" marB="50800" anchor="ctr" horzOverflow="overflow"/>
                </a:tc>
                <a:tc>
                  <a:txBody>
                    <a:bodyPr/>
                    <a:lstStyle/>
                    <a:p>
                      <a:pPr defTabSz="914400">
                        <a:defRPr sz="1800"/>
                      </a:pPr>
                      <a:r>
                        <a:rPr sz="3000"/>
                        <a:t>30%</a:t>
                      </a:r>
                    </a:p>
                  </a:txBody>
                  <a:tcPr marL="50800" marR="50800" marT="50800" marB="50800" anchor="ctr" horzOverflow="overflow"/>
                </a:tc>
                <a:extLst>
                  <a:ext uri="{0D108BD9-81ED-4DB2-BD59-A6C34878D82A}">
                    <a16:rowId xmlns:a16="http://schemas.microsoft.com/office/drawing/2014/main" val="10002"/>
                  </a:ext>
                </a:extLst>
              </a:tr>
              <a:tr h="708312">
                <a:tc>
                  <a:txBody>
                    <a:bodyPr/>
                    <a:lstStyle/>
                    <a:p>
                      <a:pPr algn="l" defTabSz="457200">
                        <a:lnSpc>
                          <a:spcPts val="5100"/>
                        </a:lnSpc>
                        <a:defRPr sz="1800"/>
                      </a:pPr>
                      <a:r>
                        <a:rPr sz="3000"/>
                        <a:t>I worried about my child missing social interaction</a:t>
                      </a:r>
                    </a:p>
                  </a:txBody>
                  <a:tcPr marL="0" marR="0" marT="25400" marB="25400" anchor="ctr" horzOverflow="overflow"/>
                </a:tc>
                <a:tc>
                  <a:txBody>
                    <a:bodyPr/>
                    <a:lstStyle/>
                    <a:p>
                      <a:pPr defTabSz="457200">
                        <a:lnSpc>
                          <a:spcPts val="5200"/>
                        </a:lnSpc>
                        <a:defRPr sz="1800"/>
                      </a:pPr>
                      <a:r>
                        <a:rPr sz="3000"/>
                        <a:t>25%</a:t>
                      </a:r>
                    </a:p>
                  </a:txBody>
                  <a:tcPr marL="38100" marR="38100" marT="25400" marB="25400" anchor="ctr" horzOverflow="overflow"/>
                </a:tc>
                <a:tc>
                  <a:txBody>
                    <a:bodyPr/>
                    <a:lstStyle/>
                    <a:p>
                      <a:pPr defTabSz="457200">
                        <a:lnSpc>
                          <a:spcPts val="5200"/>
                        </a:lnSpc>
                        <a:defRPr sz="1800"/>
                      </a:pPr>
                      <a:r>
                        <a:rPr sz="3000" b="1"/>
                        <a:t>43%</a:t>
                      </a:r>
                    </a:p>
                  </a:txBody>
                  <a:tcPr marL="38100" marR="38100" marT="25400" marB="25400" anchor="ctr" horzOverflow="overflow"/>
                </a:tc>
                <a:tc>
                  <a:txBody>
                    <a:bodyPr/>
                    <a:lstStyle/>
                    <a:p>
                      <a:pPr defTabSz="914400">
                        <a:defRPr sz="1800"/>
                      </a:pPr>
                      <a:r>
                        <a:rPr sz="3000"/>
                        <a:t>16%</a:t>
                      </a:r>
                    </a:p>
                  </a:txBody>
                  <a:tcPr marL="50800" marR="50800" marT="50800" marB="50800" anchor="ctr" horzOverflow="overflow"/>
                </a:tc>
                <a:tc>
                  <a:txBody>
                    <a:bodyPr/>
                    <a:lstStyle/>
                    <a:p>
                      <a:pPr defTabSz="914400">
                        <a:defRPr sz="1800"/>
                      </a:pPr>
                      <a:r>
                        <a:rPr sz="3000" b="1"/>
                        <a:t>37%</a:t>
                      </a:r>
                    </a:p>
                  </a:txBody>
                  <a:tcPr marL="50800" marR="50800" marT="50800" marB="50800" anchor="ctr" horzOverflow="overflow"/>
                </a:tc>
                <a:extLst>
                  <a:ext uri="{0D108BD9-81ED-4DB2-BD59-A6C34878D82A}">
                    <a16:rowId xmlns:a16="http://schemas.microsoft.com/office/drawing/2014/main" val="10003"/>
                  </a:ext>
                </a:extLst>
              </a:tr>
              <a:tr h="708312">
                <a:tc>
                  <a:txBody>
                    <a:bodyPr/>
                    <a:lstStyle/>
                    <a:p>
                      <a:pPr algn="l" defTabSz="457200">
                        <a:lnSpc>
                          <a:spcPts val="5100"/>
                        </a:lnSpc>
                        <a:defRPr sz="1800"/>
                      </a:pPr>
                      <a:r>
                        <a:rPr sz="3000"/>
                        <a:t>I worried my child would not learn as much any other way</a:t>
                      </a:r>
                    </a:p>
                  </a:txBody>
                  <a:tcPr marL="0" marR="0" marT="25400" marB="25400" anchor="ctr" horzOverflow="overflow"/>
                </a:tc>
                <a:tc>
                  <a:txBody>
                    <a:bodyPr/>
                    <a:lstStyle/>
                    <a:p>
                      <a:pPr defTabSz="457200">
                        <a:lnSpc>
                          <a:spcPts val="5200"/>
                        </a:lnSpc>
                        <a:defRPr sz="1800"/>
                      </a:pPr>
                      <a:r>
                        <a:rPr sz="3000"/>
                        <a:t>24%</a:t>
                      </a:r>
                    </a:p>
                  </a:txBody>
                  <a:tcPr marL="38100" marR="38100" marT="25400" marB="25400" anchor="ctr" horzOverflow="overflow"/>
                </a:tc>
                <a:tc>
                  <a:txBody>
                    <a:bodyPr/>
                    <a:lstStyle/>
                    <a:p>
                      <a:pPr defTabSz="457200">
                        <a:lnSpc>
                          <a:spcPts val="5200"/>
                        </a:lnSpc>
                        <a:defRPr sz="1800"/>
                      </a:pPr>
                      <a:r>
                        <a:rPr sz="3000" b="1"/>
                        <a:t>49%</a:t>
                      </a:r>
                    </a:p>
                  </a:txBody>
                  <a:tcPr marL="38100" marR="38100" marT="25400" marB="25400" anchor="ctr" horzOverflow="overflow"/>
                </a:tc>
                <a:tc>
                  <a:txBody>
                    <a:bodyPr/>
                    <a:lstStyle/>
                    <a:p>
                      <a:pPr defTabSz="914400">
                        <a:defRPr sz="1800"/>
                      </a:pPr>
                      <a:r>
                        <a:rPr sz="3000"/>
                        <a:t>11%</a:t>
                      </a:r>
                    </a:p>
                  </a:txBody>
                  <a:tcPr marL="50800" marR="50800" marT="50800" marB="50800" anchor="ctr" horzOverflow="overflow"/>
                </a:tc>
                <a:tc>
                  <a:txBody>
                    <a:bodyPr/>
                    <a:lstStyle/>
                    <a:p>
                      <a:pPr defTabSz="914400">
                        <a:defRPr sz="1800"/>
                      </a:pPr>
                      <a:r>
                        <a:rPr sz="3000" b="1"/>
                        <a:t>35%</a:t>
                      </a:r>
                    </a:p>
                  </a:txBody>
                  <a:tcPr marL="50800" marR="50800" marT="50800" marB="50800" anchor="ctr" horzOverflow="overflow"/>
                </a:tc>
                <a:extLst>
                  <a:ext uri="{0D108BD9-81ED-4DB2-BD59-A6C34878D82A}">
                    <a16:rowId xmlns:a16="http://schemas.microsoft.com/office/drawing/2014/main" val="10004"/>
                  </a:ext>
                </a:extLst>
              </a:tr>
              <a:tr h="708312">
                <a:tc>
                  <a:txBody>
                    <a:bodyPr/>
                    <a:lstStyle/>
                    <a:p>
                      <a:pPr algn="l" defTabSz="457200">
                        <a:lnSpc>
                          <a:spcPts val="5100"/>
                        </a:lnSpc>
                        <a:defRPr sz="1800"/>
                      </a:pPr>
                      <a:r>
                        <a:rPr sz="3000"/>
                        <a:t>I worried about my child missing sports or other school activities</a:t>
                      </a:r>
                    </a:p>
                  </a:txBody>
                  <a:tcPr marL="0" marR="0" marT="25400" marB="25400" anchor="ctr" horzOverflow="overflow"/>
                </a:tc>
                <a:tc>
                  <a:txBody>
                    <a:bodyPr/>
                    <a:lstStyle/>
                    <a:p>
                      <a:pPr defTabSz="457200">
                        <a:lnSpc>
                          <a:spcPts val="5200"/>
                        </a:lnSpc>
                        <a:defRPr sz="1800"/>
                      </a:pPr>
                      <a:r>
                        <a:rPr sz="3000"/>
                        <a:t>9%</a:t>
                      </a:r>
                    </a:p>
                  </a:txBody>
                  <a:tcPr marL="38100" marR="38100" marT="25400" marB="25400" anchor="ctr" horzOverflow="overflow"/>
                </a:tc>
                <a:tc>
                  <a:txBody>
                    <a:bodyPr/>
                    <a:lstStyle/>
                    <a:p>
                      <a:pPr defTabSz="457200">
                        <a:lnSpc>
                          <a:spcPts val="5200"/>
                        </a:lnSpc>
                        <a:defRPr sz="1800"/>
                      </a:pPr>
                      <a:r>
                        <a:rPr sz="3000"/>
                        <a:t>11%</a:t>
                      </a:r>
                    </a:p>
                  </a:txBody>
                  <a:tcPr marL="38100" marR="38100" marT="25400" marB="25400" anchor="ctr" horzOverflow="overflow"/>
                </a:tc>
                <a:tc>
                  <a:txBody>
                    <a:bodyPr/>
                    <a:lstStyle/>
                    <a:p>
                      <a:pPr defTabSz="914400">
                        <a:defRPr sz="1800"/>
                      </a:pPr>
                      <a:r>
                        <a:rPr sz="3000"/>
                        <a:t>9%</a:t>
                      </a:r>
                    </a:p>
                  </a:txBody>
                  <a:tcPr marL="50800" marR="50800" marT="50800" marB="50800" anchor="ctr" horzOverflow="overflow"/>
                </a:tc>
                <a:tc>
                  <a:txBody>
                    <a:bodyPr/>
                    <a:lstStyle/>
                    <a:p>
                      <a:pPr defTabSz="914400">
                        <a:defRPr sz="1800"/>
                      </a:pPr>
                      <a:r>
                        <a:rPr sz="3000"/>
                        <a:t>8%</a:t>
                      </a:r>
                    </a:p>
                  </a:txBody>
                  <a:tcPr marL="50800" marR="50800" marT="50800" marB="50800" anchor="ctr" horzOverflow="overflow"/>
                </a:tc>
                <a:extLst>
                  <a:ext uri="{0D108BD9-81ED-4DB2-BD59-A6C34878D82A}">
                    <a16:rowId xmlns:a16="http://schemas.microsoft.com/office/drawing/2014/main" val="10005"/>
                  </a:ext>
                </a:extLst>
              </a:tr>
              <a:tr h="708312">
                <a:tc>
                  <a:txBody>
                    <a:bodyPr/>
                    <a:lstStyle/>
                    <a:p>
                      <a:pPr algn="l" defTabSz="457200">
                        <a:lnSpc>
                          <a:spcPts val="5100"/>
                        </a:lnSpc>
                        <a:defRPr sz="1800"/>
                      </a:pPr>
                      <a:r>
                        <a:rPr sz="3000"/>
                        <a:t>I needed to go to work and didn’t want my child to be home alone</a:t>
                      </a:r>
                    </a:p>
                  </a:txBody>
                  <a:tcPr marL="0" marR="0" marT="25400" marB="25400" anchor="ctr" horzOverflow="overflow"/>
                </a:tc>
                <a:tc>
                  <a:txBody>
                    <a:bodyPr/>
                    <a:lstStyle/>
                    <a:p>
                      <a:pPr defTabSz="457200">
                        <a:lnSpc>
                          <a:spcPts val="5200"/>
                        </a:lnSpc>
                        <a:defRPr sz="1800"/>
                      </a:pPr>
                      <a:r>
                        <a:rPr sz="3000"/>
                        <a:t>9%</a:t>
                      </a:r>
                    </a:p>
                  </a:txBody>
                  <a:tcPr marL="38100" marR="38100" marT="25400" marB="25400" anchor="ctr" horzOverflow="overflow"/>
                </a:tc>
                <a:tc>
                  <a:txBody>
                    <a:bodyPr/>
                    <a:lstStyle/>
                    <a:p>
                      <a:pPr defTabSz="457200">
                        <a:lnSpc>
                          <a:spcPts val="5200"/>
                        </a:lnSpc>
                        <a:defRPr sz="1800"/>
                      </a:pPr>
                      <a:r>
                        <a:rPr sz="3000"/>
                        <a:t>15%</a:t>
                      </a:r>
                    </a:p>
                  </a:txBody>
                  <a:tcPr marL="38100" marR="38100" marT="25400" marB="25400" anchor="ctr" horzOverflow="overflow"/>
                </a:tc>
                <a:tc>
                  <a:txBody>
                    <a:bodyPr/>
                    <a:lstStyle/>
                    <a:p>
                      <a:pPr defTabSz="914400">
                        <a:defRPr sz="1800"/>
                      </a:pPr>
                      <a:r>
                        <a:rPr sz="3000"/>
                        <a:t>6%</a:t>
                      </a:r>
                    </a:p>
                  </a:txBody>
                  <a:tcPr marL="50800" marR="50800" marT="50800" marB="50800" anchor="ctr" horzOverflow="overflow"/>
                </a:tc>
                <a:tc>
                  <a:txBody>
                    <a:bodyPr/>
                    <a:lstStyle/>
                    <a:p>
                      <a:pPr defTabSz="914400">
                        <a:defRPr sz="1800"/>
                      </a:pPr>
                      <a:r>
                        <a:rPr sz="3000"/>
                        <a:t>13%</a:t>
                      </a:r>
                    </a:p>
                  </a:txBody>
                  <a:tcPr marL="50800" marR="50800" marT="50800" marB="50800" anchor="ctr" horzOverflow="overflow"/>
                </a:tc>
                <a:extLst>
                  <a:ext uri="{0D108BD9-81ED-4DB2-BD59-A6C34878D82A}">
                    <a16:rowId xmlns:a16="http://schemas.microsoft.com/office/drawing/2014/main" val="10006"/>
                  </a:ext>
                </a:extLst>
              </a:tr>
              <a:tr h="708312">
                <a:tc>
                  <a:txBody>
                    <a:bodyPr/>
                    <a:lstStyle/>
                    <a:p>
                      <a:pPr algn="l" defTabSz="457200">
                        <a:lnSpc>
                          <a:spcPts val="5100"/>
                        </a:lnSpc>
                        <a:defRPr sz="1800"/>
                      </a:pPr>
                      <a:r>
                        <a:rPr sz="3000"/>
                        <a:t>I had difficulties with my child being able to access online learning options</a:t>
                      </a:r>
                    </a:p>
                  </a:txBody>
                  <a:tcPr marL="0" marR="0" marT="25400" marB="25400" anchor="ctr" horzOverflow="overflow"/>
                </a:tc>
                <a:tc>
                  <a:txBody>
                    <a:bodyPr/>
                    <a:lstStyle/>
                    <a:p>
                      <a:pPr defTabSz="457200">
                        <a:lnSpc>
                          <a:spcPts val="5200"/>
                        </a:lnSpc>
                        <a:defRPr sz="1800"/>
                      </a:pPr>
                      <a:r>
                        <a:rPr sz="3000"/>
                        <a:t>7%</a:t>
                      </a:r>
                    </a:p>
                  </a:txBody>
                  <a:tcPr marL="38100" marR="38100" marT="25400" marB="25400" anchor="ctr" horzOverflow="overflow"/>
                </a:tc>
                <a:tc>
                  <a:txBody>
                    <a:bodyPr/>
                    <a:lstStyle/>
                    <a:p>
                      <a:pPr defTabSz="457200">
                        <a:lnSpc>
                          <a:spcPts val="5200"/>
                        </a:lnSpc>
                        <a:defRPr sz="1800"/>
                      </a:pPr>
                      <a:r>
                        <a:rPr sz="3000"/>
                        <a:t>11%</a:t>
                      </a:r>
                    </a:p>
                  </a:txBody>
                  <a:tcPr marL="38100" marR="38100" marT="25400" marB="25400" anchor="ctr" horzOverflow="overflow"/>
                </a:tc>
                <a:tc>
                  <a:txBody>
                    <a:bodyPr/>
                    <a:lstStyle/>
                    <a:p>
                      <a:pPr defTabSz="914400">
                        <a:defRPr sz="1800"/>
                      </a:pPr>
                      <a:r>
                        <a:rPr sz="3000"/>
                        <a:t>4%</a:t>
                      </a:r>
                    </a:p>
                  </a:txBody>
                  <a:tcPr marL="50800" marR="50800" marT="50800" marB="50800" anchor="ctr" horzOverflow="overflow"/>
                </a:tc>
                <a:tc>
                  <a:txBody>
                    <a:bodyPr/>
                    <a:lstStyle/>
                    <a:p>
                      <a:pPr defTabSz="914400">
                        <a:defRPr sz="1800"/>
                      </a:pPr>
                      <a:r>
                        <a:rPr sz="3000"/>
                        <a:t>11%</a:t>
                      </a:r>
                    </a:p>
                  </a:txBody>
                  <a:tcPr marL="50800" marR="50800" marT="50800" marB="50800" anchor="ctr" horzOverflow="overflow"/>
                </a:tc>
                <a:extLst>
                  <a:ext uri="{0D108BD9-81ED-4DB2-BD59-A6C34878D82A}">
                    <a16:rowId xmlns:a16="http://schemas.microsoft.com/office/drawing/2014/main" val="10007"/>
                  </a:ext>
                </a:extLst>
              </a:tr>
              <a:tr h="708312">
                <a:tc>
                  <a:txBody>
                    <a:bodyPr/>
                    <a:lstStyle/>
                    <a:p>
                      <a:pPr algn="l" defTabSz="457200">
                        <a:lnSpc>
                          <a:spcPts val="5100"/>
                        </a:lnSpc>
                        <a:defRPr sz="1800"/>
                      </a:pPr>
                      <a:r>
                        <a:rPr sz="3000"/>
                        <a:t>Other reasons</a:t>
                      </a:r>
                    </a:p>
                  </a:txBody>
                  <a:tcPr marL="0" marR="0" marT="25400" marB="25400" anchor="ctr" horzOverflow="overflow"/>
                </a:tc>
                <a:tc>
                  <a:txBody>
                    <a:bodyPr/>
                    <a:lstStyle/>
                    <a:p>
                      <a:pPr defTabSz="457200">
                        <a:lnSpc>
                          <a:spcPts val="5200"/>
                        </a:lnSpc>
                        <a:defRPr sz="1800"/>
                      </a:pPr>
                      <a:r>
                        <a:rPr sz="3000"/>
                        <a:t>4%</a:t>
                      </a:r>
                    </a:p>
                  </a:txBody>
                  <a:tcPr marL="38100" marR="38100" marT="25400" marB="25400" anchor="ctr" horzOverflow="overflow"/>
                </a:tc>
                <a:tc>
                  <a:txBody>
                    <a:bodyPr/>
                    <a:lstStyle/>
                    <a:p>
                      <a:pPr defTabSz="457200">
                        <a:lnSpc>
                          <a:spcPts val="5200"/>
                        </a:lnSpc>
                        <a:defRPr sz="1800"/>
                      </a:pPr>
                      <a:r>
                        <a:rPr sz="3000"/>
                        <a:t>5%</a:t>
                      </a:r>
                    </a:p>
                  </a:txBody>
                  <a:tcPr marL="38100" marR="38100" marT="25400" marB="25400" anchor="ctr" horzOverflow="overflow"/>
                </a:tc>
                <a:tc>
                  <a:txBody>
                    <a:bodyPr/>
                    <a:lstStyle/>
                    <a:p>
                      <a:pPr defTabSz="914400">
                        <a:defRPr sz="1800"/>
                      </a:pPr>
                      <a:r>
                        <a:rPr sz="3000"/>
                        <a:t>3%</a:t>
                      </a:r>
                    </a:p>
                  </a:txBody>
                  <a:tcPr marL="50800" marR="50800" marT="50800" marB="50800" anchor="ctr" horzOverflow="overflow"/>
                </a:tc>
                <a:tc>
                  <a:txBody>
                    <a:bodyPr/>
                    <a:lstStyle/>
                    <a:p>
                      <a:pPr defTabSz="914400">
                        <a:defRPr sz="1800"/>
                      </a:pPr>
                      <a:r>
                        <a:rPr sz="3000"/>
                        <a:t>1%</a:t>
                      </a:r>
                    </a:p>
                  </a:txBody>
                  <a:tcPr marL="50800" marR="50800" marT="50800" marB="50800" anchor="ctr" horzOverflow="overflow"/>
                </a:tc>
                <a:extLst>
                  <a:ext uri="{0D108BD9-81ED-4DB2-BD59-A6C34878D82A}">
                    <a16:rowId xmlns:a16="http://schemas.microsoft.com/office/drawing/2014/main" val="10008"/>
                  </a:ext>
                </a:extLst>
              </a:tr>
            </a:tbl>
          </a:graphicData>
        </a:graphic>
      </p:graphicFrame>
      <p:sp>
        <p:nvSpPr>
          <p:cNvPr id="217" name="Q. What would you say were the one or two biggest reasons you chose to have your child attend school the way they currently are? [SELECT UP TO TWO]"/>
          <p:cNvSpPr txBox="1"/>
          <p:nvPr/>
        </p:nvSpPr>
        <p:spPr>
          <a:xfrm>
            <a:off x="1143000" y="2657807"/>
            <a:ext cx="22098000" cy="1336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600" b="1">
                <a:latin typeface="Exo 2"/>
                <a:ea typeface="Exo 2"/>
                <a:cs typeface="Exo 2"/>
                <a:sym typeface="Exo 2"/>
              </a:defRPr>
            </a:lvl1pPr>
          </a:lstStyle>
          <a:p>
            <a:r>
              <a:t>Q. What would you say were the one or two biggest reasons you chose to have your child attend school the way they currently are? [SELECT UP TO TWO]</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Black And Hispanic Parents Most Likely To Say Concern About Child’s Risk Of Getting COVID-19 Was A Top Factor"/>
          <p:cNvSpPr txBox="1">
            <a:spLocks noGrp="1"/>
          </p:cNvSpPr>
          <p:nvPr>
            <p:ph type="title"/>
          </p:nvPr>
        </p:nvSpPr>
        <p:spPr>
          <a:prstGeom prst="rect">
            <a:avLst/>
          </a:prstGeom>
        </p:spPr>
        <p:txBody>
          <a:bodyPr/>
          <a:lstStyle>
            <a:lvl1pPr defTabSz="426466">
              <a:defRPr sz="5694"/>
            </a:lvl1pPr>
          </a:lstStyle>
          <a:p>
            <a:r>
              <a:t>Black And Hispanic Parents Most Likely To Say Concern About Child’s Risk Of Getting COVID-19 Was A Top Factor</a:t>
            </a:r>
          </a:p>
        </p:txBody>
      </p:sp>
      <p:pic>
        <p:nvPicPr>
          <p:cNvPr id="22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21" name="Slide Number"/>
          <p:cNvSpPr txBox="1">
            <a:spLocks noGrp="1"/>
          </p:cNvSpPr>
          <p:nvPr>
            <p:ph type="sldNum" sz="quarter" idx="2"/>
          </p:nvPr>
        </p:nvSpPr>
        <p:spPr>
          <a:xfrm>
            <a:off x="22806710" y="12065000"/>
            <a:ext cx="44025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222"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223" name="Table"/>
          <p:cNvGraphicFramePr/>
          <p:nvPr/>
        </p:nvGraphicFramePr>
        <p:xfrm>
          <a:off x="1187653" y="4128793"/>
          <a:ext cx="21980551" cy="6970434"/>
        </p:xfrm>
        <a:graphic>
          <a:graphicData uri="http://schemas.openxmlformats.org/drawingml/2006/table">
            <a:tbl>
              <a:tblPr firstRow="1" bandRow="1">
                <a:tableStyleId>{4C3C2611-4C71-4FC5-86AE-919BDF0F9419}</a:tableStyleId>
              </a:tblPr>
              <a:tblGrid>
                <a:gridCol w="12963551">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1803400">
                  <a:extLst>
                    <a:ext uri="{9D8B030D-6E8A-4147-A177-3AD203B41FA5}">
                      <a16:colId xmlns:a16="http://schemas.microsoft.com/office/drawing/2014/main" val="20003"/>
                    </a:ext>
                  </a:extLst>
                </a:gridCol>
                <a:gridCol w="1803400">
                  <a:extLst>
                    <a:ext uri="{9D8B030D-6E8A-4147-A177-3AD203B41FA5}">
                      <a16:colId xmlns:a16="http://schemas.microsoft.com/office/drawing/2014/main" val="20004"/>
                    </a:ext>
                  </a:extLst>
                </a:gridCol>
                <a:gridCol w="1803400">
                  <a:extLst>
                    <a:ext uri="{9D8B030D-6E8A-4147-A177-3AD203B41FA5}">
                      <a16:colId xmlns:a16="http://schemas.microsoft.com/office/drawing/2014/main" val="20005"/>
                    </a:ext>
                  </a:extLst>
                </a:gridCol>
              </a:tblGrid>
              <a:tr h="1295889">
                <a:tc>
                  <a:txBody>
                    <a:bodyPr/>
                    <a:lstStyle/>
                    <a:p>
                      <a:pPr defTabSz="914400">
                        <a:defRPr sz="3000"/>
                      </a:pPr>
                      <a:endParaRPr/>
                    </a:p>
                  </a:txBody>
                  <a:tcPr marL="50800" marR="50800" marT="50800" marB="50800" anchor="ctr" horzOverflow="overflow">
                    <a:solidFill>
                      <a:srgbClr val="53585F">
                        <a:alpha val="80281"/>
                      </a:srgbClr>
                    </a:solidFill>
                  </a:tcPr>
                </a:tc>
                <a:tc>
                  <a:txBody>
                    <a:bodyPr/>
                    <a:lstStyle/>
                    <a:p>
                      <a:pPr defTabSz="914400">
                        <a:defRPr sz="1800" b="0">
                          <a:solidFill>
                            <a:srgbClr val="000000"/>
                          </a:solidFill>
                        </a:defRPr>
                      </a:pPr>
                      <a:r>
                        <a:rPr sz="3000" b="1">
                          <a:solidFill>
                            <a:srgbClr val="FFFFFF"/>
                          </a:solidFill>
                        </a:rPr>
                        <a:t>All Parents</a:t>
                      </a:r>
                    </a:p>
                  </a:txBody>
                  <a:tcPr marL="50800" marR="50800" marT="50800" marB="50800" anchor="ctr" horzOverflow="overflow">
                    <a:solidFill>
                      <a:srgbClr val="787B81"/>
                    </a:solidFill>
                  </a:tcPr>
                </a:tc>
                <a:tc>
                  <a:txBody>
                    <a:bodyPr/>
                    <a:lstStyle/>
                    <a:p>
                      <a:pPr defTabSz="914400">
                        <a:defRPr sz="1800" b="0">
                          <a:solidFill>
                            <a:srgbClr val="000000"/>
                          </a:solidFill>
                        </a:defRPr>
                      </a:pPr>
                      <a:r>
                        <a:rPr sz="3000" b="1">
                          <a:solidFill>
                            <a:srgbClr val="FFFFFF"/>
                          </a:solidFill>
                        </a:rPr>
                        <a:t>White</a:t>
                      </a:r>
                    </a:p>
                  </a:txBody>
                  <a:tcPr marL="50800" marR="50800" marT="50800" marB="50800" anchor="ctr" horzOverflow="overflow">
                    <a:solidFill>
                      <a:srgbClr val="787B81"/>
                    </a:solidFill>
                  </a:tcPr>
                </a:tc>
                <a:tc>
                  <a:txBody>
                    <a:bodyPr/>
                    <a:lstStyle/>
                    <a:p>
                      <a:pPr defTabSz="914400">
                        <a:defRPr sz="1800" b="0">
                          <a:solidFill>
                            <a:srgbClr val="000000"/>
                          </a:solidFill>
                        </a:defRPr>
                      </a:pPr>
                      <a:r>
                        <a:rPr sz="3000" b="1">
                          <a:solidFill>
                            <a:srgbClr val="FFFFFF"/>
                          </a:solidFill>
                        </a:rPr>
                        <a:t>Black</a:t>
                      </a:r>
                    </a:p>
                  </a:txBody>
                  <a:tcPr marL="50800" marR="50800" marT="50800" marB="50800" anchor="ctr" horzOverflow="overflow">
                    <a:solidFill>
                      <a:srgbClr val="787B81"/>
                    </a:solidFill>
                  </a:tcPr>
                </a:tc>
                <a:tc>
                  <a:txBody>
                    <a:bodyPr/>
                    <a:lstStyle/>
                    <a:p>
                      <a:pPr defTabSz="914400">
                        <a:defRPr sz="1800" b="0">
                          <a:solidFill>
                            <a:srgbClr val="000000"/>
                          </a:solidFill>
                        </a:defRPr>
                      </a:pPr>
                      <a:r>
                        <a:rPr sz="3000" b="1">
                          <a:solidFill>
                            <a:srgbClr val="FFFFFF"/>
                          </a:solidFill>
                        </a:rPr>
                        <a:t>Hispanic</a:t>
                      </a:r>
                    </a:p>
                  </a:txBody>
                  <a:tcPr marL="50800" marR="50800" marT="50800" marB="50800" anchor="ctr" horzOverflow="overflow">
                    <a:solidFill>
                      <a:srgbClr val="787B81"/>
                    </a:solidFill>
                  </a:tcPr>
                </a:tc>
                <a:tc>
                  <a:txBody>
                    <a:bodyPr/>
                    <a:lstStyle/>
                    <a:p>
                      <a:pPr defTabSz="914400">
                        <a:defRPr sz="1800" b="0">
                          <a:solidFill>
                            <a:srgbClr val="000000"/>
                          </a:solidFill>
                        </a:defRPr>
                      </a:pPr>
                      <a:r>
                        <a:rPr sz="3000" b="1">
                          <a:solidFill>
                            <a:srgbClr val="FFFFFF"/>
                          </a:solidFill>
                        </a:rPr>
                        <a:t>Other</a:t>
                      </a:r>
                    </a:p>
                  </a:txBody>
                  <a:tcPr marL="50800" marR="50800" marT="50800" marB="50800" anchor="ctr" horzOverflow="overflow">
                    <a:solidFill>
                      <a:srgbClr val="787B81"/>
                    </a:solidFill>
                  </a:tcPr>
                </a:tc>
                <a:extLst>
                  <a:ext uri="{0D108BD9-81ED-4DB2-BD59-A6C34878D82A}">
                    <a16:rowId xmlns:a16="http://schemas.microsoft.com/office/drawing/2014/main" val="10000"/>
                  </a:ext>
                </a:extLst>
              </a:tr>
              <a:tr h="716361">
                <a:tc>
                  <a:txBody>
                    <a:bodyPr/>
                    <a:lstStyle/>
                    <a:p>
                      <a:pPr algn="l" defTabSz="457200">
                        <a:lnSpc>
                          <a:spcPts val="5100"/>
                        </a:lnSpc>
                        <a:defRPr sz="1800"/>
                      </a:pPr>
                      <a:r>
                        <a:rPr sz="3000"/>
                        <a:t>I wanted to reduce my child’s risk of getting COVID-19</a:t>
                      </a:r>
                    </a:p>
                  </a:txBody>
                  <a:tcPr marL="0" marR="0" marT="25400" marB="25400" anchor="ctr" horzOverflow="overflow"/>
                </a:tc>
                <a:tc>
                  <a:txBody>
                    <a:bodyPr/>
                    <a:lstStyle/>
                    <a:p>
                      <a:pPr defTabSz="457200">
                        <a:lnSpc>
                          <a:spcPts val="5200"/>
                        </a:lnSpc>
                        <a:defRPr sz="1800"/>
                      </a:pPr>
                      <a:r>
                        <a:rPr sz="3000"/>
                        <a:t>42%</a:t>
                      </a:r>
                    </a:p>
                  </a:txBody>
                  <a:tcPr marL="38100" marR="38100" marT="25400" marB="25400" anchor="ctr" horzOverflow="overflow"/>
                </a:tc>
                <a:tc>
                  <a:txBody>
                    <a:bodyPr/>
                    <a:lstStyle/>
                    <a:p>
                      <a:pPr defTabSz="457200">
                        <a:lnSpc>
                          <a:spcPts val="5200"/>
                        </a:lnSpc>
                        <a:defRPr sz="1800"/>
                      </a:pPr>
                      <a:r>
                        <a:rPr sz="3000"/>
                        <a:t>36%</a:t>
                      </a:r>
                    </a:p>
                  </a:txBody>
                  <a:tcPr marL="38100" marR="38100" marT="25400" marB="25400" anchor="ctr" horzOverflow="overflow"/>
                </a:tc>
                <a:tc>
                  <a:txBody>
                    <a:bodyPr/>
                    <a:lstStyle/>
                    <a:p>
                      <a:pPr defTabSz="914400">
                        <a:defRPr sz="1800"/>
                      </a:pPr>
                      <a:r>
                        <a:rPr sz="3000" b="1"/>
                        <a:t>60%</a:t>
                      </a:r>
                    </a:p>
                  </a:txBody>
                  <a:tcPr marL="50800" marR="50800" marT="50800" marB="50800" anchor="ctr" horzOverflow="overflow"/>
                </a:tc>
                <a:tc>
                  <a:txBody>
                    <a:bodyPr/>
                    <a:lstStyle/>
                    <a:p>
                      <a:pPr defTabSz="914400">
                        <a:defRPr sz="1800"/>
                      </a:pPr>
                      <a:r>
                        <a:rPr sz="3000" b="1"/>
                        <a:t>50%</a:t>
                      </a:r>
                    </a:p>
                  </a:txBody>
                  <a:tcPr marL="50800" marR="50800" marT="50800" marB="50800" anchor="ctr" horzOverflow="overflow"/>
                </a:tc>
                <a:tc>
                  <a:txBody>
                    <a:bodyPr/>
                    <a:lstStyle/>
                    <a:p>
                      <a:pPr defTabSz="914400">
                        <a:defRPr sz="1800"/>
                      </a:pPr>
                      <a:r>
                        <a:rPr sz="3000"/>
                        <a:t>36%</a:t>
                      </a:r>
                    </a:p>
                  </a:txBody>
                  <a:tcPr marL="50800" marR="50800" marT="50800" marB="50800" anchor="ctr" horzOverflow="overflow"/>
                </a:tc>
                <a:extLst>
                  <a:ext uri="{0D108BD9-81ED-4DB2-BD59-A6C34878D82A}">
                    <a16:rowId xmlns:a16="http://schemas.microsoft.com/office/drawing/2014/main" val="10001"/>
                  </a:ext>
                </a:extLst>
              </a:tr>
              <a:tr h="708312">
                <a:tc>
                  <a:txBody>
                    <a:bodyPr/>
                    <a:lstStyle/>
                    <a:p>
                      <a:pPr algn="l" defTabSz="457200">
                        <a:lnSpc>
                          <a:spcPts val="5100"/>
                        </a:lnSpc>
                        <a:defRPr sz="1800"/>
                      </a:pPr>
                      <a:r>
                        <a:rPr sz="3000"/>
                        <a:t>My child’s school didn’t offer any other options</a:t>
                      </a:r>
                    </a:p>
                  </a:txBody>
                  <a:tcPr marL="0" marR="0" marT="25400" marB="25400" anchor="ctr" horzOverflow="overflow"/>
                </a:tc>
                <a:tc>
                  <a:txBody>
                    <a:bodyPr/>
                    <a:lstStyle/>
                    <a:p>
                      <a:pPr defTabSz="457200">
                        <a:lnSpc>
                          <a:spcPts val="5200"/>
                        </a:lnSpc>
                        <a:defRPr sz="1800"/>
                      </a:pPr>
                      <a:r>
                        <a:rPr sz="3000"/>
                        <a:t>26%</a:t>
                      </a:r>
                    </a:p>
                  </a:txBody>
                  <a:tcPr marL="38100" marR="38100" marT="25400" marB="25400" anchor="ctr" horzOverflow="overflow"/>
                </a:tc>
                <a:tc>
                  <a:txBody>
                    <a:bodyPr/>
                    <a:lstStyle/>
                    <a:p>
                      <a:pPr defTabSz="457200">
                        <a:lnSpc>
                          <a:spcPts val="5200"/>
                        </a:lnSpc>
                        <a:defRPr sz="1800"/>
                      </a:pPr>
                      <a:r>
                        <a:rPr sz="3000"/>
                        <a:t>27%</a:t>
                      </a:r>
                    </a:p>
                  </a:txBody>
                  <a:tcPr marL="38100" marR="38100" marT="25400" marB="25400" anchor="ctr" horzOverflow="overflow"/>
                </a:tc>
                <a:tc>
                  <a:txBody>
                    <a:bodyPr/>
                    <a:lstStyle/>
                    <a:p>
                      <a:pPr defTabSz="914400">
                        <a:defRPr sz="1800"/>
                      </a:pPr>
                      <a:r>
                        <a:rPr sz="3000"/>
                        <a:t>15%</a:t>
                      </a:r>
                    </a:p>
                  </a:txBody>
                  <a:tcPr marL="50800" marR="50800" marT="50800" marB="50800" anchor="ctr" horzOverflow="overflow"/>
                </a:tc>
                <a:tc>
                  <a:txBody>
                    <a:bodyPr/>
                    <a:lstStyle/>
                    <a:p>
                      <a:pPr defTabSz="914400">
                        <a:defRPr sz="1800"/>
                      </a:pPr>
                      <a:r>
                        <a:rPr sz="3000"/>
                        <a:t>27%</a:t>
                      </a:r>
                    </a:p>
                  </a:txBody>
                  <a:tcPr marL="50800" marR="50800" marT="50800" marB="50800" anchor="ctr" horzOverflow="overflow"/>
                </a:tc>
                <a:tc>
                  <a:txBody>
                    <a:bodyPr/>
                    <a:lstStyle/>
                    <a:p>
                      <a:pPr defTabSz="914400">
                        <a:defRPr sz="1800"/>
                      </a:pPr>
                      <a:r>
                        <a:rPr sz="3000"/>
                        <a:t>28%</a:t>
                      </a:r>
                    </a:p>
                  </a:txBody>
                  <a:tcPr marL="50800" marR="50800" marT="50800" marB="50800" anchor="ctr" horzOverflow="overflow"/>
                </a:tc>
                <a:extLst>
                  <a:ext uri="{0D108BD9-81ED-4DB2-BD59-A6C34878D82A}">
                    <a16:rowId xmlns:a16="http://schemas.microsoft.com/office/drawing/2014/main" val="10002"/>
                  </a:ext>
                </a:extLst>
              </a:tr>
              <a:tr h="708312">
                <a:tc>
                  <a:txBody>
                    <a:bodyPr/>
                    <a:lstStyle/>
                    <a:p>
                      <a:pPr algn="l" defTabSz="457200">
                        <a:lnSpc>
                          <a:spcPts val="5100"/>
                        </a:lnSpc>
                        <a:defRPr sz="1800"/>
                      </a:pPr>
                      <a:r>
                        <a:rPr sz="3000"/>
                        <a:t>I worried about my child missing social interaction</a:t>
                      </a:r>
                    </a:p>
                  </a:txBody>
                  <a:tcPr marL="0" marR="0" marT="25400" marB="25400" anchor="ctr" horzOverflow="overflow"/>
                </a:tc>
                <a:tc>
                  <a:txBody>
                    <a:bodyPr/>
                    <a:lstStyle/>
                    <a:p>
                      <a:pPr defTabSz="457200">
                        <a:lnSpc>
                          <a:spcPts val="5200"/>
                        </a:lnSpc>
                        <a:defRPr sz="1800"/>
                      </a:pPr>
                      <a:r>
                        <a:rPr sz="3000"/>
                        <a:t>25%</a:t>
                      </a:r>
                    </a:p>
                  </a:txBody>
                  <a:tcPr marL="38100" marR="38100" marT="25400" marB="25400" anchor="ctr" horzOverflow="overflow"/>
                </a:tc>
                <a:tc>
                  <a:txBody>
                    <a:bodyPr/>
                    <a:lstStyle/>
                    <a:p>
                      <a:pPr defTabSz="457200">
                        <a:lnSpc>
                          <a:spcPts val="5200"/>
                        </a:lnSpc>
                        <a:defRPr sz="1800"/>
                      </a:pPr>
                      <a:r>
                        <a:rPr sz="3000"/>
                        <a:t>28%</a:t>
                      </a:r>
                    </a:p>
                  </a:txBody>
                  <a:tcPr marL="38100" marR="38100" marT="25400" marB="25400" anchor="ctr" horzOverflow="overflow"/>
                </a:tc>
                <a:tc>
                  <a:txBody>
                    <a:bodyPr/>
                    <a:lstStyle/>
                    <a:p>
                      <a:pPr defTabSz="914400">
                        <a:defRPr sz="1800"/>
                      </a:pPr>
                      <a:r>
                        <a:rPr sz="3000"/>
                        <a:t>20%</a:t>
                      </a:r>
                    </a:p>
                  </a:txBody>
                  <a:tcPr marL="50800" marR="50800" marT="50800" marB="50800" anchor="ctr" horzOverflow="overflow"/>
                </a:tc>
                <a:tc>
                  <a:txBody>
                    <a:bodyPr/>
                    <a:lstStyle/>
                    <a:p>
                      <a:pPr defTabSz="914400">
                        <a:defRPr sz="1800"/>
                      </a:pPr>
                      <a:r>
                        <a:rPr sz="3000"/>
                        <a:t>22%</a:t>
                      </a:r>
                    </a:p>
                  </a:txBody>
                  <a:tcPr marL="50800" marR="50800" marT="50800" marB="50800" anchor="ctr" horzOverflow="overflow"/>
                </a:tc>
                <a:tc>
                  <a:txBody>
                    <a:bodyPr/>
                    <a:lstStyle/>
                    <a:p>
                      <a:pPr defTabSz="914400">
                        <a:defRPr sz="1800"/>
                      </a:pPr>
                      <a:r>
                        <a:rPr sz="3000"/>
                        <a:t>24%</a:t>
                      </a:r>
                    </a:p>
                  </a:txBody>
                  <a:tcPr marL="50800" marR="50800" marT="50800" marB="50800" anchor="ctr" horzOverflow="overflow"/>
                </a:tc>
                <a:extLst>
                  <a:ext uri="{0D108BD9-81ED-4DB2-BD59-A6C34878D82A}">
                    <a16:rowId xmlns:a16="http://schemas.microsoft.com/office/drawing/2014/main" val="10003"/>
                  </a:ext>
                </a:extLst>
              </a:tr>
              <a:tr h="708312">
                <a:tc>
                  <a:txBody>
                    <a:bodyPr/>
                    <a:lstStyle/>
                    <a:p>
                      <a:pPr algn="l" defTabSz="457200">
                        <a:lnSpc>
                          <a:spcPts val="5100"/>
                        </a:lnSpc>
                        <a:defRPr sz="1800"/>
                      </a:pPr>
                      <a:r>
                        <a:rPr sz="3000"/>
                        <a:t>I worried my child would not learn as much any other way</a:t>
                      </a:r>
                    </a:p>
                  </a:txBody>
                  <a:tcPr marL="0" marR="0" marT="25400" marB="25400" anchor="ctr" horzOverflow="overflow"/>
                </a:tc>
                <a:tc>
                  <a:txBody>
                    <a:bodyPr/>
                    <a:lstStyle/>
                    <a:p>
                      <a:pPr defTabSz="457200">
                        <a:lnSpc>
                          <a:spcPts val="5200"/>
                        </a:lnSpc>
                        <a:defRPr sz="1800"/>
                      </a:pPr>
                      <a:r>
                        <a:rPr sz="3000"/>
                        <a:t>24%</a:t>
                      </a:r>
                    </a:p>
                  </a:txBody>
                  <a:tcPr marL="38100" marR="38100" marT="25400" marB="25400" anchor="ctr" horzOverflow="overflow"/>
                </a:tc>
                <a:tc>
                  <a:txBody>
                    <a:bodyPr/>
                    <a:lstStyle/>
                    <a:p>
                      <a:pPr defTabSz="457200">
                        <a:lnSpc>
                          <a:spcPts val="5200"/>
                        </a:lnSpc>
                        <a:defRPr sz="1800"/>
                      </a:pPr>
                      <a:r>
                        <a:rPr sz="3000"/>
                        <a:t>26%</a:t>
                      </a:r>
                    </a:p>
                  </a:txBody>
                  <a:tcPr marL="38100" marR="38100" marT="25400" marB="25400" anchor="ctr" horzOverflow="overflow"/>
                </a:tc>
                <a:tc>
                  <a:txBody>
                    <a:bodyPr/>
                    <a:lstStyle/>
                    <a:p>
                      <a:pPr defTabSz="914400">
                        <a:defRPr sz="1800"/>
                      </a:pPr>
                      <a:r>
                        <a:rPr sz="3000"/>
                        <a:t>16%</a:t>
                      </a:r>
                    </a:p>
                  </a:txBody>
                  <a:tcPr marL="50800" marR="50800" marT="50800" marB="50800" anchor="ctr" horzOverflow="overflow"/>
                </a:tc>
                <a:tc>
                  <a:txBody>
                    <a:bodyPr/>
                    <a:lstStyle/>
                    <a:p>
                      <a:pPr defTabSz="914400">
                        <a:defRPr sz="1800"/>
                      </a:pPr>
                      <a:r>
                        <a:rPr sz="3000"/>
                        <a:t>22%</a:t>
                      </a:r>
                    </a:p>
                  </a:txBody>
                  <a:tcPr marL="50800" marR="50800" marT="50800" marB="50800" anchor="ctr" horzOverflow="overflow"/>
                </a:tc>
                <a:tc>
                  <a:txBody>
                    <a:bodyPr/>
                    <a:lstStyle/>
                    <a:p>
                      <a:pPr defTabSz="914400">
                        <a:defRPr sz="1800"/>
                      </a:pPr>
                      <a:r>
                        <a:rPr sz="3000"/>
                        <a:t>29%</a:t>
                      </a:r>
                    </a:p>
                  </a:txBody>
                  <a:tcPr marL="50800" marR="50800" marT="50800" marB="50800" anchor="ctr" horzOverflow="overflow"/>
                </a:tc>
                <a:extLst>
                  <a:ext uri="{0D108BD9-81ED-4DB2-BD59-A6C34878D82A}">
                    <a16:rowId xmlns:a16="http://schemas.microsoft.com/office/drawing/2014/main" val="10004"/>
                  </a:ext>
                </a:extLst>
              </a:tr>
              <a:tr h="708312">
                <a:tc>
                  <a:txBody>
                    <a:bodyPr/>
                    <a:lstStyle/>
                    <a:p>
                      <a:pPr algn="l" defTabSz="457200">
                        <a:lnSpc>
                          <a:spcPts val="5100"/>
                        </a:lnSpc>
                        <a:defRPr sz="1800"/>
                      </a:pPr>
                      <a:r>
                        <a:rPr sz="3000"/>
                        <a:t>I worried about my child missing sports or other school activities</a:t>
                      </a:r>
                    </a:p>
                  </a:txBody>
                  <a:tcPr marL="0" marR="0" marT="25400" marB="25400" anchor="ctr" horzOverflow="overflow"/>
                </a:tc>
                <a:tc>
                  <a:txBody>
                    <a:bodyPr/>
                    <a:lstStyle/>
                    <a:p>
                      <a:pPr defTabSz="457200">
                        <a:lnSpc>
                          <a:spcPts val="5200"/>
                        </a:lnSpc>
                        <a:defRPr sz="1800"/>
                      </a:pPr>
                      <a:r>
                        <a:rPr sz="3000"/>
                        <a:t>9%</a:t>
                      </a:r>
                    </a:p>
                  </a:txBody>
                  <a:tcPr marL="38100" marR="38100" marT="25400" marB="25400" anchor="ctr" horzOverflow="overflow"/>
                </a:tc>
                <a:tc>
                  <a:txBody>
                    <a:bodyPr/>
                    <a:lstStyle/>
                    <a:p>
                      <a:pPr defTabSz="457200">
                        <a:lnSpc>
                          <a:spcPts val="5200"/>
                        </a:lnSpc>
                        <a:defRPr sz="1800"/>
                      </a:pPr>
                      <a:r>
                        <a:rPr sz="3000"/>
                        <a:t>9%</a:t>
                      </a:r>
                    </a:p>
                  </a:txBody>
                  <a:tcPr marL="38100" marR="38100" marT="25400" marB="25400" anchor="ctr" horzOverflow="overflow"/>
                </a:tc>
                <a:tc>
                  <a:txBody>
                    <a:bodyPr/>
                    <a:lstStyle/>
                    <a:p>
                      <a:pPr defTabSz="914400">
                        <a:defRPr sz="1800"/>
                      </a:pPr>
                      <a:r>
                        <a:rPr sz="3000"/>
                        <a:t>11%</a:t>
                      </a:r>
                    </a:p>
                  </a:txBody>
                  <a:tcPr marL="50800" marR="50800" marT="50800" marB="50800" anchor="ctr" horzOverflow="overflow"/>
                </a:tc>
                <a:tc>
                  <a:txBody>
                    <a:bodyPr/>
                    <a:lstStyle/>
                    <a:p>
                      <a:pPr defTabSz="914400">
                        <a:defRPr sz="1800"/>
                      </a:pPr>
                      <a:r>
                        <a:rPr sz="3000"/>
                        <a:t>9%</a:t>
                      </a:r>
                    </a:p>
                  </a:txBody>
                  <a:tcPr marL="50800" marR="50800" marT="50800" marB="50800" anchor="ctr" horzOverflow="overflow"/>
                </a:tc>
                <a:tc>
                  <a:txBody>
                    <a:bodyPr/>
                    <a:lstStyle/>
                    <a:p>
                      <a:pPr defTabSz="914400">
                        <a:defRPr sz="1800"/>
                      </a:pPr>
                      <a:r>
                        <a:rPr sz="3000"/>
                        <a:t>10%</a:t>
                      </a:r>
                    </a:p>
                  </a:txBody>
                  <a:tcPr marL="50800" marR="50800" marT="50800" marB="50800" anchor="ctr" horzOverflow="overflow"/>
                </a:tc>
                <a:extLst>
                  <a:ext uri="{0D108BD9-81ED-4DB2-BD59-A6C34878D82A}">
                    <a16:rowId xmlns:a16="http://schemas.microsoft.com/office/drawing/2014/main" val="10005"/>
                  </a:ext>
                </a:extLst>
              </a:tr>
              <a:tr h="708312">
                <a:tc>
                  <a:txBody>
                    <a:bodyPr/>
                    <a:lstStyle/>
                    <a:p>
                      <a:pPr algn="l" defTabSz="457200">
                        <a:lnSpc>
                          <a:spcPts val="5100"/>
                        </a:lnSpc>
                        <a:defRPr sz="1800"/>
                      </a:pPr>
                      <a:r>
                        <a:rPr sz="3000"/>
                        <a:t>I needed to go to work and didn’t want my child to be home alone</a:t>
                      </a:r>
                    </a:p>
                  </a:txBody>
                  <a:tcPr marL="0" marR="0" marT="25400" marB="25400" anchor="ctr" horzOverflow="overflow"/>
                </a:tc>
                <a:tc>
                  <a:txBody>
                    <a:bodyPr/>
                    <a:lstStyle/>
                    <a:p>
                      <a:pPr defTabSz="457200">
                        <a:lnSpc>
                          <a:spcPts val="5200"/>
                        </a:lnSpc>
                        <a:defRPr sz="1800"/>
                      </a:pPr>
                      <a:r>
                        <a:rPr sz="3000"/>
                        <a:t>9%</a:t>
                      </a:r>
                    </a:p>
                  </a:txBody>
                  <a:tcPr marL="38100" marR="38100" marT="25400" marB="25400" anchor="ctr" horzOverflow="overflow"/>
                </a:tc>
                <a:tc>
                  <a:txBody>
                    <a:bodyPr/>
                    <a:lstStyle/>
                    <a:p>
                      <a:pPr defTabSz="457200">
                        <a:lnSpc>
                          <a:spcPts val="5200"/>
                        </a:lnSpc>
                        <a:defRPr sz="1800"/>
                      </a:pPr>
                      <a:r>
                        <a:rPr sz="3000"/>
                        <a:t>9%</a:t>
                      </a:r>
                    </a:p>
                  </a:txBody>
                  <a:tcPr marL="38100" marR="38100" marT="25400" marB="25400" anchor="ctr" horzOverflow="overflow"/>
                </a:tc>
                <a:tc>
                  <a:txBody>
                    <a:bodyPr/>
                    <a:lstStyle/>
                    <a:p>
                      <a:pPr defTabSz="914400">
                        <a:defRPr sz="1800"/>
                      </a:pPr>
                      <a:r>
                        <a:rPr sz="3000"/>
                        <a:t>13%</a:t>
                      </a:r>
                    </a:p>
                  </a:txBody>
                  <a:tcPr marL="50800" marR="50800" marT="50800" marB="50800" anchor="ctr" horzOverflow="overflow"/>
                </a:tc>
                <a:tc>
                  <a:txBody>
                    <a:bodyPr/>
                    <a:lstStyle/>
                    <a:p>
                      <a:pPr defTabSz="914400">
                        <a:defRPr sz="1800"/>
                      </a:pPr>
                      <a:r>
                        <a:rPr sz="3000"/>
                        <a:t>8%</a:t>
                      </a:r>
                    </a:p>
                  </a:txBody>
                  <a:tcPr marL="50800" marR="50800" marT="50800" marB="50800" anchor="ctr" horzOverflow="overflow"/>
                </a:tc>
                <a:tc>
                  <a:txBody>
                    <a:bodyPr/>
                    <a:lstStyle/>
                    <a:p>
                      <a:pPr defTabSz="914400">
                        <a:defRPr sz="1800"/>
                      </a:pPr>
                      <a:r>
                        <a:rPr sz="3000"/>
                        <a:t>6%</a:t>
                      </a:r>
                    </a:p>
                  </a:txBody>
                  <a:tcPr marL="50800" marR="50800" marT="50800" marB="50800" anchor="ctr" horzOverflow="overflow"/>
                </a:tc>
                <a:extLst>
                  <a:ext uri="{0D108BD9-81ED-4DB2-BD59-A6C34878D82A}">
                    <a16:rowId xmlns:a16="http://schemas.microsoft.com/office/drawing/2014/main" val="10006"/>
                  </a:ext>
                </a:extLst>
              </a:tr>
              <a:tr h="708312">
                <a:tc>
                  <a:txBody>
                    <a:bodyPr/>
                    <a:lstStyle/>
                    <a:p>
                      <a:pPr algn="l" defTabSz="457200">
                        <a:lnSpc>
                          <a:spcPts val="5100"/>
                        </a:lnSpc>
                        <a:defRPr sz="1800"/>
                      </a:pPr>
                      <a:r>
                        <a:rPr sz="3000"/>
                        <a:t>I had difficulties with my child being able to access online learning options</a:t>
                      </a:r>
                    </a:p>
                  </a:txBody>
                  <a:tcPr marL="0" marR="0" marT="25400" marB="25400" anchor="ctr" horzOverflow="overflow"/>
                </a:tc>
                <a:tc>
                  <a:txBody>
                    <a:bodyPr/>
                    <a:lstStyle/>
                    <a:p>
                      <a:pPr defTabSz="457200">
                        <a:lnSpc>
                          <a:spcPts val="5200"/>
                        </a:lnSpc>
                        <a:defRPr sz="1800"/>
                      </a:pPr>
                      <a:r>
                        <a:rPr sz="3000"/>
                        <a:t>7%</a:t>
                      </a:r>
                    </a:p>
                  </a:txBody>
                  <a:tcPr marL="38100" marR="38100" marT="25400" marB="25400" anchor="ctr" horzOverflow="overflow"/>
                </a:tc>
                <a:tc>
                  <a:txBody>
                    <a:bodyPr/>
                    <a:lstStyle/>
                    <a:p>
                      <a:pPr defTabSz="457200">
                        <a:lnSpc>
                          <a:spcPts val="5200"/>
                        </a:lnSpc>
                        <a:defRPr sz="1800"/>
                      </a:pPr>
                      <a:r>
                        <a:rPr sz="3000"/>
                        <a:t>9%</a:t>
                      </a:r>
                    </a:p>
                  </a:txBody>
                  <a:tcPr marL="38100" marR="38100" marT="25400" marB="25400" anchor="ctr" horzOverflow="overflow"/>
                </a:tc>
                <a:tc>
                  <a:txBody>
                    <a:bodyPr/>
                    <a:lstStyle/>
                    <a:p>
                      <a:pPr defTabSz="914400">
                        <a:defRPr sz="1800"/>
                      </a:pPr>
                      <a:r>
                        <a:rPr sz="3000"/>
                        <a:t>4%</a:t>
                      </a:r>
                    </a:p>
                  </a:txBody>
                  <a:tcPr marL="50800" marR="50800" marT="50800" marB="50800" anchor="ctr" horzOverflow="overflow"/>
                </a:tc>
                <a:tc>
                  <a:txBody>
                    <a:bodyPr/>
                    <a:lstStyle/>
                    <a:p>
                      <a:pPr defTabSz="914400">
                        <a:defRPr sz="1800"/>
                      </a:pPr>
                      <a:r>
                        <a:rPr sz="3000"/>
                        <a:t>6%</a:t>
                      </a:r>
                    </a:p>
                  </a:txBody>
                  <a:tcPr marL="50800" marR="50800" marT="50800" marB="50800" anchor="ctr" horzOverflow="overflow"/>
                </a:tc>
                <a:tc>
                  <a:txBody>
                    <a:bodyPr/>
                    <a:lstStyle/>
                    <a:p>
                      <a:pPr defTabSz="914400">
                        <a:defRPr sz="1800"/>
                      </a:pPr>
                      <a:r>
                        <a:rPr sz="3000"/>
                        <a:t>4%</a:t>
                      </a:r>
                    </a:p>
                  </a:txBody>
                  <a:tcPr marL="50800" marR="50800" marT="50800" marB="50800" anchor="ctr" horzOverflow="overflow"/>
                </a:tc>
                <a:extLst>
                  <a:ext uri="{0D108BD9-81ED-4DB2-BD59-A6C34878D82A}">
                    <a16:rowId xmlns:a16="http://schemas.microsoft.com/office/drawing/2014/main" val="10007"/>
                  </a:ext>
                </a:extLst>
              </a:tr>
              <a:tr h="708312">
                <a:tc>
                  <a:txBody>
                    <a:bodyPr/>
                    <a:lstStyle/>
                    <a:p>
                      <a:pPr algn="l" defTabSz="457200">
                        <a:lnSpc>
                          <a:spcPts val="5100"/>
                        </a:lnSpc>
                        <a:defRPr sz="1800"/>
                      </a:pPr>
                      <a:r>
                        <a:rPr sz="3000"/>
                        <a:t>Other reasons</a:t>
                      </a:r>
                    </a:p>
                  </a:txBody>
                  <a:tcPr marL="0" marR="0" marT="25400" marB="25400" anchor="ctr" horzOverflow="overflow"/>
                </a:tc>
                <a:tc>
                  <a:txBody>
                    <a:bodyPr/>
                    <a:lstStyle/>
                    <a:p>
                      <a:pPr defTabSz="457200">
                        <a:lnSpc>
                          <a:spcPts val="5200"/>
                        </a:lnSpc>
                        <a:defRPr sz="1800"/>
                      </a:pPr>
                      <a:r>
                        <a:rPr sz="3000"/>
                        <a:t>4%</a:t>
                      </a:r>
                    </a:p>
                  </a:txBody>
                  <a:tcPr marL="38100" marR="38100" marT="25400" marB="25400" anchor="ctr" horzOverflow="overflow"/>
                </a:tc>
                <a:tc>
                  <a:txBody>
                    <a:bodyPr/>
                    <a:lstStyle/>
                    <a:p>
                      <a:pPr defTabSz="457200">
                        <a:lnSpc>
                          <a:spcPts val="5200"/>
                        </a:lnSpc>
                        <a:defRPr sz="1800"/>
                      </a:pPr>
                      <a:r>
                        <a:rPr sz="3000"/>
                        <a:t>4%</a:t>
                      </a:r>
                    </a:p>
                  </a:txBody>
                  <a:tcPr marL="38100" marR="38100" marT="25400" marB="25400" anchor="ctr" horzOverflow="overflow"/>
                </a:tc>
                <a:tc>
                  <a:txBody>
                    <a:bodyPr/>
                    <a:lstStyle/>
                    <a:p>
                      <a:pPr defTabSz="914400">
                        <a:defRPr sz="1800"/>
                      </a:pPr>
                      <a:r>
                        <a:rPr sz="3000"/>
                        <a:t>6%</a:t>
                      </a:r>
                    </a:p>
                  </a:txBody>
                  <a:tcPr marL="50800" marR="50800" marT="50800" marB="50800" anchor="ctr" horzOverflow="overflow"/>
                </a:tc>
                <a:tc>
                  <a:txBody>
                    <a:bodyPr/>
                    <a:lstStyle/>
                    <a:p>
                      <a:pPr defTabSz="914400">
                        <a:defRPr sz="1800"/>
                      </a:pPr>
                      <a:r>
                        <a:rPr sz="3000"/>
                        <a:t>3%</a:t>
                      </a:r>
                    </a:p>
                  </a:txBody>
                  <a:tcPr marL="50800" marR="50800" marT="50800" marB="50800" anchor="ctr" horzOverflow="overflow"/>
                </a:tc>
                <a:tc>
                  <a:txBody>
                    <a:bodyPr/>
                    <a:lstStyle/>
                    <a:p>
                      <a:pPr defTabSz="914400">
                        <a:defRPr sz="1800"/>
                      </a:pPr>
                      <a:r>
                        <a:rPr sz="3000"/>
                        <a:t>1%</a:t>
                      </a:r>
                    </a:p>
                  </a:txBody>
                  <a:tcPr marL="50800" marR="50800" marT="50800" marB="50800" anchor="ctr" horzOverflow="overflow"/>
                </a:tc>
                <a:extLst>
                  <a:ext uri="{0D108BD9-81ED-4DB2-BD59-A6C34878D82A}">
                    <a16:rowId xmlns:a16="http://schemas.microsoft.com/office/drawing/2014/main" val="10008"/>
                  </a:ext>
                </a:extLst>
              </a:tr>
            </a:tbl>
          </a:graphicData>
        </a:graphic>
      </p:graphicFrame>
      <p:sp>
        <p:nvSpPr>
          <p:cNvPr id="224" name="Q. What would you say were the one or two biggest reasons you chose to have your child attend school the way they currently are? [SELECT UP TO TWO]"/>
          <p:cNvSpPr txBox="1"/>
          <p:nvPr/>
        </p:nvSpPr>
        <p:spPr>
          <a:xfrm>
            <a:off x="1143000" y="2657807"/>
            <a:ext cx="22098000" cy="1336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600" b="1">
                <a:latin typeface="Exo 2"/>
                <a:ea typeface="Exo 2"/>
                <a:cs typeface="Exo 2"/>
                <a:sym typeface="Exo 2"/>
              </a:defRPr>
            </a:lvl1pPr>
          </a:lstStyle>
          <a:p>
            <a:r>
              <a:t>Q. What would you say were the one or two biggest reasons you chose to have your child attend school the way they currently are? [SELECT UP TO TWO]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Most Parents Prefer Consistency"/>
          <p:cNvSpPr txBox="1">
            <a:spLocks noGrp="1"/>
          </p:cNvSpPr>
          <p:nvPr>
            <p:ph type="title"/>
          </p:nvPr>
        </p:nvSpPr>
        <p:spPr>
          <a:prstGeom prst="rect">
            <a:avLst/>
          </a:prstGeom>
        </p:spPr>
        <p:txBody>
          <a:bodyPr/>
          <a:lstStyle/>
          <a:p>
            <a:r>
              <a:t>Most Parents Prefer Consistency </a:t>
            </a:r>
          </a:p>
        </p:txBody>
      </p:sp>
      <p:pic>
        <p:nvPicPr>
          <p:cNvPr id="22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28" name="Slide Number"/>
          <p:cNvSpPr txBox="1">
            <a:spLocks noGrp="1"/>
          </p:cNvSpPr>
          <p:nvPr>
            <p:ph type="sldNum" sz="quarter" idx="2"/>
          </p:nvPr>
        </p:nvSpPr>
        <p:spPr>
          <a:xfrm>
            <a:off x="22801223" y="12065000"/>
            <a:ext cx="451232"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229"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30" name="Q. Even if neither of the following is perfect, which of the following would you prefer?"/>
          <p:cNvSpPr txBox="1"/>
          <p:nvPr/>
        </p:nvSpPr>
        <p:spPr>
          <a:xfrm>
            <a:off x="1154455" y="2367863"/>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rPr dirty="0"/>
              <a:t>Q. Even if neither of the following is perfect, which of the following would you prefer?</a:t>
            </a:r>
          </a:p>
        </p:txBody>
      </p:sp>
      <p:sp>
        <p:nvSpPr>
          <p:cNvPr id="232" name="I would rather my child’s school stick to a consistent plan for whether students receive remote or in-person learning throughout the year, rather than changing gears based on the number of coronavirus cases in my area."/>
          <p:cNvSpPr txBox="1"/>
          <p:nvPr/>
        </p:nvSpPr>
        <p:spPr>
          <a:xfrm>
            <a:off x="2042425" y="3222876"/>
            <a:ext cx="8507472" cy="2428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I would rather my child’s school stick to a consistent plan for whether students receive remote or in-person learning throughout the year, rather than changing gears based on the number of coronavirus cases in my area.</a:t>
            </a:r>
          </a:p>
        </p:txBody>
      </p:sp>
      <p:sp>
        <p:nvSpPr>
          <p:cNvPr id="233" name="I would rather my child’s school adjust whether in-person instruction is offered based on coronavirus cases in my area, even if it means going back and forth between in-person and remote learning throughout the year."/>
          <p:cNvSpPr txBox="1"/>
          <p:nvPr/>
        </p:nvSpPr>
        <p:spPr>
          <a:xfrm>
            <a:off x="11439738" y="3222876"/>
            <a:ext cx="8722354" cy="2428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I would rather my child’s school adjust whether in-person instruction is offered based on coronavirus cases in my area, even if it means going back and forth between in-person and remote learning throughout the year.</a:t>
            </a:r>
          </a:p>
        </p:txBody>
      </p:sp>
      <p:sp>
        <p:nvSpPr>
          <p:cNvPr id="234" name="Unsure"/>
          <p:cNvSpPr txBox="1"/>
          <p:nvPr/>
        </p:nvSpPr>
        <p:spPr>
          <a:xfrm>
            <a:off x="20237119" y="3222876"/>
            <a:ext cx="4587288" cy="600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Unsure</a:t>
            </a:r>
          </a:p>
        </p:txBody>
      </p:sp>
      <p:sp>
        <p:nvSpPr>
          <p:cNvPr id="235" name="Square"/>
          <p:cNvSpPr/>
          <p:nvPr/>
        </p:nvSpPr>
        <p:spPr>
          <a:xfrm>
            <a:off x="1463237" y="3362368"/>
            <a:ext cx="511176" cy="511176"/>
          </a:xfrm>
          <a:prstGeom prst="rect">
            <a:avLst/>
          </a:prstGeom>
          <a:solidFill>
            <a:srgbClr val="02A0E7"/>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36" name="Square"/>
          <p:cNvSpPr/>
          <p:nvPr/>
        </p:nvSpPr>
        <p:spPr>
          <a:xfrm>
            <a:off x="10739230" y="3362368"/>
            <a:ext cx="511176" cy="511176"/>
          </a:xfrm>
          <a:prstGeom prst="rect">
            <a:avLst/>
          </a:prstGeom>
          <a:solidFill>
            <a:srgbClr val="F37721"/>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37" name="Square"/>
          <p:cNvSpPr/>
          <p:nvPr/>
        </p:nvSpPr>
        <p:spPr>
          <a:xfrm>
            <a:off x="21081826" y="3362368"/>
            <a:ext cx="511176" cy="511176"/>
          </a:xfrm>
          <a:prstGeom prst="rect">
            <a:avLst/>
          </a:prstGeom>
          <a:solidFill>
            <a:srgbClr val="AEB5BC"/>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pic>
        <p:nvPicPr>
          <p:cNvPr id="4" name="Picture 3">
            <a:extLst>
              <a:ext uri="{FF2B5EF4-FFF2-40B4-BE49-F238E27FC236}">
                <a16:creationId xmlns:a16="http://schemas.microsoft.com/office/drawing/2014/main" id="{AF784EB5-B344-4249-9F5F-3A3D288348F3}"/>
              </a:ext>
            </a:extLst>
          </p:cNvPr>
          <p:cNvPicPr>
            <a:picLocks noChangeAspect="1"/>
          </p:cNvPicPr>
          <p:nvPr/>
        </p:nvPicPr>
        <p:blipFill>
          <a:blip r:embed="rId4"/>
          <a:stretch>
            <a:fillRect/>
          </a:stretch>
        </p:blipFill>
        <p:spPr>
          <a:xfrm>
            <a:off x="1140469" y="5625312"/>
            <a:ext cx="25444864" cy="5499887"/>
          </a:xfrm>
          <a:prstGeom prst="rect">
            <a:avLst/>
          </a:prstGeom>
        </p:spPr>
      </p:pic>
      <p:sp>
        <p:nvSpPr>
          <p:cNvPr id="238" name="Parents Whose Child…"/>
          <p:cNvSpPr txBox="1"/>
          <p:nvPr/>
        </p:nvSpPr>
        <p:spPr>
          <a:xfrm>
            <a:off x="2469740" y="7251120"/>
            <a:ext cx="4049396"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000" i="1">
                <a:latin typeface="Exo 2"/>
                <a:ea typeface="Exo 2"/>
                <a:cs typeface="Exo 2"/>
                <a:sym typeface="Exo 2"/>
              </a:defRPr>
            </a:pPr>
            <a:r>
              <a:rPr dirty="0"/>
              <a:t>Pa</a:t>
            </a:r>
            <a:r>
              <a:rPr lang="en-US" dirty="0"/>
              <a:t>r</a:t>
            </a:r>
            <a:r>
              <a:rPr dirty="0"/>
              <a:t>ents Whose Child </a:t>
            </a:r>
          </a:p>
          <a:p>
            <a:pPr algn="r">
              <a:defRPr sz="3000" i="1">
                <a:latin typeface="Exo 2"/>
                <a:ea typeface="Exo 2"/>
                <a:cs typeface="Exo 2"/>
                <a:sym typeface="Exo 2"/>
              </a:defRPr>
            </a:pPr>
            <a:r>
              <a:rPr dirty="0"/>
              <a:t>Is Attending School . . .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chelon.brand.update.300dpi.png" descr="echelon.brand.update.300dpi.png"/>
          <p:cNvPicPr>
            <a:picLocks noChangeAspect="1"/>
          </p:cNvPicPr>
          <p:nvPr/>
        </p:nvPicPr>
        <p:blipFill>
          <a:blip r:embed="rId2"/>
          <a:srcRect r="68188"/>
          <a:stretch>
            <a:fillRect/>
          </a:stretch>
        </p:blipFill>
        <p:spPr>
          <a:xfrm>
            <a:off x="1140469" y="11484272"/>
            <a:ext cx="1074133" cy="1081443"/>
          </a:xfrm>
          <a:prstGeom prst="rect">
            <a:avLst/>
          </a:prstGeom>
          <a:ln w="12700">
            <a:miter lim="400000"/>
          </a:ln>
        </p:spPr>
      </p:pic>
      <p:sp>
        <p:nvSpPr>
          <p:cNvPr id="102" name="Slide Number"/>
          <p:cNvSpPr txBox="1">
            <a:spLocks noGrp="1"/>
          </p:cNvSpPr>
          <p:nvPr>
            <p:ph type="sldNum" sz="quarter" idx="2"/>
          </p:nvPr>
        </p:nvSpPr>
        <p:spPr>
          <a:xfrm>
            <a:off x="22849752" y="12025014"/>
            <a:ext cx="326874"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03" name="Online survey of N=1140 parents of K-12 public school students…"/>
          <p:cNvSpPr txBox="1">
            <a:spLocks noGrp="1"/>
          </p:cNvSpPr>
          <p:nvPr>
            <p:ph type="body" idx="4294967295"/>
          </p:nvPr>
        </p:nvSpPr>
        <p:spPr>
          <a:xfrm>
            <a:off x="1140471" y="2365519"/>
            <a:ext cx="22103058" cy="8407970"/>
          </a:xfrm>
          <a:prstGeom prst="rect">
            <a:avLst/>
          </a:prstGeom>
        </p:spPr>
        <p:txBody>
          <a:bodyPr/>
          <a:lstStyle/>
          <a:p>
            <a:pPr marL="833261" lvl="2">
              <a:defRPr sz="5700"/>
            </a:pPr>
            <a:r>
              <a:t>Online survey of N=1140 parents of K-12 public school students</a:t>
            </a:r>
          </a:p>
          <a:p>
            <a:pPr marL="833261" lvl="2">
              <a:defRPr sz="5700"/>
            </a:pPr>
            <a:r>
              <a:t>Field Dates: September 21–29, 2020</a:t>
            </a:r>
          </a:p>
          <a:p>
            <a:pPr marL="833261" lvl="2">
              <a:defRPr sz="5700"/>
            </a:pPr>
            <a:r>
              <a:t>Results are weighted by gender, age, race/ethnicity, education, and region to reflect known population demographics.</a:t>
            </a:r>
          </a:p>
        </p:txBody>
      </p:sp>
      <p:sp>
        <p:nvSpPr>
          <p:cNvPr id="104" name="Methodology"/>
          <p:cNvSpPr txBox="1">
            <a:spLocks noGrp="1"/>
          </p:cNvSpPr>
          <p:nvPr>
            <p:ph type="title"/>
          </p:nvPr>
        </p:nvSpPr>
        <p:spPr>
          <a:prstGeom prst="rect">
            <a:avLst/>
          </a:prstGeom>
        </p:spPr>
        <p:txBody>
          <a:bodyPr/>
          <a:lstStyle/>
          <a:p>
            <a:r>
              <a:t>Methodology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arents of Color More Likely Than White Parents To Say Consistent, High Quality Remote Learning Should Be Priority"/>
          <p:cNvSpPr txBox="1">
            <a:spLocks noGrp="1"/>
          </p:cNvSpPr>
          <p:nvPr>
            <p:ph type="title"/>
          </p:nvPr>
        </p:nvSpPr>
        <p:spPr>
          <a:prstGeom prst="rect">
            <a:avLst/>
          </a:prstGeom>
        </p:spPr>
        <p:txBody>
          <a:bodyPr/>
          <a:lstStyle>
            <a:lvl1pPr defTabSz="426466">
              <a:defRPr sz="5694"/>
            </a:lvl1pPr>
          </a:lstStyle>
          <a:p>
            <a:r>
              <a:t>Parents of Color More Likely Than White Parents To Say Consistent, High Quality Remote Learning Should Be Priority</a:t>
            </a:r>
          </a:p>
        </p:txBody>
      </p:sp>
      <p:pic>
        <p:nvPicPr>
          <p:cNvPr id="10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03" name="Slide Number"/>
          <p:cNvSpPr txBox="1">
            <a:spLocks noGrp="1"/>
          </p:cNvSpPr>
          <p:nvPr>
            <p:ph type="sldNum" sz="quarter" idx="2"/>
          </p:nvPr>
        </p:nvSpPr>
        <p:spPr>
          <a:xfrm>
            <a:off x="22864317" y="12065000"/>
            <a:ext cx="325045"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104"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05" name="Q. If you could send a message to people who make decisions about education policy and public schools, which of the following do you think they should prioritize this school year?"/>
          <p:cNvSpPr txBox="1"/>
          <p:nvPr/>
        </p:nvSpPr>
        <p:spPr>
          <a:xfrm>
            <a:off x="1143000" y="2597949"/>
            <a:ext cx="22098000" cy="1515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600" b="1">
                <a:latin typeface="Exo 2"/>
                <a:ea typeface="Exo 2"/>
                <a:cs typeface="Exo 2"/>
                <a:sym typeface="Exo 2"/>
              </a:defRPr>
            </a:lvl1pPr>
          </a:lstStyle>
          <a:p>
            <a:r>
              <a:t>Q. If you could send a message to people who make decisions about education policy and public schools, which of the following do you think they should prioritize this school year?</a:t>
            </a:r>
          </a:p>
        </p:txBody>
      </p:sp>
      <p:graphicFrame>
        <p:nvGraphicFramePr>
          <p:cNvPr id="106" name="2D Stacked Bar Chart"/>
          <p:cNvGraphicFramePr/>
          <p:nvPr/>
        </p:nvGraphicFramePr>
        <p:xfrm>
          <a:off x="1416382" y="5643513"/>
          <a:ext cx="21551236" cy="5599682"/>
        </p:xfrm>
        <a:graphic>
          <a:graphicData uri="http://schemas.openxmlformats.org/drawingml/2006/chart">
            <c:chart xmlns:c="http://schemas.openxmlformats.org/drawingml/2006/chart" xmlns:r="http://schemas.openxmlformats.org/officeDocument/2006/relationships" r:id="rId4"/>
          </a:graphicData>
        </a:graphic>
      </p:graphicFrame>
      <p:sp>
        <p:nvSpPr>
          <p:cNvPr id="107" name="Providing access to consistent, high-quality remote or online learning for public school students this school year"/>
          <p:cNvSpPr txBox="1"/>
          <p:nvPr/>
        </p:nvSpPr>
        <p:spPr>
          <a:xfrm>
            <a:off x="2245770" y="4272978"/>
            <a:ext cx="7726303" cy="1514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Providing access to consistent, high-quality remote or online learning for public school students this school year</a:t>
            </a:r>
          </a:p>
        </p:txBody>
      </p:sp>
      <p:sp>
        <p:nvSpPr>
          <p:cNvPr id="108" name="Unsure"/>
          <p:cNvSpPr txBox="1"/>
          <p:nvPr/>
        </p:nvSpPr>
        <p:spPr>
          <a:xfrm>
            <a:off x="9898356" y="4383895"/>
            <a:ext cx="4587288" cy="600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Unsure</a:t>
            </a:r>
          </a:p>
        </p:txBody>
      </p:sp>
      <p:sp>
        <p:nvSpPr>
          <p:cNvPr id="109" name="Square"/>
          <p:cNvSpPr/>
          <p:nvPr/>
        </p:nvSpPr>
        <p:spPr>
          <a:xfrm>
            <a:off x="1818837" y="4450570"/>
            <a:ext cx="511176" cy="511176"/>
          </a:xfrm>
          <a:prstGeom prst="rect">
            <a:avLst/>
          </a:prstGeom>
          <a:solidFill>
            <a:srgbClr val="5E569A"/>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a:p>
        </p:txBody>
      </p:sp>
      <p:sp>
        <p:nvSpPr>
          <p:cNvPr id="110" name="Square"/>
          <p:cNvSpPr/>
          <p:nvPr/>
        </p:nvSpPr>
        <p:spPr>
          <a:xfrm>
            <a:off x="10743062" y="4517245"/>
            <a:ext cx="511176" cy="511176"/>
          </a:xfrm>
          <a:prstGeom prst="rect">
            <a:avLst/>
          </a:prstGeom>
          <a:solidFill>
            <a:srgbClr val="AEB5BC"/>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a:p>
        </p:txBody>
      </p:sp>
      <p:sp>
        <p:nvSpPr>
          <p:cNvPr id="111" name="Trying to get public school students back into the classroom this school year and implementing health and safety measures"/>
          <p:cNvSpPr txBox="1"/>
          <p:nvPr/>
        </p:nvSpPr>
        <p:spPr>
          <a:xfrm>
            <a:off x="14441991" y="4281135"/>
            <a:ext cx="8075367" cy="1514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Trying to get public school students back into the classroom this school year and implementing health and safety measures </a:t>
            </a:r>
          </a:p>
        </p:txBody>
      </p:sp>
      <p:sp>
        <p:nvSpPr>
          <p:cNvPr id="112" name="Square"/>
          <p:cNvSpPr/>
          <p:nvPr/>
        </p:nvSpPr>
        <p:spPr>
          <a:xfrm>
            <a:off x="13877754" y="4458727"/>
            <a:ext cx="511176" cy="511176"/>
          </a:xfrm>
          <a:prstGeom prst="rect">
            <a:avLst/>
          </a:prstGeom>
          <a:solidFill>
            <a:srgbClr val="F1815E"/>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More Now Say Schools Offering Laptops Or Tablets"/>
          <p:cNvSpPr txBox="1">
            <a:spLocks noGrp="1"/>
          </p:cNvSpPr>
          <p:nvPr>
            <p:ph type="title"/>
          </p:nvPr>
        </p:nvSpPr>
        <p:spPr>
          <a:prstGeom prst="rect">
            <a:avLst/>
          </a:prstGeom>
        </p:spPr>
        <p:txBody>
          <a:bodyPr/>
          <a:lstStyle>
            <a:lvl1pPr defTabSz="525779">
              <a:defRPr sz="7019"/>
            </a:lvl1pPr>
          </a:lstStyle>
          <a:p>
            <a:r>
              <a:t>More Now Say Schools Offering Laptops Or Tablets</a:t>
            </a:r>
          </a:p>
        </p:txBody>
      </p:sp>
      <p:pic>
        <p:nvPicPr>
          <p:cNvPr id="24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42" name="Slide Number"/>
          <p:cNvSpPr txBox="1">
            <a:spLocks noGrp="1"/>
          </p:cNvSpPr>
          <p:nvPr>
            <p:ph type="sldNum" sz="quarter" idx="2"/>
          </p:nvPr>
        </p:nvSpPr>
        <p:spPr>
          <a:xfrm>
            <a:off x="22810367" y="12065000"/>
            <a:ext cx="43294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pic>
        <p:nvPicPr>
          <p:cNvPr id="243"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45" name="Note: In June, questions were asked about what schools offered during school closures. In September, only parents who said their child is attending school remotely/online or in another way besides in-person were asked about what resources their child’s s"/>
          <p:cNvSpPr txBox="1"/>
          <p:nvPr/>
        </p:nvSpPr>
        <p:spPr>
          <a:xfrm>
            <a:off x="3196683" y="11661477"/>
            <a:ext cx="16687266" cy="727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1900">
                <a:solidFill>
                  <a:srgbClr val="53585F"/>
                </a:solidFill>
                <a:latin typeface="Exo 2"/>
                <a:ea typeface="Exo 2"/>
                <a:cs typeface="Exo 2"/>
                <a:sym typeface="Exo 2"/>
              </a:defRPr>
            </a:lvl1pPr>
          </a:lstStyle>
          <a:p>
            <a:r>
              <a:t>Note: In June, questions were asked about what schools offered during school closures. In September, only parents who said their child is attending school remotely/online or in another way besides in-person were asked about what resources their child’s school is offering for remote/online learning.  </a:t>
            </a:r>
          </a:p>
        </p:txBody>
      </p:sp>
      <p:graphicFrame>
        <p:nvGraphicFramePr>
          <p:cNvPr id="2" name="Table 1">
            <a:extLst>
              <a:ext uri="{FF2B5EF4-FFF2-40B4-BE49-F238E27FC236}">
                <a16:creationId xmlns:a16="http://schemas.microsoft.com/office/drawing/2014/main" id="{97A8C5D8-A853-D544-BF0F-DE117EC2D54E}"/>
              </a:ext>
            </a:extLst>
          </p:cNvPr>
          <p:cNvGraphicFramePr>
            <a:graphicFrameLocks noGrp="1"/>
          </p:cNvGraphicFramePr>
          <p:nvPr>
            <p:extLst>
              <p:ext uri="{D42A27DB-BD31-4B8C-83A1-F6EECF244321}">
                <p14:modId xmlns:p14="http://schemas.microsoft.com/office/powerpoint/2010/main" val="1789495945"/>
              </p:ext>
            </p:extLst>
          </p:nvPr>
        </p:nvGraphicFramePr>
        <p:xfrm>
          <a:off x="1140253" y="2474260"/>
          <a:ext cx="22103058" cy="8884961"/>
        </p:xfrm>
        <a:graphic>
          <a:graphicData uri="http://schemas.openxmlformats.org/drawingml/2006/table">
            <a:tbl>
              <a:tblPr/>
              <a:tblGrid>
                <a:gridCol w="12932093">
                  <a:extLst>
                    <a:ext uri="{9D8B030D-6E8A-4147-A177-3AD203B41FA5}">
                      <a16:colId xmlns:a16="http://schemas.microsoft.com/office/drawing/2014/main" val="3497315731"/>
                    </a:ext>
                  </a:extLst>
                </a:gridCol>
                <a:gridCol w="3065575">
                  <a:extLst>
                    <a:ext uri="{9D8B030D-6E8A-4147-A177-3AD203B41FA5}">
                      <a16:colId xmlns:a16="http://schemas.microsoft.com/office/drawing/2014/main" val="3029648395"/>
                    </a:ext>
                  </a:extLst>
                </a:gridCol>
                <a:gridCol w="3052695">
                  <a:extLst>
                    <a:ext uri="{9D8B030D-6E8A-4147-A177-3AD203B41FA5}">
                      <a16:colId xmlns:a16="http://schemas.microsoft.com/office/drawing/2014/main" val="595827767"/>
                    </a:ext>
                  </a:extLst>
                </a:gridCol>
                <a:gridCol w="3052695">
                  <a:extLst>
                    <a:ext uri="{9D8B030D-6E8A-4147-A177-3AD203B41FA5}">
                      <a16:colId xmlns:a16="http://schemas.microsoft.com/office/drawing/2014/main" val="1844405504"/>
                    </a:ext>
                  </a:extLst>
                </a:gridCol>
              </a:tblGrid>
              <a:tr h="441685">
                <a:tc rowSpan="2">
                  <a:txBody>
                    <a:bodyPr/>
                    <a:lstStyle/>
                    <a:p>
                      <a:pPr algn="ctr"/>
                      <a:r>
                        <a:rPr lang="en-US" sz="3600" b="1" dirty="0">
                          <a:solidFill>
                            <a:srgbClr val="FFFFFF"/>
                          </a:solidFill>
                          <a:effectLst/>
                          <a:latin typeface="Exo 2" pitchFamily="2" charset="77"/>
                        </a:rPr>
                        <a:t>Resources For Remote Or Online Learning</a:t>
                      </a:r>
                      <a:endParaRPr lang="en-US" sz="3600" dirty="0">
                        <a:effectLst/>
                      </a:endParaRPr>
                    </a:p>
                  </a:txBody>
                  <a:tcPr marL="37011" marR="37011" marT="37011" marB="37011" anchor="ctr">
                    <a:lnL w="12700" cap="flat" cmpd="sng" algn="ctr">
                      <a:solidFill>
                        <a:srgbClr val="20CD8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CD8C"/>
                      </a:solidFill>
                      <a:prstDash val="solid"/>
                      <a:round/>
                      <a:headEnd type="none" w="med" len="med"/>
                      <a:tailEnd type="none" w="med" len="med"/>
                    </a:lnT>
                    <a:lnB w="9525" cap="flat" cmpd="sng" algn="ctr">
                      <a:solidFill>
                        <a:srgbClr val="90AEED"/>
                      </a:solidFill>
                      <a:prstDash val="solid"/>
                      <a:round/>
                      <a:headEnd type="none" w="med" len="med"/>
                      <a:tailEnd type="none" w="med" len="med"/>
                    </a:lnB>
                    <a:solidFill>
                      <a:srgbClr val="2975B2"/>
                    </a:solidFill>
                  </a:tcPr>
                </a:tc>
                <a:tc gridSpan="2">
                  <a:txBody>
                    <a:bodyPr/>
                    <a:lstStyle/>
                    <a:p>
                      <a:pPr algn="ctr"/>
                      <a:r>
                        <a:rPr lang="en-US" sz="2800" b="1" dirty="0">
                          <a:solidFill>
                            <a:srgbClr val="FFFFFF"/>
                          </a:solidFill>
                          <a:effectLst/>
                          <a:latin typeface="Exo 2" pitchFamily="2" charset="77"/>
                        </a:rPr>
                        <a:t>Responses from June 1–3:</a:t>
                      </a:r>
                      <a:endParaRPr lang="en-US" sz="2800" dirty="0">
                        <a:effectLst/>
                      </a:endParaRPr>
                    </a:p>
                  </a:txBody>
                  <a:tcPr marL="37011" marR="37011" marT="37011" marB="370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2975B2"/>
                    </a:solidFill>
                  </a:tcPr>
                </a:tc>
                <a:tc hMerge="1">
                  <a:txBody>
                    <a:bodyPr/>
                    <a:lstStyle/>
                    <a:p>
                      <a:endParaRPr lang="en-US"/>
                    </a:p>
                  </a:txBody>
                  <a:tcPr/>
                </a:tc>
                <a:tc>
                  <a:txBody>
                    <a:bodyPr/>
                    <a:lstStyle/>
                    <a:p>
                      <a:pPr algn="ctr"/>
                      <a:r>
                        <a:rPr lang="en-US" sz="2800" b="1">
                          <a:solidFill>
                            <a:srgbClr val="FFFFFF"/>
                          </a:solidFill>
                          <a:effectLst/>
                          <a:latin typeface="Exo 2" pitchFamily="2" charset="77"/>
                        </a:rPr>
                        <a:t>Sep. 2020</a:t>
                      </a:r>
                      <a:endParaRPr lang="en-US" sz="2800">
                        <a:effectLst/>
                      </a:endParaRPr>
                    </a:p>
                  </a:txBody>
                  <a:tcPr marL="37011" marR="37011" marT="37011" marB="370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4C4187"/>
                    </a:solidFill>
                  </a:tcPr>
                </a:tc>
                <a:extLst>
                  <a:ext uri="{0D108BD9-81ED-4DB2-BD59-A6C34878D82A}">
                    <a16:rowId xmlns:a16="http://schemas.microsoft.com/office/drawing/2014/main" val="3534054892"/>
                  </a:ext>
                </a:extLst>
              </a:tr>
              <a:tr h="1538283">
                <a:tc vMerge="1">
                  <a:txBody>
                    <a:bodyPr/>
                    <a:lstStyle/>
                    <a:p>
                      <a:endParaRPr lang="en-US"/>
                    </a:p>
                  </a:txBody>
                  <a:tcPr/>
                </a:tc>
                <a:tc>
                  <a:txBody>
                    <a:bodyPr/>
                    <a:lstStyle/>
                    <a:p>
                      <a:pPr algn="ctr"/>
                      <a:r>
                        <a:rPr lang="en-US" sz="2800" b="1" dirty="0">
                          <a:solidFill>
                            <a:srgbClr val="FFFFFF"/>
                          </a:solidFill>
                          <a:effectLst/>
                          <a:latin typeface="Exo 2" pitchFamily="2" charset="77"/>
                        </a:rPr>
                        <a:t>Offered At</a:t>
                      </a:r>
                      <a:endParaRPr lang="en-US" sz="2800" dirty="0">
                        <a:effectLst/>
                      </a:endParaRPr>
                    </a:p>
                    <a:p>
                      <a:pPr algn="ctr"/>
                      <a:r>
                        <a:rPr lang="en-US" sz="2800" b="1" dirty="0">
                          <a:solidFill>
                            <a:srgbClr val="FFFFFF"/>
                          </a:solidFill>
                          <a:effectLst/>
                          <a:latin typeface="Exo 2" pitchFamily="2" charset="77"/>
                        </a:rPr>
                        <a:t>Schools In Spring</a:t>
                      </a:r>
                      <a:endParaRPr lang="en-US" sz="2800" dirty="0">
                        <a:effectLst/>
                      </a:endParaRPr>
                    </a:p>
                  </a:txBody>
                  <a:tcPr marL="37011" marR="37011" marT="37011" marB="370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2975B2"/>
                    </a:solidFill>
                  </a:tcPr>
                </a:tc>
                <a:tc>
                  <a:txBody>
                    <a:bodyPr/>
                    <a:lstStyle/>
                    <a:p>
                      <a:pPr algn="ctr"/>
                      <a:r>
                        <a:rPr lang="en-US" sz="2800" b="1" dirty="0">
                          <a:solidFill>
                            <a:srgbClr val="FFFFFF"/>
                          </a:solidFill>
                          <a:effectLst/>
                          <a:latin typeface="Exo 2" pitchFamily="2" charset="77"/>
                        </a:rPr>
                        <a:t>Parents Wanted Schools To Offer</a:t>
                      </a:r>
                      <a:endParaRPr lang="en-US" sz="2800" dirty="0">
                        <a:effectLst/>
                      </a:endParaRPr>
                    </a:p>
                  </a:txBody>
                  <a:tcPr marL="37011" marR="37011" marT="37011" marB="370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2975B2"/>
                    </a:solidFill>
                  </a:tcPr>
                </a:tc>
                <a:tc>
                  <a:txBody>
                    <a:bodyPr/>
                    <a:lstStyle/>
                    <a:p>
                      <a:pPr algn="ctr"/>
                      <a:r>
                        <a:rPr lang="en-US" sz="2800" b="1" dirty="0">
                          <a:solidFill>
                            <a:srgbClr val="FFFFFF"/>
                          </a:solidFill>
                          <a:effectLst/>
                          <a:latin typeface="Exo 2" pitchFamily="2" charset="77"/>
                        </a:rPr>
                        <a:t>What Schools Are Offering Now</a:t>
                      </a:r>
                      <a:endParaRPr lang="en-US" sz="2800" dirty="0">
                        <a:effectLst/>
                      </a:endParaRPr>
                    </a:p>
                  </a:txBody>
                  <a:tcPr marL="37011" marR="37011" marT="37011" marB="370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4C4187"/>
                    </a:solidFill>
                  </a:tcPr>
                </a:tc>
                <a:extLst>
                  <a:ext uri="{0D108BD9-81ED-4DB2-BD59-A6C34878D82A}">
                    <a16:rowId xmlns:a16="http://schemas.microsoft.com/office/drawing/2014/main" val="3368157876"/>
                  </a:ext>
                </a:extLst>
              </a:tr>
              <a:tr h="403609">
                <a:tc>
                  <a:txBody>
                    <a:bodyPr/>
                    <a:lstStyle/>
                    <a:p>
                      <a:pPr algn="l"/>
                      <a:r>
                        <a:rPr lang="en-US" sz="2500" dirty="0">
                          <a:solidFill>
                            <a:srgbClr val="000000"/>
                          </a:solidFill>
                          <a:effectLst/>
                          <a:latin typeface="Exo 2" pitchFamily="2" charset="77"/>
                        </a:rPr>
                        <a:t>Laptops or tablets for students to take home</a:t>
                      </a:r>
                      <a:endParaRPr lang="en-US" sz="2500" dirty="0">
                        <a:effectLst/>
                      </a:endParaRPr>
                    </a:p>
                  </a:txBody>
                  <a:tcPr marL="27759" marR="27759" marT="18506" marB="18506" anchor="ctr">
                    <a:lnL w="12700" cap="flat" cmpd="sng" algn="ctr">
                      <a:solidFill>
                        <a:srgbClr val="90AEED"/>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0AEED"/>
                      </a:solidFill>
                      <a:prstDash val="solid"/>
                      <a:round/>
                      <a:headEnd type="none" w="med" len="med"/>
                      <a:tailEnd type="none" w="med" len="med"/>
                    </a:lnT>
                    <a:lnB w="12700" cap="flat" cmpd="sng" algn="ctr">
                      <a:solidFill>
                        <a:srgbClr val="90AEED"/>
                      </a:solidFill>
                      <a:prstDash val="solid"/>
                      <a:round/>
                      <a:headEnd type="none" w="med" len="med"/>
                      <a:tailEnd type="none" w="med" len="med"/>
                    </a:lnB>
                    <a:solidFill>
                      <a:srgbClr val="FFFFFF"/>
                    </a:solidFill>
                  </a:tcPr>
                </a:tc>
                <a:tc>
                  <a:txBody>
                    <a:bodyPr/>
                    <a:lstStyle/>
                    <a:p>
                      <a:pPr algn="ctr"/>
                      <a:r>
                        <a:rPr lang="en-US" sz="2500">
                          <a:solidFill>
                            <a:srgbClr val="000000"/>
                          </a:solidFill>
                          <a:effectLst/>
                          <a:latin typeface="Exo 2" pitchFamily="2" charset="77"/>
                        </a:rPr>
                        <a:t>43%</a:t>
                      </a:r>
                      <a:endParaRPr lang="en-US" sz="2500">
                        <a:effectLst/>
                      </a:endParaRPr>
                    </a:p>
                  </a:txBody>
                  <a:tcPr marL="27759" marR="27759" marT="18506" marB="185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500">
                          <a:solidFill>
                            <a:srgbClr val="000000"/>
                          </a:solidFill>
                          <a:effectLst/>
                          <a:latin typeface="Exo 2" pitchFamily="2" charset="77"/>
                        </a:rPr>
                        <a:t>40%</a:t>
                      </a:r>
                      <a:endParaRPr lang="en-US" sz="2500">
                        <a:effectLst/>
                      </a:endParaRPr>
                    </a:p>
                  </a:txBody>
                  <a:tcPr marL="27759" marR="27759" marT="18506" marB="185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500" dirty="0">
                          <a:solidFill>
                            <a:srgbClr val="000000"/>
                          </a:solidFill>
                          <a:effectLst/>
                          <a:latin typeface="Exo 2" pitchFamily="2" charset="77"/>
                        </a:rPr>
                        <a:t>58%</a:t>
                      </a:r>
                      <a:endParaRPr lang="en-US" sz="2500" dirty="0">
                        <a:effectLst/>
                      </a:endParaRPr>
                    </a:p>
                  </a:txBody>
                  <a:tcPr marL="27759" marR="27759" marT="18506" marB="185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1780028"/>
                  </a:ext>
                </a:extLst>
              </a:tr>
              <a:tr h="403609">
                <a:tc>
                  <a:txBody>
                    <a:bodyPr/>
                    <a:lstStyle/>
                    <a:p>
                      <a:pPr algn="l"/>
                      <a:r>
                        <a:rPr lang="en-US" sz="2500" dirty="0">
                          <a:solidFill>
                            <a:srgbClr val="000000"/>
                          </a:solidFill>
                          <a:effectLst/>
                          <a:latin typeface="Exo 2" pitchFamily="2" charset="77"/>
                        </a:rPr>
                        <a:t>Live online classes with their teacher(s)</a:t>
                      </a:r>
                      <a:endParaRPr lang="en-US" sz="2500" dirty="0">
                        <a:effectLst/>
                      </a:endParaRPr>
                    </a:p>
                  </a:txBody>
                  <a:tcPr marL="27759" marR="27759" marT="18506" marB="18506" anchor="ctr">
                    <a:lnL>
                      <a:noFill/>
                    </a:lnL>
                    <a:lnR>
                      <a:noFill/>
                    </a:lnR>
                    <a:lnT w="12700" cap="flat" cmpd="sng" algn="ctr">
                      <a:solidFill>
                        <a:srgbClr val="90AEED"/>
                      </a:solidFill>
                      <a:prstDash val="solid"/>
                      <a:round/>
                      <a:headEnd type="none" w="med" len="med"/>
                      <a:tailEnd type="none" w="med" len="med"/>
                    </a:lnT>
                    <a:lnB>
                      <a:noFill/>
                    </a:lnB>
                    <a:solidFill>
                      <a:srgbClr val="DCDFE2"/>
                    </a:solidFill>
                  </a:tcPr>
                </a:tc>
                <a:tc>
                  <a:txBody>
                    <a:bodyPr/>
                    <a:lstStyle/>
                    <a:p>
                      <a:pPr algn="ctr"/>
                      <a:r>
                        <a:rPr lang="en-US" sz="2500">
                          <a:solidFill>
                            <a:srgbClr val="000000"/>
                          </a:solidFill>
                          <a:effectLst/>
                          <a:latin typeface="Exo 2" pitchFamily="2" charset="77"/>
                        </a:rPr>
                        <a:t>42%</a:t>
                      </a:r>
                      <a:endParaRPr lang="en-US" sz="2500">
                        <a:effectLst/>
                      </a:endParaRPr>
                    </a:p>
                  </a:txBody>
                  <a:tcPr marL="27759" marR="27759" marT="18506" marB="18506" anchor="ctr">
                    <a:lnL>
                      <a:noFill/>
                    </a:lnL>
                    <a:lnR>
                      <a:noFill/>
                    </a:lnR>
                    <a:lnT w="12700" cap="flat" cmpd="sng" algn="ctr">
                      <a:noFill/>
                      <a:prstDash val="solid"/>
                      <a:round/>
                      <a:headEnd type="none" w="med" len="med"/>
                      <a:tailEnd type="none" w="med" len="med"/>
                    </a:lnT>
                    <a:lnB>
                      <a:noFill/>
                    </a:lnB>
                    <a:solidFill>
                      <a:srgbClr val="DCDFE2"/>
                    </a:solidFill>
                  </a:tcPr>
                </a:tc>
                <a:tc>
                  <a:txBody>
                    <a:bodyPr/>
                    <a:lstStyle/>
                    <a:p>
                      <a:pPr algn="ctr"/>
                      <a:r>
                        <a:rPr lang="en-US" sz="2500">
                          <a:solidFill>
                            <a:srgbClr val="000000"/>
                          </a:solidFill>
                          <a:effectLst/>
                          <a:latin typeface="Exo 2" pitchFamily="2" charset="77"/>
                        </a:rPr>
                        <a:t>51%</a:t>
                      </a:r>
                      <a:endParaRPr lang="en-US" sz="2500">
                        <a:effectLst/>
                      </a:endParaRPr>
                    </a:p>
                  </a:txBody>
                  <a:tcPr marL="27759" marR="27759" marT="18506" marB="18506" anchor="ctr">
                    <a:lnL>
                      <a:noFill/>
                    </a:lnL>
                    <a:lnR>
                      <a:noFill/>
                    </a:lnR>
                    <a:lnT w="12700" cap="flat" cmpd="sng" algn="ctr">
                      <a:noFill/>
                      <a:prstDash val="solid"/>
                      <a:round/>
                      <a:headEnd type="none" w="med" len="med"/>
                      <a:tailEnd type="none" w="med" len="med"/>
                    </a:lnT>
                    <a:lnB>
                      <a:noFill/>
                    </a:lnB>
                    <a:solidFill>
                      <a:srgbClr val="DCDFE2"/>
                    </a:solidFill>
                  </a:tcPr>
                </a:tc>
                <a:tc>
                  <a:txBody>
                    <a:bodyPr/>
                    <a:lstStyle/>
                    <a:p>
                      <a:pPr algn="ctr"/>
                      <a:r>
                        <a:rPr lang="en-US" sz="2500">
                          <a:solidFill>
                            <a:srgbClr val="000000"/>
                          </a:solidFill>
                          <a:effectLst/>
                          <a:latin typeface="Exo 2" pitchFamily="2" charset="77"/>
                        </a:rPr>
                        <a:t>56%</a:t>
                      </a:r>
                      <a:endParaRPr lang="en-US" sz="2500">
                        <a:effectLst/>
                      </a:endParaRPr>
                    </a:p>
                  </a:txBody>
                  <a:tcPr marL="27759" marR="27759" marT="18506" marB="18506" anchor="ctr">
                    <a:lnL>
                      <a:noFill/>
                    </a:lnL>
                    <a:lnR>
                      <a:noFill/>
                    </a:lnR>
                    <a:lnT w="12700" cap="flat" cmpd="sng" algn="ctr">
                      <a:noFill/>
                      <a:prstDash val="solid"/>
                      <a:round/>
                      <a:headEnd type="none" w="med" len="med"/>
                      <a:tailEnd type="none" w="med" len="med"/>
                    </a:lnT>
                    <a:lnB>
                      <a:noFill/>
                    </a:lnB>
                    <a:solidFill>
                      <a:srgbClr val="DCDFE2"/>
                    </a:solidFill>
                  </a:tcPr>
                </a:tc>
                <a:extLst>
                  <a:ext uri="{0D108BD9-81ED-4DB2-BD59-A6C34878D82A}">
                    <a16:rowId xmlns:a16="http://schemas.microsoft.com/office/drawing/2014/main" val="4110186756"/>
                  </a:ext>
                </a:extLst>
              </a:tr>
              <a:tr h="403609">
                <a:tc>
                  <a:txBody>
                    <a:bodyPr/>
                    <a:lstStyle/>
                    <a:p>
                      <a:pPr algn="l"/>
                      <a:r>
                        <a:rPr lang="en-US" sz="2500" dirty="0">
                          <a:solidFill>
                            <a:srgbClr val="000000"/>
                          </a:solidFill>
                          <a:effectLst/>
                          <a:latin typeface="Exo 2" pitchFamily="2" charset="77"/>
                        </a:rPr>
                        <a:t>Emailed assignments from teachers</a:t>
                      </a:r>
                      <a:endParaRPr lang="en-US" sz="2500" dirty="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45%</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40%</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38%</a:t>
                      </a:r>
                      <a:endParaRPr lang="en-US" sz="2500">
                        <a:effectLst/>
                      </a:endParaRPr>
                    </a:p>
                  </a:txBody>
                  <a:tcPr marL="27759" marR="27759" marT="18506" marB="18506" anchor="ctr">
                    <a:lnL>
                      <a:noFill/>
                    </a:lnL>
                    <a:lnR>
                      <a:noFill/>
                    </a:lnR>
                    <a:lnT>
                      <a:noFill/>
                    </a:lnT>
                    <a:lnB>
                      <a:noFill/>
                    </a:lnB>
                    <a:solidFill>
                      <a:srgbClr val="FFFFFF"/>
                    </a:solidFill>
                  </a:tcPr>
                </a:tc>
                <a:extLst>
                  <a:ext uri="{0D108BD9-81ED-4DB2-BD59-A6C34878D82A}">
                    <a16:rowId xmlns:a16="http://schemas.microsoft.com/office/drawing/2014/main" val="1926765082"/>
                  </a:ext>
                </a:extLst>
              </a:tr>
              <a:tr h="769142">
                <a:tc>
                  <a:txBody>
                    <a:bodyPr/>
                    <a:lstStyle/>
                    <a:p>
                      <a:pPr algn="l"/>
                      <a:r>
                        <a:rPr lang="en-US" sz="2500" dirty="0">
                          <a:solidFill>
                            <a:srgbClr val="000000"/>
                          </a:solidFill>
                          <a:effectLst/>
                          <a:latin typeface="Exo 2" pitchFamily="2" charset="77"/>
                        </a:rPr>
                        <a:t>Tutorials for students on how to access and use online learning programs</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22%</a:t>
                      </a:r>
                      <a:endParaRPr lang="en-US" sz="250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27%</a:t>
                      </a:r>
                      <a:endParaRPr lang="en-US" sz="250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28%</a:t>
                      </a:r>
                      <a:endParaRPr lang="en-US" sz="2500">
                        <a:effectLst/>
                      </a:endParaRPr>
                    </a:p>
                  </a:txBody>
                  <a:tcPr marL="27759" marR="27759" marT="18506" marB="18506" anchor="ctr">
                    <a:lnL>
                      <a:noFill/>
                    </a:lnL>
                    <a:lnR>
                      <a:noFill/>
                    </a:lnR>
                    <a:lnT>
                      <a:noFill/>
                    </a:lnT>
                    <a:lnB>
                      <a:noFill/>
                    </a:lnB>
                    <a:solidFill>
                      <a:srgbClr val="DCDFE2"/>
                    </a:solidFill>
                  </a:tcPr>
                </a:tc>
                <a:extLst>
                  <a:ext uri="{0D108BD9-81ED-4DB2-BD59-A6C34878D82A}">
                    <a16:rowId xmlns:a16="http://schemas.microsoft.com/office/drawing/2014/main" val="2961969894"/>
                  </a:ext>
                </a:extLst>
              </a:tr>
              <a:tr h="403609">
                <a:tc>
                  <a:txBody>
                    <a:bodyPr/>
                    <a:lstStyle/>
                    <a:p>
                      <a:pPr algn="l"/>
                      <a:r>
                        <a:rPr lang="en-US" sz="2500" dirty="0">
                          <a:solidFill>
                            <a:srgbClr val="000000"/>
                          </a:solidFill>
                          <a:effectLst/>
                          <a:latin typeface="Exo 2" pitchFamily="2" charset="77"/>
                        </a:rPr>
                        <a:t>Pre-recorded online video lessons by their teacher(s)</a:t>
                      </a:r>
                      <a:endParaRPr lang="en-US" sz="2500" dirty="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27%</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37%</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27%</a:t>
                      </a:r>
                      <a:endParaRPr lang="en-US" sz="2500">
                        <a:effectLst/>
                      </a:endParaRPr>
                    </a:p>
                  </a:txBody>
                  <a:tcPr marL="27759" marR="27759" marT="18506" marB="18506" anchor="ctr">
                    <a:lnL>
                      <a:noFill/>
                    </a:lnL>
                    <a:lnR>
                      <a:noFill/>
                    </a:lnR>
                    <a:lnT>
                      <a:noFill/>
                    </a:lnT>
                    <a:lnB>
                      <a:noFill/>
                    </a:lnB>
                    <a:solidFill>
                      <a:srgbClr val="FFFFFF"/>
                    </a:solidFill>
                  </a:tcPr>
                </a:tc>
                <a:extLst>
                  <a:ext uri="{0D108BD9-81ED-4DB2-BD59-A6C34878D82A}">
                    <a16:rowId xmlns:a16="http://schemas.microsoft.com/office/drawing/2014/main" val="621564487"/>
                  </a:ext>
                </a:extLst>
              </a:tr>
              <a:tr h="769142">
                <a:tc>
                  <a:txBody>
                    <a:bodyPr/>
                    <a:lstStyle/>
                    <a:p>
                      <a:pPr algn="l"/>
                      <a:r>
                        <a:rPr lang="en-US" sz="2500" dirty="0">
                          <a:solidFill>
                            <a:srgbClr val="000000"/>
                          </a:solidFill>
                          <a:effectLst/>
                          <a:latin typeface="Exo 2" pitchFamily="2" charset="77"/>
                        </a:rPr>
                        <a:t>IT support to help address problems with laptops or tablets or difficulty accessing online learning programs</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dirty="0">
                          <a:solidFill>
                            <a:srgbClr val="000000"/>
                          </a:solidFill>
                          <a:effectLst/>
                          <a:latin typeface="Exo 2" pitchFamily="2" charset="77"/>
                        </a:rPr>
                        <a:t>14%</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25%</a:t>
                      </a:r>
                      <a:endParaRPr lang="en-US" sz="250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25%</a:t>
                      </a:r>
                      <a:endParaRPr lang="en-US" sz="2500">
                        <a:effectLst/>
                      </a:endParaRPr>
                    </a:p>
                  </a:txBody>
                  <a:tcPr marL="27759" marR="27759" marT="18506" marB="18506" anchor="ctr">
                    <a:lnL>
                      <a:noFill/>
                    </a:lnL>
                    <a:lnR>
                      <a:noFill/>
                    </a:lnR>
                    <a:lnT>
                      <a:noFill/>
                    </a:lnT>
                    <a:lnB>
                      <a:noFill/>
                    </a:lnB>
                    <a:solidFill>
                      <a:srgbClr val="DCDFE2"/>
                    </a:solidFill>
                  </a:tcPr>
                </a:tc>
                <a:extLst>
                  <a:ext uri="{0D108BD9-81ED-4DB2-BD59-A6C34878D82A}">
                    <a16:rowId xmlns:a16="http://schemas.microsoft.com/office/drawing/2014/main" val="2162161297"/>
                  </a:ext>
                </a:extLst>
              </a:tr>
              <a:tr h="403609">
                <a:tc>
                  <a:txBody>
                    <a:bodyPr/>
                    <a:lstStyle/>
                    <a:p>
                      <a:pPr algn="l"/>
                      <a:r>
                        <a:rPr lang="en-US" sz="2500" dirty="0">
                          <a:solidFill>
                            <a:srgbClr val="000000"/>
                          </a:solidFill>
                          <a:effectLst/>
                          <a:latin typeface="Exo 2" pitchFamily="2" charset="77"/>
                        </a:rPr>
                        <a:t>Self-paced online courses provided through a service or app</a:t>
                      </a:r>
                      <a:endParaRPr lang="en-US" sz="2500" dirty="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22%</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34%</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20%</a:t>
                      </a:r>
                      <a:endParaRPr lang="en-US" sz="2500">
                        <a:effectLst/>
                      </a:endParaRPr>
                    </a:p>
                  </a:txBody>
                  <a:tcPr marL="27759" marR="27759" marT="18506" marB="18506" anchor="ctr">
                    <a:lnL>
                      <a:noFill/>
                    </a:lnL>
                    <a:lnR>
                      <a:noFill/>
                    </a:lnR>
                    <a:lnT>
                      <a:noFill/>
                    </a:lnT>
                    <a:lnB>
                      <a:noFill/>
                    </a:lnB>
                    <a:solidFill>
                      <a:srgbClr val="FFFFFF"/>
                    </a:solidFill>
                  </a:tcPr>
                </a:tc>
                <a:extLst>
                  <a:ext uri="{0D108BD9-81ED-4DB2-BD59-A6C34878D82A}">
                    <a16:rowId xmlns:a16="http://schemas.microsoft.com/office/drawing/2014/main" val="1592827867"/>
                  </a:ext>
                </a:extLst>
              </a:tr>
              <a:tr h="403609">
                <a:tc>
                  <a:txBody>
                    <a:bodyPr/>
                    <a:lstStyle/>
                    <a:p>
                      <a:pPr algn="l"/>
                      <a:r>
                        <a:rPr lang="en-US" sz="2500" dirty="0">
                          <a:solidFill>
                            <a:srgbClr val="000000"/>
                          </a:solidFill>
                          <a:effectLst/>
                          <a:latin typeface="Exo 2" pitchFamily="2" charset="77"/>
                        </a:rPr>
                        <a:t>Hot spots or access to high speed internet for students at home</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dirty="0">
                          <a:solidFill>
                            <a:srgbClr val="000000"/>
                          </a:solidFill>
                          <a:effectLst/>
                          <a:latin typeface="Exo 2" pitchFamily="2" charset="77"/>
                        </a:rPr>
                        <a:t>13%</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dirty="0">
                          <a:solidFill>
                            <a:srgbClr val="000000"/>
                          </a:solidFill>
                          <a:effectLst/>
                          <a:latin typeface="Exo 2" pitchFamily="2" charset="77"/>
                        </a:rPr>
                        <a:t>19%</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20%</a:t>
                      </a:r>
                      <a:endParaRPr lang="en-US" sz="2500">
                        <a:effectLst/>
                      </a:endParaRPr>
                    </a:p>
                  </a:txBody>
                  <a:tcPr marL="27759" marR="27759" marT="18506" marB="18506" anchor="ctr">
                    <a:lnL>
                      <a:noFill/>
                    </a:lnL>
                    <a:lnR>
                      <a:noFill/>
                    </a:lnR>
                    <a:lnT>
                      <a:noFill/>
                    </a:lnT>
                    <a:lnB>
                      <a:noFill/>
                    </a:lnB>
                    <a:solidFill>
                      <a:srgbClr val="DCDFE2"/>
                    </a:solidFill>
                  </a:tcPr>
                </a:tc>
                <a:extLst>
                  <a:ext uri="{0D108BD9-81ED-4DB2-BD59-A6C34878D82A}">
                    <a16:rowId xmlns:a16="http://schemas.microsoft.com/office/drawing/2014/main" val="3679148370"/>
                  </a:ext>
                </a:extLst>
              </a:tr>
              <a:tr h="769142">
                <a:tc>
                  <a:txBody>
                    <a:bodyPr/>
                    <a:lstStyle/>
                    <a:p>
                      <a:pPr algn="l"/>
                      <a:r>
                        <a:rPr lang="en-US" sz="2500" dirty="0">
                          <a:solidFill>
                            <a:srgbClr val="000000"/>
                          </a:solidFill>
                          <a:effectLst/>
                          <a:latin typeface="Exo 2" pitchFamily="2" charset="77"/>
                        </a:rPr>
                        <a:t>Training or information sessions for parents on how to help students continue learning from home</a:t>
                      </a:r>
                      <a:endParaRPr lang="en-US" sz="2500" dirty="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14%</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30%</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19%</a:t>
                      </a:r>
                      <a:endParaRPr lang="en-US" sz="2500">
                        <a:effectLst/>
                      </a:endParaRPr>
                    </a:p>
                  </a:txBody>
                  <a:tcPr marL="27759" marR="27759" marT="18506" marB="18506" anchor="ctr">
                    <a:lnL>
                      <a:noFill/>
                    </a:lnL>
                    <a:lnR>
                      <a:noFill/>
                    </a:lnR>
                    <a:lnT>
                      <a:noFill/>
                    </a:lnT>
                    <a:lnB>
                      <a:noFill/>
                    </a:lnB>
                    <a:solidFill>
                      <a:srgbClr val="FFFFFF"/>
                    </a:solidFill>
                  </a:tcPr>
                </a:tc>
                <a:extLst>
                  <a:ext uri="{0D108BD9-81ED-4DB2-BD59-A6C34878D82A}">
                    <a16:rowId xmlns:a16="http://schemas.microsoft.com/office/drawing/2014/main" val="1805204938"/>
                  </a:ext>
                </a:extLst>
              </a:tr>
              <a:tr h="1134674">
                <a:tc>
                  <a:txBody>
                    <a:bodyPr/>
                    <a:lstStyle/>
                    <a:p>
                      <a:pPr algn="l"/>
                      <a:r>
                        <a:rPr lang="en-US" sz="2500" dirty="0">
                          <a:solidFill>
                            <a:srgbClr val="000000"/>
                          </a:solidFill>
                          <a:effectLst/>
                          <a:latin typeface="Exo 2" pitchFamily="2" charset="77"/>
                        </a:rPr>
                        <a:t>Activities or resources that do not require the use of a computer or Internet, such as printed learning materials or phone calls with their teacher(s)</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24%</a:t>
                      </a:r>
                      <a:endParaRPr lang="en-US" sz="250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dirty="0">
                          <a:solidFill>
                            <a:srgbClr val="000000"/>
                          </a:solidFill>
                          <a:effectLst/>
                          <a:latin typeface="Exo 2" pitchFamily="2" charset="77"/>
                        </a:rPr>
                        <a:t>32%</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dirty="0">
                          <a:solidFill>
                            <a:srgbClr val="000000"/>
                          </a:solidFill>
                          <a:effectLst/>
                          <a:latin typeface="Exo 2" pitchFamily="2" charset="77"/>
                        </a:rPr>
                        <a:t>18%</a:t>
                      </a:r>
                      <a:endParaRPr lang="en-US" sz="2500" dirty="0">
                        <a:effectLst/>
                      </a:endParaRPr>
                    </a:p>
                  </a:txBody>
                  <a:tcPr marL="27759" marR="27759" marT="18506" marB="18506" anchor="ctr">
                    <a:lnL>
                      <a:noFill/>
                    </a:lnL>
                    <a:lnR>
                      <a:noFill/>
                    </a:lnR>
                    <a:lnT>
                      <a:noFill/>
                    </a:lnT>
                    <a:lnB>
                      <a:noFill/>
                    </a:lnB>
                    <a:solidFill>
                      <a:srgbClr val="DCDFE2"/>
                    </a:solidFill>
                  </a:tcPr>
                </a:tc>
                <a:extLst>
                  <a:ext uri="{0D108BD9-81ED-4DB2-BD59-A6C34878D82A}">
                    <a16:rowId xmlns:a16="http://schemas.microsoft.com/office/drawing/2014/main" val="575712971"/>
                  </a:ext>
                </a:extLst>
              </a:tr>
              <a:tr h="403609">
                <a:tc>
                  <a:txBody>
                    <a:bodyPr/>
                    <a:lstStyle/>
                    <a:p>
                      <a:pPr algn="l"/>
                      <a:r>
                        <a:rPr lang="en-US" sz="2500" dirty="0">
                          <a:solidFill>
                            <a:srgbClr val="000000"/>
                          </a:solidFill>
                          <a:effectLst/>
                          <a:latin typeface="Exo 2" pitchFamily="2" charset="77"/>
                        </a:rPr>
                        <a:t>Something else</a:t>
                      </a:r>
                      <a:endParaRPr lang="en-US" sz="2500" dirty="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1%</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a:solidFill>
                            <a:srgbClr val="000000"/>
                          </a:solidFill>
                          <a:effectLst/>
                          <a:latin typeface="Exo 2" pitchFamily="2" charset="77"/>
                        </a:rPr>
                        <a:t>1%</a:t>
                      </a:r>
                      <a:endParaRPr lang="en-US" sz="2500">
                        <a:effectLst/>
                      </a:endParaRPr>
                    </a:p>
                  </a:txBody>
                  <a:tcPr marL="27759" marR="27759" marT="18506" marB="18506" anchor="ctr">
                    <a:lnL>
                      <a:noFill/>
                    </a:lnL>
                    <a:lnR>
                      <a:noFill/>
                    </a:lnR>
                    <a:lnT>
                      <a:noFill/>
                    </a:lnT>
                    <a:lnB>
                      <a:noFill/>
                    </a:lnB>
                    <a:solidFill>
                      <a:srgbClr val="FFFFFF"/>
                    </a:solidFill>
                  </a:tcPr>
                </a:tc>
                <a:tc>
                  <a:txBody>
                    <a:bodyPr/>
                    <a:lstStyle/>
                    <a:p>
                      <a:pPr algn="ctr"/>
                      <a:r>
                        <a:rPr lang="en-US" sz="2500" dirty="0">
                          <a:solidFill>
                            <a:srgbClr val="000000"/>
                          </a:solidFill>
                          <a:effectLst/>
                          <a:latin typeface="Exo 2" pitchFamily="2" charset="77"/>
                        </a:rPr>
                        <a:t>*%</a:t>
                      </a:r>
                      <a:endParaRPr lang="en-US" sz="2500" dirty="0">
                        <a:effectLst/>
                      </a:endParaRPr>
                    </a:p>
                  </a:txBody>
                  <a:tcPr marL="27759" marR="27759" marT="18506" marB="18506" anchor="ctr">
                    <a:lnL>
                      <a:noFill/>
                    </a:lnL>
                    <a:lnR>
                      <a:noFill/>
                    </a:lnR>
                    <a:lnT>
                      <a:noFill/>
                    </a:lnT>
                    <a:lnB>
                      <a:noFill/>
                    </a:lnB>
                    <a:solidFill>
                      <a:srgbClr val="FFFFFF"/>
                    </a:solidFill>
                  </a:tcPr>
                </a:tc>
                <a:extLst>
                  <a:ext uri="{0D108BD9-81ED-4DB2-BD59-A6C34878D82A}">
                    <a16:rowId xmlns:a16="http://schemas.microsoft.com/office/drawing/2014/main" val="349545922"/>
                  </a:ext>
                </a:extLst>
              </a:tr>
              <a:tr h="403609">
                <a:tc>
                  <a:txBody>
                    <a:bodyPr/>
                    <a:lstStyle/>
                    <a:p>
                      <a:pPr algn="l"/>
                      <a:r>
                        <a:rPr lang="en-US" sz="2500" dirty="0">
                          <a:solidFill>
                            <a:srgbClr val="000000"/>
                          </a:solidFill>
                          <a:effectLst/>
                          <a:latin typeface="Exo 2" pitchFamily="2" charset="77"/>
                        </a:rPr>
                        <a:t>None of the above</a:t>
                      </a:r>
                      <a:endParaRPr lang="en-US" sz="2500" dirty="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4%</a:t>
                      </a:r>
                      <a:endParaRPr lang="en-US" sz="250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a:solidFill>
                            <a:srgbClr val="000000"/>
                          </a:solidFill>
                          <a:effectLst/>
                          <a:latin typeface="Exo 2" pitchFamily="2" charset="77"/>
                        </a:rPr>
                        <a:t>3%</a:t>
                      </a:r>
                      <a:endParaRPr lang="en-US" sz="2500">
                        <a:effectLst/>
                      </a:endParaRPr>
                    </a:p>
                  </a:txBody>
                  <a:tcPr marL="27759" marR="27759" marT="18506" marB="18506" anchor="ctr">
                    <a:lnL>
                      <a:noFill/>
                    </a:lnL>
                    <a:lnR>
                      <a:noFill/>
                    </a:lnR>
                    <a:lnT>
                      <a:noFill/>
                    </a:lnT>
                    <a:lnB>
                      <a:noFill/>
                    </a:lnB>
                    <a:solidFill>
                      <a:srgbClr val="DCDFE2"/>
                    </a:solidFill>
                  </a:tcPr>
                </a:tc>
                <a:tc>
                  <a:txBody>
                    <a:bodyPr/>
                    <a:lstStyle/>
                    <a:p>
                      <a:pPr algn="ctr"/>
                      <a:r>
                        <a:rPr lang="en-US" sz="2500" dirty="0">
                          <a:solidFill>
                            <a:srgbClr val="000000"/>
                          </a:solidFill>
                          <a:effectLst/>
                          <a:latin typeface="Exo 2" pitchFamily="2" charset="77"/>
                        </a:rPr>
                        <a:t>4%</a:t>
                      </a:r>
                      <a:endParaRPr lang="en-US" sz="2500" dirty="0">
                        <a:effectLst/>
                      </a:endParaRPr>
                    </a:p>
                  </a:txBody>
                  <a:tcPr marL="27759" marR="27759" marT="18506" marB="18506" anchor="ctr">
                    <a:lnL>
                      <a:noFill/>
                    </a:lnL>
                    <a:lnR>
                      <a:noFill/>
                    </a:lnR>
                    <a:lnT>
                      <a:noFill/>
                    </a:lnT>
                    <a:lnB>
                      <a:noFill/>
                    </a:lnB>
                    <a:solidFill>
                      <a:srgbClr val="DCDFE2"/>
                    </a:solidFill>
                  </a:tcPr>
                </a:tc>
                <a:extLst>
                  <a:ext uri="{0D108BD9-81ED-4DB2-BD59-A6C34878D82A}">
                    <a16:rowId xmlns:a16="http://schemas.microsoft.com/office/drawing/2014/main" val="3126438814"/>
                  </a:ext>
                </a:extLst>
              </a:tr>
            </a:tbl>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Majorities Rate Schools Positively"/>
          <p:cNvSpPr txBox="1">
            <a:spLocks noGrp="1"/>
          </p:cNvSpPr>
          <p:nvPr>
            <p:ph type="title"/>
          </p:nvPr>
        </p:nvSpPr>
        <p:spPr>
          <a:prstGeom prst="rect">
            <a:avLst/>
          </a:prstGeom>
        </p:spPr>
        <p:txBody>
          <a:bodyPr/>
          <a:lstStyle/>
          <a:p>
            <a:r>
              <a:t>Majorities Rate Schools Positively </a:t>
            </a:r>
          </a:p>
        </p:txBody>
      </p:sp>
      <p:pic>
        <p:nvPicPr>
          <p:cNvPr id="24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49" name="Slide Number"/>
          <p:cNvSpPr txBox="1">
            <a:spLocks noGrp="1"/>
          </p:cNvSpPr>
          <p:nvPr>
            <p:ph type="sldNum" sz="quarter" idx="2"/>
          </p:nvPr>
        </p:nvSpPr>
        <p:spPr>
          <a:xfrm>
            <a:off x="22795889" y="12065000"/>
            <a:ext cx="461900"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25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54" name="Q. How would you currently rate how your child’s school is doing on each of the following?"/>
          <p:cNvSpPr txBox="1"/>
          <p:nvPr/>
        </p:nvSpPr>
        <p:spPr>
          <a:xfrm>
            <a:off x="1143000" y="2619766"/>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How would you currently rate how your child’s school is doing on each of the following?</a:t>
            </a:r>
          </a:p>
        </p:txBody>
      </p:sp>
      <p:pic>
        <p:nvPicPr>
          <p:cNvPr id="4" name="Picture 3">
            <a:extLst>
              <a:ext uri="{FF2B5EF4-FFF2-40B4-BE49-F238E27FC236}">
                <a16:creationId xmlns:a16="http://schemas.microsoft.com/office/drawing/2014/main" id="{13D29CC7-21BB-474F-94C1-F4A7C71F97D9}"/>
              </a:ext>
            </a:extLst>
          </p:cNvPr>
          <p:cNvPicPr>
            <a:picLocks noChangeAspect="1"/>
          </p:cNvPicPr>
          <p:nvPr/>
        </p:nvPicPr>
        <p:blipFill>
          <a:blip r:embed="rId4"/>
          <a:stretch>
            <a:fillRect/>
          </a:stretch>
        </p:blipFill>
        <p:spPr>
          <a:xfrm>
            <a:off x="1188720" y="3124080"/>
            <a:ext cx="22379940" cy="8330744"/>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And Most Feel Schedule Includes Right Amount Of Time For Instruction And Engaging With Teachers"/>
          <p:cNvSpPr txBox="1">
            <a:spLocks noGrp="1"/>
          </p:cNvSpPr>
          <p:nvPr>
            <p:ph type="title"/>
          </p:nvPr>
        </p:nvSpPr>
        <p:spPr>
          <a:prstGeom prst="rect">
            <a:avLst/>
          </a:prstGeom>
        </p:spPr>
        <p:txBody>
          <a:bodyPr/>
          <a:lstStyle>
            <a:lvl1pPr defTabSz="426466">
              <a:defRPr sz="5694"/>
            </a:lvl1pPr>
          </a:lstStyle>
          <a:p>
            <a:r>
              <a:t>And Most Feel Schedule Includes Right Amount Of Time For Instruction And Engaging With Teachers</a:t>
            </a:r>
          </a:p>
        </p:txBody>
      </p:sp>
      <p:pic>
        <p:nvPicPr>
          <p:cNvPr id="25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59" name="Slide Number"/>
          <p:cNvSpPr txBox="1">
            <a:spLocks noGrp="1"/>
          </p:cNvSpPr>
          <p:nvPr>
            <p:ph type="sldNum" sz="quarter" idx="2"/>
          </p:nvPr>
        </p:nvSpPr>
        <p:spPr>
          <a:xfrm>
            <a:off x="22801223" y="12065000"/>
            <a:ext cx="451232"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26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61" name="Q. Thinking about your child’s daily school schedule, do you think your child is getting too much, about the right amount, or not enough time for each of the following?"/>
          <p:cNvSpPr txBox="1"/>
          <p:nvPr/>
        </p:nvSpPr>
        <p:spPr>
          <a:xfrm>
            <a:off x="1143000" y="261976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Thinking about your child’s daily school schedule, do you think your child is getting too much, about the right amount, or not enough time for each of the following?</a:t>
            </a:r>
          </a:p>
        </p:txBody>
      </p:sp>
      <p:pic>
        <p:nvPicPr>
          <p:cNvPr id="2" name="Picture 1">
            <a:extLst>
              <a:ext uri="{FF2B5EF4-FFF2-40B4-BE49-F238E27FC236}">
                <a16:creationId xmlns:a16="http://schemas.microsoft.com/office/drawing/2014/main" id="{B156CD57-1963-B640-B1B4-BF1908195966}"/>
              </a:ext>
            </a:extLst>
          </p:cNvPr>
          <p:cNvPicPr>
            <a:picLocks noChangeAspect="1"/>
          </p:cNvPicPr>
          <p:nvPr/>
        </p:nvPicPr>
        <p:blipFill>
          <a:blip r:embed="rId4"/>
          <a:stretch>
            <a:fillRect/>
          </a:stretch>
        </p:blipFill>
        <p:spPr>
          <a:xfrm>
            <a:off x="1093939" y="3985724"/>
            <a:ext cx="21932900" cy="720090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But Parents With Child Remote Learning Or Doing Hybrid Learning Less Satisfied With Schedule"/>
          <p:cNvSpPr txBox="1">
            <a:spLocks noGrp="1"/>
          </p:cNvSpPr>
          <p:nvPr>
            <p:ph type="title"/>
          </p:nvPr>
        </p:nvSpPr>
        <p:spPr>
          <a:prstGeom prst="rect">
            <a:avLst/>
          </a:prstGeom>
        </p:spPr>
        <p:txBody>
          <a:bodyPr/>
          <a:lstStyle>
            <a:lvl1pPr defTabSz="426466">
              <a:defRPr sz="5694"/>
            </a:lvl1pPr>
          </a:lstStyle>
          <a:p>
            <a:r>
              <a:t>But Parents With Child Remote Learning Or Doing Hybrid Learning Less Satisfied With Schedule</a:t>
            </a:r>
          </a:p>
        </p:txBody>
      </p:sp>
      <p:pic>
        <p:nvPicPr>
          <p:cNvPr id="26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66" name="Slide Number"/>
          <p:cNvSpPr txBox="1">
            <a:spLocks noGrp="1"/>
          </p:cNvSpPr>
          <p:nvPr>
            <p:ph type="sldNum" sz="quarter" idx="2"/>
          </p:nvPr>
        </p:nvSpPr>
        <p:spPr>
          <a:xfrm>
            <a:off x="22771505" y="12065000"/>
            <a:ext cx="510668"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26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68" name="Q. Thinking about your child’s daily school schedule, do you think your child is getting too much, about the right amount, or not enough time for each of the following?"/>
          <p:cNvSpPr txBox="1"/>
          <p:nvPr/>
        </p:nvSpPr>
        <p:spPr>
          <a:xfrm>
            <a:off x="1143000" y="261976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Thinking about your child’s daily school schedule, do you think your child is getting too much, about the right amount, or not enough time for each of the following?</a:t>
            </a:r>
          </a:p>
        </p:txBody>
      </p:sp>
      <p:pic>
        <p:nvPicPr>
          <p:cNvPr id="2" name="Picture 1">
            <a:extLst>
              <a:ext uri="{FF2B5EF4-FFF2-40B4-BE49-F238E27FC236}">
                <a16:creationId xmlns:a16="http://schemas.microsoft.com/office/drawing/2014/main" id="{4E714884-334C-5D46-83BC-7076F9FC3E27}"/>
              </a:ext>
            </a:extLst>
          </p:cNvPr>
          <p:cNvPicPr>
            <a:picLocks noChangeAspect="1"/>
          </p:cNvPicPr>
          <p:nvPr/>
        </p:nvPicPr>
        <p:blipFill>
          <a:blip r:embed="rId4"/>
          <a:stretch>
            <a:fillRect/>
          </a:stretch>
        </p:blipFill>
        <p:spPr>
          <a:xfrm>
            <a:off x="-377927" y="3701252"/>
            <a:ext cx="23660100" cy="916940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Despite Differences By Race/Ethnicity In How Children Are Attending School, No Major Differences In Views Of Time"/>
          <p:cNvSpPr txBox="1">
            <a:spLocks noGrp="1"/>
          </p:cNvSpPr>
          <p:nvPr>
            <p:ph type="title"/>
          </p:nvPr>
        </p:nvSpPr>
        <p:spPr>
          <a:prstGeom prst="rect">
            <a:avLst/>
          </a:prstGeom>
        </p:spPr>
        <p:txBody>
          <a:bodyPr/>
          <a:lstStyle>
            <a:lvl1pPr defTabSz="426466">
              <a:defRPr sz="5694"/>
            </a:lvl1pPr>
          </a:lstStyle>
          <a:p>
            <a:r>
              <a:t>Despite Differences By Race/Ethnicity In How Children Are Attending School, No Major Differences In Views Of Time  </a:t>
            </a:r>
          </a:p>
        </p:txBody>
      </p:sp>
      <p:pic>
        <p:nvPicPr>
          <p:cNvPr id="27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76" name="Slide Number"/>
          <p:cNvSpPr txBox="1">
            <a:spLocks noGrp="1"/>
          </p:cNvSpPr>
          <p:nvPr>
            <p:ph type="sldNum" sz="quarter" idx="2"/>
          </p:nvPr>
        </p:nvSpPr>
        <p:spPr>
          <a:xfrm>
            <a:off x="22802747" y="12065000"/>
            <a:ext cx="44818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pic>
        <p:nvPicPr>
          <p:cNvPr id="27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278" name="Table"/>
          <p:cNvGraphicFramePr/>
          <p:nvPr>
            <p:extLst>
              <p:ext uri="{D42A27DB-BD31-4B8C-83A1-F6EECF244321}">
                <p14:modId xmlns:p14="http://schemas.microsoft.com/office/powerpoint/2010/main" val="717660320"/>
              </p:ext>
            </p:extLst>
          </p:nvPr>
        </p:nvGraphicFramePr>
        <p:xfrm>
          <a:off x="1187654" y="3880824"/>
          <a:ext cx="22008689" cy="7325845"/>
        </p:xfrm>
        <a:graphic>
          <a:graphicData uri="http://schemas.openxmlformats.org/drawingml/2006/table">
            <a:tbl>
              <a:tblPr firstRow="1" bandRow="1">
                <a:tableStyleId>{4C3C2611-4C71-4FC5-86AE-919BDF0F9419}</a:tableStyleId>
              </a:tblPr>
              <a:tblGrid>
                <a:gridCol w="13122081">
                  <a:extLst>
                    <a:ext uri="{9D8B030D-6E8A-4147-A177-3AD203B41FA5}">
                      <a16:colId xmlns:a16="http://schemas.microsoft.com/office/drawing/2014/main" val="20000"/>
                    </a:ext>
                  </a:extLst>
                </a:gridCol>
                <a:gridCol w="2221652">
                  <a:extLst>
                    <a:ext uri="{9D8B030D-6E8A-4147-A177-3AD203B41FA5}">
                      <a16:colId xmlns:a16="http://schemas.microsoft.com/office/drawing/2014/main" val="20001"/>
                    </a:ext>
                  </a:extLst>
                </a:gridCol>
                <a:gridCol w="2221652">
                  <a:extLst>
                    <a:ext uri="{9D8B030D-6E8A-4147-A177-3AD203B41FA5}">
                      <a16:colId xmlns:a16="http://schemas.microsoft.com/office/drawing/2014/main" val="20002"/>
                    </a:ext>
                  </a:extLst>
                </a:gridCol>
                <a:gridCol w="2221652">
                  <a:extLst>
                    <a:ext uri="{9D8B030D-6E8A-4147-A177-3AD203B41FA5}">
                      <a16:colId xmlns:a16="http://schemas.microsoft.com/office/drawing/2014/main" val="20003"/>
                    </a:ext>
                  </a:extLst>
                </a:gridCol>
                <a:gridCol w="2221652">
                  <a:extLst>
                    <a:ext uri="{9D8B030D-6E8A-4147-A177-3AD203B41FA5}">
                      <a16:colId xmlns:a16="http://schemas.microsoft.com/office/drawing/2014/main" val="20004"/>
                    </a:ext>
                  </a:extLst>
                </a:gridCol>
              </a:tblGrid>
              <a:tr h="1908513">
                <a:tc>
                  <a:txBody>
                    <a:bodyPr/>
                    <a:lstStyle/>
                    <a:p>
                      <a:pPr defTabSz="914400">
                        <a:defRPr sz="1800" b="0">
                          <a:solidFill>
                            <a:srgbClr val="000000"/>
                          </a:solidFill>
                        </a:defRPr>
                      </a:pPr>
                      <a:r>
                        <a:rPr sz="4000" b="1" dirty="0">
                          <a:solidFill>
                            <a:srgbClr val="FFFFFF"/>
                          </a:solidFill>
                        </a:rPr>
                        <a:t>% Saying “Not Enough”</a:t>
                      </a:r>
                    </a:p>
                  </a:txBody>
                  <a:tcPr marL="50800" marR="50800" marT="50800" marB="50800" anchor="ctr" horzOverflow="overflow">
                    <a:solidFill>
                      <a:srgbClr val="C62E33"/>
                    </a:solidFill>
                  </a:tcPr>
                </a:tc>
                <a:tc>
                  <a:txBody>
                    <a:bodyPr/>
                    <a:lstStyle/>
                    <a:p>
                      <a:pPr defTabSz="914400">
                        <a:defRPr sz="1800" b="0">
                          <a:solidFill>
                            <a:srgbClr val="000000"/>
                          </a:solidFill>
                        </a:defRPr>
                      </a:pPr>
                      <a:r>
                        <a:rPr sz="3900" b="1" dirty="0">
                          <a:solidFill>
                            <a:srgbClr val="FFFFFF"/>
                          </a:solidFill>
                        </a:rPr>
                        <a:t>White</a:t>
                      </a:r>
                    </a:p>
                  </a:txBody>
                  <a:tcPr marL="50800" marR="50800" marT="50800" marB="50800" anchor="ctr" horzOverflow="overflow">
                    <a:solidFill>
                      <a:srgbClr val="C62E33"/>
                    </a:solidFill>
                  </a:tcPr>
                </a:tc>
                <a:tc>
                  <a:txBody>
                    <a:bodyPr/>
                    <a:lstStyle/>
                    <a:p>
                      <a:pPr defTabSz="914400">
                        <a:defRPr sz="1800" b="0">
                          <a:solidFill>
                            <a:srgbClr val="000000"/>
                          </a:solidFill>
                        </a:defRPr>
                      </a:pPr>
                      <a:r>
                        <a:rPr sz="3900" b="1" dirty="0">
                          <a:solidFill>
                            <a:srgbClr val="FFFFFF"/>
                          </a:solidFill>
                        </a:rPr>
                        <a:t>Black</a:t>
                      </a:r>
                    </a:p>
                  </a:txBody>
                  <a:tcPr marL="50800" marR="50800" marT="50800" marB="50800" anchor="ctr" horzOverflow="overflow">
                    <a:solidFill>
                      <a:srgbClr val="C62E33"/>
                    </a:solidFill>
                  </a:tcPr>
                </a:tc>
                <a:tc>
                  <a:txBody>
                    <a:bodyPr/>
                    <a:lstStyle/>
                    <a:p>
                      <a:pPr defTabSz="914400">
                        <a:defRPr sz="1800" b="0">
                          <a:solidFill>
                            <a:srgbClr val="000000"/>
                          </a:solidFill>
                        </a:defRPr>
                      </a:pPr>
                      <a:r>
                        <a:rPr sz="3900" b="1" dirty="0">
                          <a:solidFill>
                            <a:srgbClr val="FFFFFF"/>
                          </a:solidFill>
                        </a:rPr>
                        <a:t>Hispanic</a:t>
                      </a:r>
                    </a:p>
                  </a:txBody>
                  <a:tcPr marL="50800" marR="50800" marT="50800" marB="50800" anchor="ctr" horzOverflow="overflow">
                    <a:solidFill>
                      <a:srgbClr val="C62E33"/>
                    </a:solidFill>
                  </a:tcPr>
                </a:tc>
                <a:tc>
                  <a:txBody>
                    <a:bodyPr/>
                    <a:lstStyle/>
                    <a:p>
                      <a:pPr defTabSz="914400">
                        <a:defRPr sz="1800" b="0">
                          <a:solidFill>
                            <a:srgbClr val="000000"/>
                          </a:solidFill>
                        </a:defRPr>
                      </a:pPr>
                      <a:r>
                        <a:rPr sz="3900" b="1" dirty="0">
                          <a:solidFill>
                            <a:srgbClr val="FFFFFF"/>
                          </a:solidFill>
                        </a:rPr>
                        <a:t>Asian/ Other</a:t>
                      </a:r>
                      <a:r>
                        <a:rPr lang="en-US" sz="3900" b="1" dirty="0">
                          <a:solidFill>
                            <a:srgbClr val="FFFFFF"/>
                          </a:solidFill>
                        </a:rPr>
                        <a:t> </a:t>
                      </a:r>
                      <a:endParaRPr sz="3900" b="1" dirty="0">
                        <a:solidFill>
                          <a:srgbClr val="FFFFFF"/>
                        </a:solidFill>
                      </a:endParaRPr>
                    </a:p>
                  </a:txBody>
                  <a:tcPr marL="50800" marR="50800" marT="50800" marB="50800" anchor="ctr" horzOverflow="overflow">
                    <a:solidFill>
                      <a:srgbClr val="C62E33"/>
                    </a:solidFill>
                  </a:tcPr>
                </a:tc>
                <a:extLst>
                  <a:ext uri="{0D108BD9-81ED-4DB2-BD59-A6C34878D82A}">
                    <a16:rowId xmlns:a16="http://schemas.microsoft.com/office/drawing/2014/main" val="10000"/>
                  </a:ext>
                </a:extLst>
              </a:tr>
              <a:tr h="1813680">
                <a:tc>
                  <a:txBody>
                    <a:bodyPr/>
                    <a:lstStyle/>
                    <a:p>
                      <a:pPr algn="l" defTabSz="457200">
                        <a:lnSpc>
                          <a:spcPts val="5700"/>
                        </a:lnSpc>
                        <a:defRPr sz="1800"/>
                      </a:pPr>
                      <a:r>
                        <a:rPr sz="3500"/>
                        <a:t>Time receiving instruction from their teacher(s)</a:t>
                      </a:r>
                    </a:p>
                  </a:txBody>
                  <a:tcPr marL="0" marR="0" marT="25400" marB="25400" anchor="ctr" horzOverflow="overflow"/>
                </a:tc>
                <a:tc>
                  <a:txBody>
                    <a:bodyPr/>
                    <a:lstStyle/>
                    <a:p>
                      <a:pPr defTabSz="457200">
                        <a:lnSpc>
                          <a:spcPts val="7100"/>
                        </a:lnSpc>
                        <a:defRPr sz="1800"/>
                      </a:pPr>
                      <a:r>
                        <a:rPr sz="4600"/>
                        <a:t>26%</a:t>
                      </a:r>
                    </a:p>
                  </a:txBody>
                  <a:tcPr marL="38100" marR="38100" marT="25400" marB="25400" anchor="ctr" horzOverflow="overflow"/>
                </a:tc>
                <a:tc>
                  <a:txBody>
                    <a:bodyPr/>
                    <a:lstStyle/>
                    <a:p>
                      <a:pPr defTabSz="914400">
                        <a:defRPr sz="1800"/>
                      </a:pPr>
                      <a:r>
                        <a:rPr sz="4600"/>
                        <a:t>26%</a:t>
                      </a:r>
                    </a:p>
                  </a:txBody>
                  <a:tcPr marL="50800" marR="50800" marT="50800" marB="50800" anchor="ctr" horzOverflow="overflow"/>
                </a:tc>
                <a:tc>
                  <a:txBody>
                    <a:bodyPr/>
                    <a:lstStyle/>
                    <a:p>
                      <a:pPr defTabSz="914400">
                        <a:defRPr sz="1800"/>
                      </a:pPr>
                      <a:r>
                        <a:rPr sz="4600"/>
                        <a:t>22%</a:t>
                      </a:r>
                    </a:p>
                  </a:txBody>
                  <a:tcPr marL="50800" marR="50800" marT="50800" marB="50800" anchor="ctr" horzOverflow="overflow"/>
                </a:tc>
                <a:tc>
                  <a:txBody>
                    <a:bodyPr/>
                    <a:lstStyle/>
                    <a:p>
                      <a:pPr defTabSz="914400">
                        <a:defRPr sz="1800"/>
                      </a:pPr>
                      <a:r>
                        <a:rPr sz="4600"/>
                        <a:t>24%</a:t>
                      </a:r>
                    </a:p>
                  </a:txBody>
                  <a:tcPr marL="50800" marR="50800" marT="50800" marB="50800" anchor="ctr" horzOverflow="overflow"/>
                </a:tc>
                <a:extLst>
                  <a:ext uri="{0D108BD9-81ED-4DB2-BD59-A6C34878D82A}">
                    <a16:rowId xmlns:a16="http://schemas.microsoft.com/office/drawing/2014/main" val="10001"/>
                  </a:ext>
                </a:extLst>
              </a:tr>
              <a:tr h="1801826">
                <a:tc>
                  <a:txBody>
                    <a:bodyPr/>
                    <a:lstStyle/>
                    <a:p>
                      <a:pPr algn="l" defTabSz="457200">
                        <a:lnSpc>
                          <a:spcPts val="5700"/>
                        </a:lnSpc>
                        <a:defRPr sz="1800"/>
                      </a:pPr>
                      <a:r>
                        <a:rPr sz="3500"/>
                        <a:t>Time to communicate directly with their teacher(s), ask questions, or get help with assignments</a:t>
                      </a:r>
                    </a:p>
                  </a:txBody>
                  <a:tcPr marL="0" marR="0" marT="25400" marB="25400" anchor="ctr" horzOverflow="overflow"/>
                </a:tc>
                <a:tc>
                  <a:txBody>
                    <a:bodyPr/>
                    <a:lstStyle/>
                    <a:p>
                      <a:pPr defTabSz="457200">
                        <a:lnSpc>
                          <a:spcPts val="7100"/>
                        </a:lnSpc>
                        <a:defRPr sz="1800"/>
                      </a:pPr>
                      <a:r>
                        <a:rPr sz="4600"/>
                        <a:t>28%</a:t>
                      </a:r>
                    </a:p>
                  </a:txBody>
                  <a:tcPr marL="38100" marR="38100" marT="25400" marB="25400" anchor="ctr" horzOverflow="overflow"/>
                </a:tc>
                <a:tc>
                  <a:txBody>
                    <a:bodyPr/>
                    <a:lstStyle/>
                    <a:p>
                      <a:pPr defTabSz="914400">
                        <a:defRPr sz="1800"/>
                      </a:pPr>
                      <a:r>
                        <a:rPr sz="4600" dirty="0"/>
                        <a:t>25%</a:t>
                      </a:r>
                    </a:p>
                  </a:txBody>
                  <a:tcPr marL="50800" marR="50800" marT="50800" marB="50800" anchor="ctr" horzOverflow="overflow"/>
                </a:tc>
                <a:tc>
                  <a:txBody>
                    <a:bodyPr/>
                    <a:lstStyle/>
                    <a:p>
                      <a:pPr defTabSz="914400">
                        <a:defRPr sz="1800"/>
                      </a:pPr>
                      <a:r>
                        <a:rPr sz="4600"/>
                        <a:t>35%</a:t>
                      </a:r>
                    </a:p>
                  </a:txBody>
                  <a:tcPr marL="50800" marR="50800" marT="50800" marB="50800" anchor="ctr" horzOverflow="overflow"/>
                </a:tc>
                <a:tc>
                  <a:txBody>
                    <a:bodyPr/>
                    <a:lstStyle/>
                    <a:p>
                      <a:pPr defTabSz="914400">
                        <a:defRPr sz="1800"/>
                      </a:pPr>
                      <a:r>
                        <a:rPr sz="4600" dirty="0"/>
                        <a:t>23%</a:t>
                      </a:r>
                    </a:p>
                  </a:txBody>
                  <a:tcPr marL="50800" marR="50800" marT="50800" marB="50800" anchor="ctr" horzOverflow="overflow"/>
                </a:tc>
                <a:extLst>
                  <a:ext uri="{0D108BD9-81ED-4DB2-BD59-A6C34878D82A}">
                    <a16:rowId xmlns:a16="http://schemas.microsoft.com/office/drawing/2014/main" val="10002"/>
                  </a:ext>
                </a:extLst>
              </a:tr>
              <a:tr h="1801826">
                <a:tc>
                  <a:txBody>
                    <a:bodyPr/>
                    <a:lstStyle/>
                    <a:p>
                      <a:pPr algn="l" defTabSz="457200">
                        <a:lnSpc>
                          <a:spcPts val="5700"/>
                        </a:lnSpc>
                        <a:defRPr sz="1800"/>
                      </a:pPr>
                      <a:r>
                        <a:rPr sz="3500"/>
                        <a:t>Time to interact and communicate with other students</a:t>
                      </a:r>
                    </a:p>
                  </a:txBody>
                  <a:tcPr marL="0" marR="0" marT="25400" marB="25400" anchor="ctr" horzOverflow="overflow"/>
                </a:tc>
                <a:tc>
                  <a:txBody>
                    <a:bodyPr/>
                    <a:lstStyle/>
                    <a:p>
                      <a:pPr defTabSz="457200">
                        <a:lnSpc>
                          <a:spcPts val="7100"/>
                        </a:lnSpc>
                        <a:defRPr sz="1800"/>
                      </a:pPr>
                      <a:r>
                        <a:rPr sz="4600"/>
                        <a:t>39%</a:t>
                      </a:r>
                    </a:p>
                  </a:txBody>
                  <a:tcPr marL="38100" marR="38100" marT="25400" marB="25400" anchor="ctr" horzOverflow="overflow"/>
                </a:tc>
                <a:tc>
                  <a:txBody>
                    <a:bodyPr/>
                    <a:lstStyle/>
                    <a:p>
                      <a:pPr defTabSz="914400">
                        <a:defRPr sz="1800"/>
                      </a:pPr>
                      <a:r>
                        <a:rPr sz="4600"/>
                        <a:t>29%</a:t>
                      </a:r>
                    </a:p>
                  </a:txBody>
                  <a:tcPr marL="50800" marR="50800" marT="50800" marB="50800" anchor="ctr" horzOverflow="overflow"/>
                </a:tc>
                <a:tc>
                  <a:txBody>
                    <a:bodyPr/>
                    <a:lstStyle/>
                    <a:p>
                      <a:pPr defTabSz="914400">
                        <a:defRPr sz="1800"/>
                      </a:pPr>
                      <a:r>
                        <a:rPr sz="4600"/>
                        <a:t>42%</a:t>
                      </a:r>
                    </a:p>
                  </a:txBody>
                  <a:tcPr marL="50800" marR="50800" marT="50800" marB="50800" anchor="ctr" horzOverflow="overflow"/>
                </a:tc>
                <a:tc>
                  <a:txBody>
                    <a:bodyPr/>
                    <a:lstStyle/>
                    <a:p>
                      <a:pPr defTabSz="914400">
                        <a:defRPr sz="1800"/>
                      </a:pPr>
                      <a:r>
                        <a:rPr sz="4600" dirty="0"/>
                        <a:t>35%</a:t>
                      </a:r>
                    </a:p>
                  </a:txBody>
                  <a:tcPr marL="50800" marR="50800" marT="50800" marB="50800" anchor="ctr" horzOverflow="overflow"/>
                </a:tc>
                <a:extLst>
                  <a:ext uri="{0D108BD9-81ED-4DB2-BD59-A6C34878D82A}">
                    <a16:rowId xmlns:a16="http://schemas.microsoft.com/office/drawing/2014/main" val="10003"/>
                  </a:ext>
                </a:extLst>
              </a:tr>
            </a:tbl>
          </a:graphicData>
        </a:graphic>
      </p:graphicFrame>
      <p:sp>
        <p:nvSpPr>
          <p:cNvPr id="279" name="Q. Thinking about your child’s daily school schedule, do you think your child is getting too much, about the right amount, or not enough time for each of the following?"/>
          <p:cNvSpPr txBox="1"/>
          <p:nvPr/>
        </p:nvSpPr>
        <p:spPr>
          <a:xfrm>
            <a:off x="1143000" y="261976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Thinking about your child’s daily school schedule, do you think your child is getting too much, about the right amount, or not enough time for each of the following?</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arents With Child Remote Learning Part-Time Or Full-Time More Likely To Say They Are Learning Less"/>
          <p:cNvSpPr txBox="1">
            <a:spLocks noGrp="1"/>
          </p:cNvSpPr>
          <p:nvPr>
            <p:ph type="title"/>
          </p:nvPr>
        </p:nvSpPr>
        <p:spPr>
          <a:prstGeom prst="rect">
            <a:avLst/>
          </a:prstGeom>
        </p:spPr>
        <p:txBody>
          <a:bodyPr/>
          <a:lstStyle>
            <a:lvl1pPr defTabSz="426466">
              <a:defRPr sz="5694"/>
            </a:lvl1pPr>
          </a:lstStyle>
          <a:p>
            <a:r>
              <a:t>Parents With Child Remote Learning Part-Time Or Full-Time More Likely To Say They Are Learning Less</a:t>
            </a:r>
          </a:p>
        </p:txBody>
      </p:sp>
      <p:pic>
        <p:nvPicPr>
          <p:cNvPr id="28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83" name="Slide Number"/>
          <p:cNvSpPr txBox="1">
            <a:spLocks noGrp="1"/>
          </p:cNvSpPr>
          <p:nvPr>
            <p:ph type="sldNum" sz="quarter" idx="2"/>
          </p:nvPr>
        </p:nvSpPr>
        <p:spPr>
          <a:xfrm>
            <a:off x="22777754" y="12065000"/>
            <a:ext cx="49817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pic>
        <p:nvPicPr>
          <p:cNvPr id="284"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85" name="Q. At this point in the school year, do think your child is learning more than they normally would, less than they normally would, or about the same amount as they normally would when attending school?"/>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At this point in the school year, do think your child is learning more than they normally would, less than they normally would, or about the same amount as they normally would when attending school?</a:t>
            </a:r>
          </a:p>
        </p:txBody>
      </p:sp>
      <p:graphicFrame>
        <p:nvGraphicFramePr>
          <p:cNvPr id="286" name="2D Stacked Bar Chart"/>
          <p:cNvGraphicFramePr/>
          <p:nvPr>
            <p:extLst>
              <p:ext uri="{D42A27DB-BD31-4B8C-83A1-F6EECF244321}">
                <p14:modId xmlns:p14="http://schemas.microsoft.com/office/powerpoint/2010/main" val="1655080204"/>
              </p:ext>
            </p:extLst>
          </p:nvPr>
        </p:nvGraphicFramePr>
        <p:xfrm>
          <a:off x="-261257" y="4104833"/>
          <a:ext cx="27562630" cy="6933995"/>
        </p:xfrm>
        <a:graphic>
          <a:graphicData uri="http://schemas.openxmlformats.org/drawingml/2006/chart">
            <c:chart xmlns:c="http://schemas.openxmlformats.org/drawingml/2006/chart" xmlns:r="http://schemas.openxmlformats.org/officeDocument/2006/relationships" r:id="rId4"/>
          </a:graphicData>
        </a:graphic>
      </p:graphicFrame>
      <p:sp>
        <p:nvSpPr>
          <p:cNvPr id="287" name="Parents Whose Child…"/>
          <p:cNvSpPr txBox="1"/>
          <p:nvPr/>
        </p:nvSpPr>
        <p:spPr>
          <a:xfrm>
            <a:off x="2204023" y="6405562"/>
            <a:ext cx="4308984" cy="1108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200" i="1">
                <a:latin typeface="Exo 2"/>
                <a:ea typeface="Exo 2"/>
                <a:cs typeface="Exo 2"/>
                <a:sym typeface="Exo 2"/>
              </a:defRPr>
            </a:pPr>
            <a:r>
              <a:rPr dirty="0"/>
              <a:t>Parents Whose Child </a:t>
            </a:r>
          </a:p>
          <a:p>
            <a:pPr algn="r">
              <a:defRPr sz="3200" i="1">
                <a:latin typeface="Exo 2"/>
                <a:ea typeface="Exo 2"/>
                <a:cs typeface="Exo 2"/>
                <a:sym typeface="Exo 2"/>
              </a:defRPr>
            </a:pPr>
            <a:r>
              <a:rPr dirty="0"/>
              <a:t>Is Attending School . . .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Most Parents Feel Schools Are Providing Resources To Support Student’s Mental Health"/>
          <p:cNvSpPr txBox="1">
            <a:spLocks noGrp="1"/>
          </p:cNvSpPr>
          <p:nvPr>
            <p:ph type="title"/>
          </p:nvPr>
        </p:nvSpPr>
        <p:spPr>
          <a:prstGeom prst="rect">
            <a:avLst/>
          </a:prstGeom>
        </p:spPr>
        <p:txBody>
          <a:bodyPr/>
          <a:lstStyle>
            <a:lvl1pPr defTabSz="426466">
              <a:defRPr sz="5694"/>
            </a:lvl1pPr>
          </a:lstStyle>
          <a:p>
            <a:r>
              <a:t>Most Parents Feel Schools Are Providing Resources To Support Student’s Mental Health</a:t>
            </a:r>
          </a:p>
        </p:txBody>
      </p:sp>
      <p:pic>
        <p:nvPicPr>
          <p:cNvPr id="29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91" name="Slide Number"/>
          <p:cNvSpPr txBox="1">
            <a:spLocks noGrp="1"/>
          </p:cNvSpPr>
          <p:nvPr>
            <p:ph type="sldNum" sz="quarter" idx="2"/>
          </p:nvPr>
        </p:nvSpPr>
        <p:spPr>
          <a:xfrm>
            <a:off x="22778668" y="12065000"/>
            <a:ext cx="49634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pic>
        <p:nvPicPr>
          <p:cNvPr id="292"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293" name="Providing resources to support students' mental health and emotional wellbeing"/>
          <p:cNvSpPr txBox="1"/>
          <p:nvPr/>
        </p:nvSpPr>
        <p:spPr>
          <a:xfrm>
            <a:off x="2988246" y="3419195"/>
            <a:ext cx="18407508" cy="7143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3800" b="1">
                <a:latin typeface="Exo 2"/>
                <a:ea typeface="Exo 2"/>
                <a:cs typeface="Exo 2"/>
                <a:sym typeface="Exo 2"/>
              </a:defRPr>
            </a:lvl1pPr>
          </a:lstStyle>
          <a:p>
            <a:r>
              <a:t>Providing resources to support students' mental health and emotional wellbeing</a:t>
            </a:r>
          </a:p>
        </p:txBody>
      </p:sp>
      <p:sp>
        <p:nvSpPr>
          <p:cNvPr id="294" name="Q. How would you currently rate how your child’s school is doing on each of the following?"/>
          <p:cNvSpPr txBox="1"/>
          <p:nvPr/>
        </p:nvSpPr>
        <p:spPr>
          <a:xfrm>
            <a:off x="1143000" y="2619766"/>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How would you currently rate how your child’s school is doing on each of the following?</a:t>
            </a:r>
          </a:p>
        </p:txBody>
      </p:sp>
      <p:pic>
        <p:nvPicPr>
          <p:cNvPr id="2" name="Picture 1">
            <a:extLst>
              <a:ext uri="{FF2B5EF4-FFF2-40B4-BE49-F238E27FC236}">
                <a16:creationId xmlns:a16="http://schemas.microsoft.com/office/drawing/2014/main" id="{F981CC92-5374-AB46-85F3-157EBD243522}"/>
              </a:ext>
            </a:extLst>
          </p:cNvPr>
          <p:cNvPicPr>
            <a:picLocks noChangeAspect="1"/>
          </p:cNvPicPr>
          <p:nvPr/>
        </p:nvPicPr>
        <p:blipFill>
          <a:blip r:embed="rId4"/>
          <a:stretch>
            <a:fillRect/>
          </a:stretch>
        </p:blipFill>
        <p:spPr>
          <a:xfrm>
            <a:off x="1174471" y="4157404"/>
            <a:ext cx="22123400" cy="7251700"/>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Majority Feel Schools Are Doing Well Assessing Child’s Progress, Especially In-Person"/>
          <p:cNvSpPr txBox="1">
            <a:spLocks noGrp="1"/>
          </p:cNvSpPr>
          <p:nvPr>
            <p:ph type="title"/>
          </p:nvPr>
        </p:nvSpPr>
        <p:spPr>
          <a:prstGeom prst="rect">
            <a:avLst/>
          </a:prstGeom>
        </p:spPr>
        <p:txBody>
          <a:bodyPr/>
          <a:lstStyle>
            <a:lvl1pPr defTabSz="426466">
              <a:defRPr sz="5694"/>
            </a:lvl1pPr>
          </a:lstStyle>
          <a:p>
            <a:r>
              <a:t>Majority Feel Schools Are Doing Well Assessing Child’s Progress, Especially In-Person</a:t>
            </a:r>
          </a:p>
        </p:txBody>
      </p:sp>
      <p:pic>
        <p:nvPicPr>
          <p:cNvPr id="30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03" name="Slide Number"/>
          <p:cNvSpPr txBox="1">
            <a:spLocks noGrp="1"/>
          </p:cNvSpPr>
          <p:nvPr>
            <p:ph type="sldNum" sz="quarter" idx="2"/>
          </p:nvPr>
        </p:nvSpPr>
        <p:spPr>
          <a:xfrm>
            <a:off x="22771810" y="12065000"/>
            <a:ext cx="51005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pic>
        <p:nvPicPr>
          <p:cNvPr id="304"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05" name="Assessing my child's progress and level of learning"/>
          <p:cNvSpPr txBox="1"/>
          <p:nvPr/>
        </p:nvSpPr>
        <p:spPr>
          <a:xfrm>
            <a:off x="5954518" y="3419195"/>
            <a:ext cx="12474964" cy="7143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3800" b="1">
                <a:latin typeface="Exo 2"/>
                <a:ea typeface="Exo 2"/>
                <a:cs typeface="Exo 2"/>
                <a:sym typeface="Exo 2"/>
              </a:defRPr>
            </a:lvl1pPr>
          </a:lstStyle>
          <a:p>
            <a:r>
              <a:t>Assessing my child's progress and level of learning</a:t>
            </a:r>
          </a:p>
        </p:txBody>
      </p:sp>
      <p:sp>
        <p:nvSpPr>
          <p:cNvPr id="306" name="Q. How would you currently rate how your child’s school is doing on each of the following?"/>
          <p:cNvSpPr txBox="1"/>
          <p:nvPr/>
        </p:nvSpPr>
        <p:spPr>
          <a:xfrm>
            <a:off x="1143000" y="2619766"/>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How would you currently rate how your child’s school is doing on each of the following?</a:t>
            </a:r>
          </a:p>
        </p:txBody>
      </p:sp>
      <p:pic>
        <p:nvPicPr>
          <p:cNvPr id="2" name="Picture 1">
            <a:extLst>
              <a:ext uri="{FF2B5EF4-FFF2-40B4-BE49-F238E27FC236}">
                <a16:creationId xmlns:a16="http://schemas.microsoft.com/office/drawing/2014/main" id="{1E37708D-2936-F64D-9B5A-DD543166629C}"/>
              </a:ext>
            </a:extLst>
          </p:cNvPr>
          <p:cNvPicPr>
            <a:picLocks noChangeAspect="1"/>
          </p:cNvPicPr>
          <p:nvPr/>
        </p:nvPicPr>
        <p:blipFill>
          <a:blip r:embed="rId4"/>
          <a:stretch>
            <a:fillRect/>
          </a:stretch>
        </p:blipFill>
        <p:spPr>
          <a:xfrm>
            <a:off x="1158469" y="4133571"/>
            <a:ext cx="22123400" cy="7264400"/>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More Parents Of In-Person Children Say School Provides Additional Resources For Child To Learn"/>
          <p:cNvSpPr txBox="1">
            <a:spLocks noGrp="1"/>
          </p:cNvSpPr>
          <p:nvPr>
            <p:ph type="title"/>
          </p:nvPr>
        </p:nvSpPr>
        <p:spPr>
          <a:prstGeom prst="rect">
            <a:avLst/>
          </a:prstGeom>
        </p:spPr>
        <p:txBody>
          <a:bodyPr/>
          <a:lstStyle>
            <a:lvl1pPr defTabSz="426466">
              <a:defRPr sz="5694"/>
            </a:lvl1pPr>
          </a:lstStyle>
          <a:p>
            <a:r>
              <a:t>More Parents Of In-Person Children Say School Provides Additional Resources For Child To Learn</a:t>
            </a:r>
          </a:p>
        </p:txBody>
      </p:sp>
      <p:pic>
        <p:nvPicPr>
          <p:cNvPr id="31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15" name="Slide Number"/>
          <p:cNvSpPr txBox="1">
            <a:spLocks noGrp="1"/>
          </p:cNvSpPr>
          <p:nvPr>
            <p:ph type="sldNum" sz="quarter" idx="2"/>
          </p:nvPr>
        </p:nvSpPr>
        <p:spPr>
          <a:xfrm>
            <a:off x="22781716" y="12065000"/>
            <a:ext cx="49024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pic>
        <p:nvPicPr>
          <p:cNvPr id="316"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17" name="Providing additional resources and support to help your child continue learning"/>
          <p:cNvSpPr txBox="1"/>
          <p:nvPr/>
        </p:nvSpPr>
        <p:spPr>
          <a:xfrm>
            <a:off x="2831067" y="3419195"/>
            <a:ext cx="18721867" cy="7143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3800" b="1">
                <a:latin typeface="Exo 2"/>
                <a:ea typeface="Exo 2"/>
                <a:cs typeface="Exo 2"/>
                <a:sym typeface="Exo 2"/>
              </a:defRPr>
            </a:lvl1pPr>
          </a:lstStyle>
          <a:p>
            <a:r>
              <a:t>Providing additional resources and support to help your child continue learning</a:t>
            </a:r>
          </a:p>
        </p:txBody>
      </p:sp>
      <p:sp>
        <p:nvSpPr>
          <p:cNvPr id="318" name="Q. How would you currently rate how your child’s school is doing on each of the following?"/>
          <p:cNvSpPr txBox="1"/>
          <p:nvPr/>
        </p:nvSpPr>
        <p:spPr>
          <a:xfrm>
            <a:off x="1143000" y="2619766"/>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How would you currently rate how your child’s school is doing on each of the following?</a:t>
            </a:r>
          </a:p>
        </p:txBody>
      </p:sp>
      <p:pic>
        <p:nvPicPr>
          <p:cNvPr id="2" name="Picture 1">
            <a:extLst>
              <a:ext uri="{FF2B5EF4-FFF2-40B4-BE49-F238E27FC236}">
                <a16:creationId xmlns:a16="http://schemas.microsoft.com/office/drawing/2014/main" id="{D153A2C4-8DAD-AA42-ACF6-554609CAF6D3}"/>
              </a:ext>
            </a:extLst>
          </p:cNvPr>
          <p:cNvPicPr>
            <a:picLocks noChangeAspect="1"/>
          </p:cNvPicPr>
          <p:nvPr/>
        </p:nvPicPr>
        <p:blipFill>
          <a:blip r:embed="rId4"/>
          <a:stretch>
            <a:fillRect/>
          </a:stretch>
        </p:blipFill>
        <p:spPr>
          <a:xfrm>
            <a:off x="1153160" y="4140200"/>
            <a:ext cx="22123400" cy="72644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Majority Support Changing Laws To Establish Quality Public Education As A Civil Right"/>
          <p:cNvSpPr txBox="1">
            <a:spLocks noGrp="1"/>
          </p:cNvSpPr>
          <p:nvPr>
            <p:ph type="title"/>
          </p:nvPr>
        </p:nvSpPr>
        <p:spPr>
          <a:prstGeom prst="rect">
            <a:avLst/>
          </a:prstGeom>
        </p:spPr>
        <p:txBody>
          <a:bodyPr/>
          <a:lstStyle>
            <a:lvl1pPr defTabSz="426466">
              <a:defRPr sz="5694"/>
            </a:lvl1pPr>
          </a:lstStyle>
          <a:p>
            <a:r>
              <a:t>Majority Support Changing Laws To Establish Quality Public Education As A Civil Right</a:t>
            </a:r>
          </a:p>
        </p:txBody>
      </p:sp>
      <p:pic>
        <p:nvPicPr>
          <p:cNvPr id="11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16" name="Slide Number"/>
          <p:cNvSpPr txBox="1">
            <a:spLocks noGrp="1"/>
          </p:cNvSpPr>
          <p:nvPr>
            <p:ph type="sldNum" sz="quarter" idx="2"/>
          </p:nvPr>
        </p:nvSpPr>
        <p:spPr>
          <a:xfrm>
            <a:off x="22855325" y="12065000"/>
            <a:ext cx="343028"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11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18" name="Q. Would you support or oppose changing laws to establish a right to quality public education as a civil right in the same way that the right to vote is, meaning the government would be obligated by law to provide every child access to a quality educatio"/>
          <p:cNvSpPr txBox="1"/>
          <p:nvPr/>
        </p:nvSpPr>
        <p:spPr>
          <a:xfrm>
            <a:off x="1143000" y="2597949"/>
            <a:ext cx="22098000" cy="1515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484886">
              <a:defRPr sz="2988" b="1">
                <a:latin typeface="Exo 2"/>
                <a:ea typeface="Exo 2"/>
                <a:cs typeface="Exo 2"/>
                <a:sym typeface="Exo 2"/>
              </a:defRPr>
            </a:lvl1pPr>
          </a:lstStyle>
          <a:p>
            <a:r>
              <a:t>Q. Would you support or oppose changing laws to establish a right to quality public education as a civil right in the same way that the right to vote is, meaning the government would be obligated by law to provide every child access to a quality education, and that the government could be challenged in court if that right is infringed upon?</a:t>
            </a:r>
          </a:p>
        </p:txBody>
      </p:sp>
      <p:graphicFrame>
        <p:nvGraphicFramePr>
          <p:cNvPr id="119" name="2D Stacked Bar Chart"/>
          <p:cNvGraphicFramePr/>
          <p:nvPr/>
        </p:nvGraphicFramePr>
        <p:xfrm>
          <a:off x="1697164" y="4443776"/>
          <a:ext cx="21566900" cy="5005932"/>
        </p:xfrm>
        <a:graphic>
          <a:graphicData uri="http://schemas.openxmlformats.org/drawingml/2006/chart">
            <c:chart xmlns:c="http://schemas.openxmlformats.org/drawingml/2006/chart" xmlns:r="http://schemas.openxmlformats.org/officeDocument/2006/relationships" r:id="rId4"/>
          </a:graphicData>
        </a:graphic>
      </p:graphicFrame>
      <p:sp>
        <p:nvSpPr>
          <p:cNvPr id="120" name="75% TOTAL Support"/>
          <p:cNvSpPr txBox="1"/>
          <p:nvPr/>
        </p:nvSpPr>
        <p:spPr>
          <a:xfrm>
            <a:off x="5465494" y="9958620"/>
            <a:ext cx="9509325"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4400" b="1">
                <a:solidFill>
                  <a:srgbClr val="569071"/>
                </a:solidFill>
                <a:latin typeface="Exo 2"/>
                <a:ea typeface="Exo 2"/>
                <a:cs typeface="Exo 2"/>
                <a:sym typeface="Exo 2"/>
              </a:defRPr>
            </a:pPr>
            <a:r>
              <a:rPr sz="6000"/>
              <a:t>75%</a:t>
            </a:r>
            <a:r>
              <a:t> TOTAL Support</a:t>
            </a:r>
          </a:p>
        </p:txBody>
      </p:sp>
      <p:sp>
        <p:nvSpPr>
          <p:cNvPr id="121" name="Line"/>
          <p:cNvSpPr/>
          <p:nvPr/>
        </p:nvSpPr>
        <p:spPr>
          <a:xfrm>
            <a:off x="2323468" y="9628082"/>
            <a:ext cx="15554474" cy="1"/>
          </a:xfrm>
          <a:prstGeom prst="line">
            <a:avLst/>
          </a:prstGeom>
          <a:ln w="203200">
            <a:solidFill>
              <a:srgbClr val="569071"/>
            </a:solidFill>
            <a:custDash>
              <a:ds d="200000" sp="200000"/>
            </a:custDash>
            <a:miter lim="400000"/>
          </a:ln>
        </p:spPr>
        <p:txBody>
          <a:bodyPr lIns="71437" tIns="71437" rIns="71437" bIns="71437" anchor="ctr"/>
          <a:lstStyle/>
          <a:p>
            <a:pPr>
              <a:defRPr sz="3200">
                <a:latin typeface="Helvetica Light"/>
                <a:ea typeface="Helvetica Light"/>
                <a:cs typeface="Helvetica Light"/>
                <a:sym typeface="Helvetica Light"/>
              </a:defRPr>
            </a:pPr>
            <a:endParaRPr/>
          </a:p>
        </p:txBody>
      </p:sp>
      <p:sp>
        <p:nvSpPr>
          <p:cNvPr id="122" name="Line"/>
          <p:cNvSpPr/>
          <p:nvPr/>
        </p:nvSpPr>
        <p:spPr>
          <a:xfrm>
            <a:off x="17890632" y="8623910"/>
            <a:ext cx="1" cy="1108076"/>
          </a:xfrm>
          <a:prstGeom prst="line">
            <a:avLst/>
          </a:prstGeom>
          <a:ln w="203200">
            <a:solidFill>
              <a:srgbClr val="569071"/>
            </a:solidFill>
            <a:custDash>
              <a:ds d="200000" sp="200000"/>
            </a:custDash>
            <a:miter lim="400000"/>
          </a:ln>
        </p:spPr>
        <p:txBody>
          <a:bodyPr lIns="71437" tIns="71437" rIns="71437" bIns="71437" anchor="ctr"/>
          <a:lstStyle/>
          <a:p>
            <a:pPr>
              <a:defRPr sz="3200">
                <a:latin typeface="Helvetica Light"/>
                <a:ea typeface="Helvetica Light"/>
                <a:cs typeface="Helvetica Light"/>
                <a:sym typeface="Helvetica Light"/>
              </a:defRPr>
            </a:pPr>
            <a:endParaRPr/>
          </a:p>
        </p:txBody>
      </p:sp>
      <p:sp>
        <p:nvSpPr>
          <p:cNvPr id="123" name="Line"/>
          <p:cNvSpPr/>
          <p:nvPr/>
        </p:nvSpPr>
        <p:spPr>
          <a:xfrm flipH="1">
            <a:off x="2339199" y="8623910"/>
            <a:ext cx="1" cy="1108076"/>
          </a:xfrm>
          <a:prstGeom prst="line">
            <a:avLst/>
          </a:prstGeom>
          <a:ln w="203200">
            <a:solidFill>
              <a:srgbClr val="569071"/>
            </a:solidFill>
            <a:custDash>
              <a:ds d="200000" sp="200000"/>
            </a:custDash>
            <a:miter lim="400000"/>
          </a:ln>
        </p:spPr>
        <p:txBody>
          <a:bodyPr lIns="71437" tIns="71437" rIns="71437" bIns="71437" anchor="ctr"/>
          <a:lstStyle/>
          <a:p>
            <a:pPr>
              <a:defRPr sz="3200">
                <a:latin typeface="Helvetica Light"/>
                <a:ea typeface="Helvetica Light"/>
                <a:cs typeface="Helvetica Light"/>
                <a:sym typeface="Helvetica Light"/>
              </a:defRPr>
            </a:pPr>
            <a:endParaRPr/>
          </a:p>
        </p:txBody>
      </p:sp>
      <p:sp>
        <p:nvSpPr>
          <p:cNvPr id="124" name="Line"/>
          <p:cNvSpPr/>
          <p:nvPr/>
        </p:nvSpPr>
        <p:spPr>
          <a:xfrm>
            <a:off x="10220156" y="9524869"/>
            <a:ext cx="1" cy="752476"/>
          </a:xfrm>
          <a:prstGeom prst="line">
            <a:avLst/>
          </a:prstGeom>
          <a:ln w="203200">
            <a:solidFill>
              <a:srgbClr val="569071"/>
            </a:solidFill>
            <a:custDash>
              <a:ds d="200000" sp="200000"/>
            </a:custDash>
            <a:miter lim="400000"/>
          </a:ln>
        </p:spPr>
        <p:txBody>
          <a:bodyPr lIns="71437" tIns="71437" rIns="71437" bIns="71437" anchor="ctr"/>
          <a:lstStyle/>
          <a:p>
            <a:pPr>
              <a:defRPr sz="3200">
                <a:latin typeface="Helvetica Light"/>
                <a:ea typeface="Helvetica Light"/>
                <a:cs typeface="Helvetica Light"/>
                <a:sym typeface="Helvetica Light"/>
              </a:defRPr>
            </a:pPr>
            <a:endParaRPr/>
          </a:p>
        </p:txBody>
      </p:sp>
      <p:sp>
        <p:nvSpPr>
          <p:cNvPr id="125" name="Line"/>
          <p:cNvSpPr/>
          <p:nvPr/>
        </p:nvSpPr>
        <p:spPr>
          <a:xfrm>
            <a:off x="18150590" y="9628082"/>
            <a:ext cx="1574801" cy="1"/>
          </a:xfrm>
          <a:prstGeom prst="line">
            <a:avLst/>
          </a:prstGeom>
          <a:ln w="203200">
            <a:solidFill>
              <a:srgbClr val="C03727"/>
            </a:solidFill>
            <a:custDash>
              <a:ds d="200000" sp="200000"/>
            </a:custDash>
            <a:miter lim="400000"/>
          </a:ln>
        </p:spPr>
        <p:txBody>
          <a:bodyPr lIns="71437" tIns="71437" rIns="71437" bIns="71437" anchor="ctr"/>
          <a:lstStyle/>
          <a:p>
            <a:pPr>
              <a:defRPr sz="3200">
                <a:latin typeface="Helvetica Light"/>
                <a:ea typeface="Helvetica Light"/>
                <a:cs typeface="Helvetica Light"/>
                <a:sym typeface="Helvetica Light"/>
              </a:defRPr>
            </a:pPr>
            <a:endParaRPr/>
          </a:p>
        </p:txBody>
      </p:sp>
      <p:sp>
        <p:nvSpPr>
          <p:cNvPr id="126" name="Line"/>
          <p:cNvSpPr/>
          <p:nvPr/>
        </p:nvSpPr>
        <p:spPr>
          <a:xfrm>
            <a:off x="19784886" y="8623910"/>
            <a:ext cx="1" cy="1108076"/>
          </a:xfrm>
          <a:prstGeom prst="line">
            <a:avLst/>
          </a:prstGeom>
          <a:ln w="203200">
            <a:solidFill>
              <a:srgbClr val="C03727"/>
            </a:solidFill>
            <a:custDash>
              <a:ds d="200000" sp="200000"/>
            </a:custDash>
            <a:miter lim="400000"/>
          </a:ln>
        </p:spPr>
        <p:txBody>
          <a:bodyPr lIns="71437" tIns="71437" rIns="71437" bIns="71437" anchor="ctr"/>
          <a:lstStyle/>
          <a:p>
            <a:pPr>
              <a:defRPr sz="3200">
                <a:latin typeface="Helvetica Light"/>
                <a:ea typeface="Helvetica Light"/>
                <a:cs typeface="Helvetica Light"/>
                <a:sym typeface="Helvetica Light"/>
              </a:defRPr>
            </a:pPr>
            <a:endParaRPr/>
          </a:p>
        </p:txBody>
      </p:sp>
      <p:sp>
        <p:nvSpPr>
          <p:cNvPr id="127" name="Line"/>
          <p:cNvSpPr/>
          <p:nvPr/>
        </p:nvSpPr>
        <p:spPr>
          <a:xfrm>
            <a:off x="18101113" y="8623910"/>
            <a:ext cx="1" cy="1108076"/>
          </a:xfrm>
          <a:prstGeom prst="line">
            <a:avLst/>
          </a:prstGeom>
          <a:ln w="203200">
            <a:solidFill>
              <a:srgbClr val="C03727"/>
            </a:solidFill>
            <a:custDash>
              <a:ds d="200000" sp="200000"/>
            </a:custDash>
            <a:miter lim="400000"/>
          </a:ln>
        </p:spPr>
        <p:txBody>
          <a:bodyPr lIns="71437" tIns="71437" rIns="71437" bIns="71437" anchor="ctr"/>
          <a:lstStyle/>
          <a:p>
            <a:pPr>
              <a:defRPr sz="3200">
                <a:latin typeface="Helvetica Light"/>
                <a:ea typeface="Helvetica Light"/>
                <a:cs typeface="Helvetica Light"/>
                <a:sym typeface="Helvetica Light"/>
              </a:defRPr>
            </a:pPr>
            <a:endParaRPr/>
          </a:p>
        </p:txBody>
      </p:sp>
      <p:sp>
        <p:nvSpPr>
          <p:cNvPr id="128" name="Line"/>
          <p:cNvSpPr/>
          <p:nvPr/>
        </p:nvSpPr>
        <p:spPr>
          <a:xfrm>
            <a:off x="18959293" y="9524869"/>
            <a:ext cx="1" cy="752476"/>
          </a:xfrm>
          <a:prstGeom prst="line">
            <a:avLst/>
          </a:prstGeom>
          <a:ln w="203200">
            <a:solidFill>
              <a:srgbClr val="C03727"/>
            </a:solidFill>
            <a:custDash>
              <a:ds d="200000" sp="200000"/>
            </a:custDash>
            <a:miter lim="400000"/>
          </a:ln>
        </p:spPr>
        <p:txBody>
          <a:bodyPr lIns="71437" tIns="71437" rIns="71437" bIns="71437" anchor="ctr"/>
          <a:lstStyle/>
          <a:p>
            <a:pPr>
              <a:defRPr sz="3200">
                <a:latin typeface="Helvetica Light"/>
                <a:ea typeface="Helvetica Light"/>
                <a:cs typeface="Helvetica Light"/>
                <a:sym typeface="Helvetica Light"/>
              </a:defRPr>
            </a:pPr>
            <a:endParaRPr/>
          </a:p>
        </p:txBody>
      </p:sp>
      <p:sp>
        <p:nvSpPr>
          <p:cNvPr id="129" name="9% TOTAL Oppose"/>
          <p:cNvSpPr txBox="1"/>
          <p:nvPr/>
        </p:nvSpPr>
        <p:spPr>
          <a:xfrm>
            <a:off x="15855632" y="9958620"/>
            <a:ext cx="9509325"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4400" b="1">
                <a:solidFill>
                  <a:srgbClr val="C03727"/>
                </a:solidFill>
                <a:latin typeface="Exo 2"/>
                <a:ea typeface="Exo 2"/>
                <a:cs typeface="Exo 2"/>
                <a:sym typeface="Exo 2"/>
              </a:defRPr>
            </a:pPr>
            <a:r>
              <a:rPr sz="6000"/>
              <a:t>9%</a:t>
            </a:r>
            <a:r>
              <a:t> TOTAL Oppose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Most Do Not Participate In Learning Pod"/>
          <p:cNvSpPr txBox="1">
            <a:spLocks noGrp="1"/>
          </p:cNvSpPr>
          <p:nvPr>
            <p:ph type="title"/>
          </p:nvPr>
        </p:nvSpPr>
        <p:spPr>
          <a:prstGeom prst="rect">
            <a:avLst/>
          </a:prstGeom>
        </p:spPr>
        <p:txBody>
          <a:bodyPr/>
          <a:lstStyle/>
          <a:p>
            <a:r>
              <a:t>Most Do Not Participate In Learning Pod</a:t>
            </a:r>
          </a:p>
        </p:txBody>
      </p:sp>
      <p:pic>
        <p:nvPicPr>
          <p:cNvPr id="32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29" name="Slide Number"/>
          <p:cNvSpPr txBox="1">
            <a:spLocks noGrp="1"/>
          </p:cNvSpPr>
          <p:nvPr>
            <p:ph type="sldNum" sz="quarter" idx="2"/>
          </p:nvPr>
        </p:nvSpPr>
        <p:spPr>
          <a:xfrm>
            <a:off x="22776230" y="12065000"/>
            <a:ext cx="50121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pic>
        <p:nvPicPr>
          <p:cNvPr id="330"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31" name="Q. Some families have chosen to form learning “pod” with other families, where a small group of children meet in-person to do remote or online learning with an adult who helps them with their schoolwork or other educational activities. Are any children i"/>
          <p:cNvSpPr txBox="1"/>
          <p:nvPr/>
        </p:nvSpPr>
        <p:spPr>
          <a:xfrm>
            <a:off x="1143000" y="2435584"/>
            <a:ext cx="22098000" cy="1415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14095">
              <a:defRPr sz="2816" b="1">
                <a:latin typeface="Exo 2"/>
                <a:ea typeface="Exo 2"/>
                <a:cs typeface="Exo 2"/>
                <a:sym typeface="Exo 2"/>
              </a:defRPr>
            </a:lvl1pPr>
          </a:lstStyle>
          <a:p>
            <a:r>
              <a:rPr dirty="0"/>
              <a:t>Q. Some families have chosen to form learning “pod” with other families, where a small group of children meet in-person to do remote or online learning with an adult who helps them with their schoolwork or other educational activities. Are any children in your household participating in a learning “pod” like this, or not?</a:t>
            </a:r>
          </a:p>
        </p:txBody>
      </p:sp>
      <p:grpSp>
        <p:nvGrpSpPr>
          <p:cNvPr id="2" name="Group 1">
            <a:extLst>
              <a:ext uri="{FF2B5EF4-FFF2-40B4-BE49-F238E27FC236}">
                <a16:creationId xmlns:a16="http://schemas.microsoft.com/office/drawing/2014/main" id="{BC8AB2EC-9B05-7C46-A223-FC3DC0FBB8E2}"/>
              </a:ext>
            </a:extLst>
          </p:cNvPr>
          <p:cNvGrpSpPr/>
          <p:nvPr/>
        </p:nvGrpSpPr>
        <p:grpSpPr>
          <a:xfrm>
            <a:off x="-2514600" y="4129631"/>
            <a:ext cx="30289500" cy="6933996"/>
            <a:chOff x="-2514600" y="4129631"/>
            <a:chExt cx="30289500" cy="6933996"/>
          </a:xfrm>
        </p:grpSpPr>
        <p:graphicFrame>
          <p:nvGraphicFramePr>
            <p:cNvPr id="325" name="2D Stacked Bar Chart"/>
            <p:cNvGraphicFramePr/>
            <p:nvPr>
              <p:extLst>
                <p:ext uri="{D42A27DB-BD31-4B8C-83A1-F6EECF244321}">
                  <p14:modId xmlns:p14="http://schemas.microsoft.com/office/powerpoint/2010/main" val="2351516611"/>
                </p:ext>
              </p:extLst>
            </p:nvPr>
          </p:nvGraphicFramePr>
          <p:xfrm>
            <a:off x="-2514600" y="4129631"/>
            <a:ext cx="30289500" cy="6933996"/>
          </p:xfrm>
          <a:graphic>
            <a:graphicData uri="http://schemas.openxmlformats.org/drawingml/2006/chart">
              <c:chart xmlns:c="http://schemas.openxmlformats.org/drawingml/2006/chart" xmlns:r="http://schemas.openxmlformats.org/officeDocument/2006/relationships" r:id="rId4"/>
            </a:graphicData>
          </a:graphic>
        </p:graphicFrame>
        <p:sp>
          <p:nvSpPr>
            <p:cNvPr id="326" name="Rectangle"/>
            <p:cNvSpPr/>
            <p:nvPr/>
          </p:nvSpPr>
          <p:spPr>
            <a:xfrm>
              <a:off x="3729223" y="6197701"/>
              <a:ext cx="3809117" cy="1151837"/>
            </a:xfrm>
            <a:prstGeom prst="rect">
              <a:avLst/>
            </a:prstGeom>
            <a:solidFill>
              <a:srgbClr val="FFFFFF"/>
            </a:solidFill>
            <a:ln w="12700">
              <a:miter lim="400000"/>
            </a:ln>
          </p:spPr>
          <p:txBody>
            <a:bodyPr lIns="71437" tIns="71437" rIns="71437" bIns="71437" anchor="ctr"/>
            <a:lstStyle/>
            <a:p>
              <a:pPr>
                <a:defRPr sz="3200">
                  <a:solidFill>
                    <a:srgbClr val="FFFFFF"/>
                  </a:solidFill>
                  <a:latin typeface="Helvetica Light"/>
                  <a:ea typeface="Helvetica Light"/>
                  <a:cs typeface="Helvetica Light"/>
                  <a:sym typeface="Helvetica Light"/>
                </a:defRPr>
              </a:pPr>
              <a:endParaRPr dirty="0">
                <a:latin typeface="Exo 2 Light" pitchFamily="2" charset="77"/>
              </a:endParaRPr>
            </a:p>
          </p:txBody>
        </p:sp>
        <p:sp>
          <p:nvSpPr>
            <p:cNvPr id="332" name="Household Income…"/>
            <p:cNvSpPr txBox="1"/>
            <p:nvPr/>
          </p:nvSpPr>
          <p:spPr>
            <a:xfrm>
              <a:off x="1138109" y="6573063"/>
              <a:ext cx="3514104" cy="587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900" i="1">
                  <a:latin typeface="Exo 2"/>
                  <a:ea typeface="Exo 2"/>
                  <a:cs typeface="Exo 2"/>
                  <a:sym typeface="Exo 2"/>
                </a:defRPr>
              </a:lvl1pPr>
            </a:lstStyle>
            <a:p>
              <a:r>
                <a:t>Household Income…</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Most Parents Using Learning Pods Say They Are Helpful"/>
          <p:cNvSpPr txBox="1">
            <a:spLocks noGrp="1"/>
          </p:cNvSpPr>
          <p:nvPr>
            <p:ph type="title"/>
          </p:nvPr>
        </p:nvSpPr>
        <p:spPr>
          <a:prstGeom prst="rect">
            <a:avLst/>
          </a:prstGeom>
        </p:spPr>
        <p:txBody>
          <a:bodyPr>
            <a:normAutofit fontScale="90000"/>
          </a:bodyPr>
          <a:lstStyle>
            <a:lvl1pPr defTabSz="484886">
              <a:defRPr sz="6474"/>
            </a:lvl1pPr>
          </a:lstStyle>
          <a:p>
            <a:r>
              <a:t>Most Parents Using Learning Pods Say They Are Helpful</a:t>
            </a:r>
          </a:p>
        </p:txBody>
      </p:sp>
      <p:pic>
        <p:nvPicPr>
          <p:cNvPr id="33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36" name="Slide Number"/>
          <p:cNvSpPr txBox="1">
            <a:spLocks noGrp="1"/>
          </p:cNvSpPr>
          <p:nvPr>
            <p:ph type="sldNum" sz="quarter" idx="2"/>
          </p:nvPr>
        </p:nvSpPr>
        <p:spPr>
          <a:xfrm>
            <a:off x="22785374" y="12065000"/>
            <a:ext cx="48293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pic>
        <p:nvPicPr>
          <p:cNvPr id="33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38" name="What 14%…"/>
          <p:cNvSpPr/>
          <p:nvPr/>
        </p:nvSpPr>
        <p:spPr>
          <a:xfrm>
            <a:off x="1282120" y="4296830"/>
            <a:ext cx="5049109" cy="6528049"/>
          </a:xfrm>
          <a:prstGeom prst="rect">
            <a:avLst/>
          </a:prstGeom>
          <a:solidFill>
            <a:srgbClr val="3E906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b="1">
                <a:solidFill>
                  <a:srgbClr val="FFFFFF"/>
                </a:solidFill>
                <a:latin typeface="Exo 2"/>
                <a:ea typeface="Exo 2"/>
                <a:cs typeface="Exo 2"/>
                <a:sym typeface="Exo 2"/>
              </a:defRPr>
            </a:pPr>
            <a:r>
              <a:rPr dirty="0"/>
              <a:t>What 14%</a:t>
            </a:r>
          </a:p>
          <a:p>
            <a:pPr>
              <a:defRPr b="1">
                <a:solidFill>
                  <a:srgbClr val="FFFFFF"/>
                </a:solidFill>
                <a:latin typeface="Exo 2"/>
                <a:ea typeface="Exo 2"/>
                <a:cs typeface="Exo 2"/>
                <a:sym typeface="Exo 2"/>
              </a:defRPr>
            </a:pPr>
            <a:r>
              <a:rPr dirty="0"/>
              <a:t>who have at least one child in a learning pod say about the experience</a:t>
            </a:r>
          </a:p>
        </p:txBody>
      </p:sp>
      <p:sp>
        <p:nvSpPr>
          <p:cNvPr id="339" name="Q.  So far, how helpful has the learning pod been for your children in terms of their education?"/>
          <p:cNvSpPr txBox="1"/>
          <p:nvPr/>
        </p:nvSpPr>
        <p:spPr>
          <a:xfrm>
            <a:off x="1143000" y="2353482"/>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So far, how helpful has the learning pod been for your children in terms of their education?</a:t>
            </a:r>
          </a:p>
        </p:txBody>
      </p:sp>
      <p:sp>
        <p:nvSpPr>
          <p:cNvPr id="341" name="TOTAL Helpful"/>
          <p:cNvSpPr txBox="1"/>
          <p:nvPr/>
        </p:nvSpPr>
        <p:spPr>
          <a:xfrm>
            <a:off x="21895900" y="3642608"/>
            <a:ext cx="1487552" cy="1057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000" b="1">
                <a:solidFill>
                  <a:srgbClr val="569071"/>
                </a:solidFill>
                <a:latin typeface="Exo 2"/>
                <a:ea typeface="Exo 2"/>
                <a:cs typeface="Exo 2"/>
                <a:sym typeface="Exo 2"/>
              </a:defRPr>
            </a:pPr>
            <a:r>
              <a:t>TOTAL</a:t>
            </a:r>
            <a:br/>
            <a:r>
              <a:t>Helpful</a:t>
            </a:r>
          </a:p>
        </p:txBody>
      </p:sp>
      <p:graphicFrame>
        <p:nvGraphicFramePr>
          <p:cNvPr id="342" name="Table"/>
          <p:cNvGraphicFramePr/>
          <p:nvPr>
            <p:extLst>
              <p:ext uri="{D42A27DB-BD31-4B8C-83A1-F6EECF244321}">
                <p14:modId xmlns:p14="http://schemas.microsoft.com/office/powerpoint/2010/main" val="3813980699"/>
              </p:ext>
            </p:extLst>
          </p:nvPr>
        </p:nvGraphicFramePr>
        <p:xfrm>
          <a:off x="21946701" y="4673869"/>
          <a:ext cx="1487551" cy="5428572"/>
        </p:xfrm>
        <a:graphic>
          <a:graphicData uri="http://schemas.openxmlformats.org/drawingml/2006/table">
            <a:tbl>
              <a:tblPr>
                <a:tableStyleId>{4C3C2611-4C71-4FC5-86AE-919BDF0F9419}</a:tableStyleId>
              </a:tblPr>
              <a:tblGrid>
                <a:gridCol w="1487551">
                  <a:extLst>
                    <a:ext uri="{9D8B030D-6E8A-4147-A177-3AD203B41FA5}">
                      <a16:colId xmlns:a16="http://schemas.microsoft.com/office/drawing/2014/main" val="20000"/>
                    </a:ext>
                  </a:extLst>
                </a:gridCol>
              </a:tblGrid>
              <a:tr h="1809524">
                <a:tc>
                  <a:txBody>
                    <a:bodyPr/>
                    <a:lstStyle/>
                    <a:p>
                      <a:pPr defTabSz="914400">
                        <a:defRPr sz="1800"/>
                      </a:pPr>
                      <a:r>
                        <a:rPr sz="4000" b="1">
                          <a:solidFill>
                            <a:srgbClr val="569071"/>
                          </a:solidFill>
                        </a:rPr>
                        <a:t>89%</a:t>
                      </a:r>
                    </a:p>
                  </a:txBody>
                  <a:tcPr marL="50800" marR="50800" marT="50800" marB="50800" anchor="ctr" horzOverflow="overflow">
                    <a:noFill/>
                  </a:tcPr>
                </a:tc>
                <a:extLst>
                  <a:ext uri="{0D108BD9-81ED-4DB2-BD59-A6C34878D82A}">
                    <a16:rowId xmlns:a16="http://schemas.microsoft.com/office/drawing/2014/main" val="10000"/>
                  </a:ext>
                </a:extLst>
              </a:tr>
              <a:tr h="1809524">
                <a:tc>
                  <a:txBody>
                    <a:bodyPr/>
                    <a:lstStyle/>
                    <a:p>
                      <a:pPr defTabSz="914400">
                        <a:defRPr sz="4000" b="1">
                          <a:solidFill>
                            <a:srgbClr val="569071"/>
                          </a:solidFill>
                        </a:defRPr>
                      </a:pPr>
                      <a:endParaRPr dirty="0"/>
                    </a:p>
                  </a:txBody>
                  <a:tcPr marL="50800" marR="50800" marT="50800" marB="50800" anchor="ctr" horzOverflow="overflow">
                    <a:noFill/>
                  </a:tcPr>
                </a:tc>
                <a:extLst>
                  <a:ext uri="{0D108BD9-81ED-4DB2-BD59-A6C34878D82A}">
                    <a16:rowId xmlns:a16="http://schemas.microsoft.com/office/drawing/2014/main" val="10001"/>
                  </a:ext>
                </a:extLst>
              </a:tr>
              <a:tr h="1809524">
                <a:tc>
                  <a:txBody>
                    <a:bodyPr/>
                    <a:lstStyle/>
                    <a:p>
                      <a:pPr defTabSz="914400">
                        <a:defRPr sz="1800"/>
                      </a:pPr>
                      <a:r>
                        <a:rPr sz="4000" b="1" dirty="0">
                          <a:solidFill>
                            <a:srgbClr val="569071"/>
                          </a:solidFill>
                        </a:rPr>
                        <a:t>96%</a:t>
                      </a:r>
                    </a:p>
                  </a:txBody>
                  <a:tcPr marL="50800" marR="50800" marT="50800" marB="50800" anchor="ctr" horzOverflow="overflow">
                    <a:noFill/>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059121F0-A94B-F946-9828-7AC9BB7AC581}"/>
              </a:ext>
            </a:extLst>
          </p:cNvPr>
          <p:cNvPicPr>
            <a:picLocks noChangeAspect="1"/>
          </p:cNvPicPr>
          <p:nvPr/>
        </p:nvPicPr>
        <p:blipFill>
          <a:blip r:embed="rId4"/>
          <a:stretch>
            <a:fillRect/>
          </a:stretch>
        </p:blipFill>
        <p:spPr>
          <a:xfrm>
            <a:off x="3962084" y="3231766"/>
            <a:ext cx="17995900" cy="7048500"/>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Many Unsure About Learning Pods For Children"/>
          <p:cNvSpPr txBox="1">
            <a:spLocks noGrp="1"/>
          </p:cNvSpPr>
          <p:nvPr>
            <p:ph type="title"/>
          </p:nvPr>
        </p:nvSpPr>
        <p:spPr>
          <a:prstGeom prst="rect">
            <a:avLst/>
          </a:prstGeom>
        </p:spPr>
        <p:txBody>
          <a:bodyPr>
            <a:normAutofit fontScale="90000"/>
          </a:bodyPr>
          <a:lstStyle>
            <a:lvl1pPr defTabSz="572516">
              <a:defRPr sz="7644"/>
            </a:lvl1pPr>
          </a:lstStyle>
          <a:p>
            <a:r>
              <a:t>Many Unsure About Learning Pods For Children</a:t>
            </a:r>
          </a:p>
        </p:txBody>
      </p:sp>
      <p:pic>
        <p:nvPicPr>
          <p:cNvPr id="34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46" name="Slide Number"/>
          <p:cNvSpPr txBox="1">
            <a:spLocks noGrp="1"/>
          </p:cNvSpPr>
          <p:nvPr>
            <p:ph type="sldNum" sz="quarter" idx="2"/>
          </p:nvPr>
        </p:nvSpPr>
        <p:spPr>
          <a:xfrm>
            <a:off x="22770896" y="12065000"/>
            <a:ext cx="51188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pic>
        <p:nvPicPr>
          <p:cNvPr id="347"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348" name="Q. If you had the opportunity and resources, would you want any of your children to participate in a learning pod?"/>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If you had the opportunity and resources, would you want any of your children to participate in a learning pod?</a:t>
            </a:r>
          </a:p>
        </p:txBody>
      </p:sp>
      <p:sp>
        <p:nvSpPr>
          <p:cNvPr id="349" name="What 81%…"/>
          <p:cNvSpPr/>
          <p:nvPr/>
        </p:nvSpPr>
        <p:spPr>
          <a:xfrm>
            <a:off x="1282120" y="4296830"/>
            <a:ext cx="5049109" cy="6528049"/>
          </a:xfrm>
          <a:prstGeom prst="rect">
            <a:avLst/>
          </a:prstGeom>
          <a:solidFill>
            <a:srgbClr val="BF322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b="1">
                <a:solidFill>
                  <a:srgbClr val="FFFFFF"/>
                </a:solidFill>
                <a:latin typeface="Exo 2"/>
                <a:ea typeface="Exo 2"/>
                <a:cs typeface="Exo 2"/>
                <a:sym typeface="Exo 2"/>
              </a:defRPr>
            </a:pPr>
            <a:r>
              <a:rPr dirty="0"/>
              <a:t>What 81%</a:t>
            </a:r>
          </a:p>
          <a:p>
            <a:pPr>
              <a:defRPr b="1">
                <a:solidFill>
                  <a:srgbClr val="FFFFFF"/>
                </a:solidFill>
                <a:latin typeface="Exo 2"/>
                <a:ea typeface="Exo 2"/>
                <a:cs typeface="Exo 2"/>
                <a:sym typeface="Exo 2"/>
              </a:defRPr>
            </a:pPr>
            <a:r>
              <a:rPr dirty="0"/>
              <a:t>who do not have ANY children in a learning pod say about </a:t>
            </a:r>
          </a:p>
          <a:p>
            <a:pPr>
              <a:defRPr b="1">
                <a:solidFill>
                  <a:srgbClr val="FFFFFF"/>
                </a:solidFill>
                <a:latin typeface="Exo 2"/>
                <a:ea typeface="Exo 2"/>
                <a:cs typeface="Exo 2"/>
                <a:sym typeface="Exo 2"/>
              </a:defRPr>
            </a:pPr>
            <a:r>
              <a:rPr dirty="0"/>
              <a:t>the idea</a:t>
            </a:r>
          </a:p>
        </p:txBody>
      </p:sp>
      <p:grpSp>
        <p:nvGrpSpPr>
          <p:cNvPr id="2" name="Group 1">
            <a:extLst>
              <a:ext uri="{FF2B5EF4-FFF2-40B4-BE49-F238E27FC236}">
                <a16:creationId xmlns:a16="http://schemas.microsoft.com/office/drawing/2014/main" id="{60759CEA-15A0-3048-9D25-FB820E0C8855}"/>
              </a:ext>
            </a:extLst>
          </p:cNvPr>
          <p:cNvGrpSpPr/>
          <p:nvPr/>
        </p:nvGrpSpPr>
        <p:grpSpPr>
          <a:xfrm>
            <a:off x="6415659" y="3613238"/>
            <a:ext cx="16662840" cy="7450389"/>
            <a:chOff x="6415659" y="3613238"/>
            <a:chExt cx="16662840" cy="7450389"/>
          </a:xfrm>
        </p:grpSpPr>
        <p:graphicFrame>
          <p:nvGraphicFramePr>
            <p:cNvPr id="350" name="2D Stacked Bar Chart"/>
            <p:cNvGraphicFramePr/>
            <p:nvPr>
              <p:extLst>
                <p:ext uri="{D42A27DB-BD31-4B8C-83A1-F6EECF244321}">
                  <p14:modId xmlns:p14="http://schemas.microsoft.com/office/powerpoint/2010/main" val="2028940397"/>
                </p:ext>
              </p:extLst>
            </p:nvPr>
          </p:nvGraphicFramePr>
          <p:xfrm>
            <a:off x="6415659" y="3613238"/>
            <a:ext cx="16662840" cy="7450389"/>
          </p:xfrm>
          <a:graphic>
            <a:graphicData uri="http://schemas.openxmlformats.org/drawingml/2006/chart">
              <c:chart xmlns:c="http://schemas.openxmlformats.org/drawingml/2006/chart" xmlns:r="http://schemas.openxmlformats.org/officeDocument/2006/relationships" r:id="rId4"/>
            </a:graphicData>
          </a:graphic>
        </p:graphicFrame>
        <p:sp>
          <p:nvSpPr>
            <p:cNvPr id="351" name="Rectangle"/>
            <p:cNvSpPr/>
            <p:nvPr/>
          </p:nvSpPr>
          <p:spPr>
            <a:xfrm>
              <a:off x="8119114" y="6215944"/>
              <a:ext cx="3809117" cy="1081486"/>
            </a:xfrm>
            <a:prstGeom prst="rect">
              <a:avLst/>
            </a:prstGeom>
            <a:solidFill>
              <a:srgbClr val="FFFFFF"/>
            </a:solidFill>
            <a:ln w="12700">
              <a:miter lim="400000"/>
            </a:ln>
          </p:spPr>
          <p:txBody>
            <a:bodyPr lIns="71437" tIns="71437" rIns="71437" bIns="71437" anchor="ctr"/>
            <a:lstStyle/>
            <a:p>
              <a:pPr>
                <a:defRPr sz="3200">
                  <a:solidFill>
                    <a:srgbClr val="FFFFFF"/>
                  </a:solidFill>
                  <a:latin typeface="Helvetica Light"/>
                  <a:ea typeface="Helvetica Light"/>
                  <a:cs typeface="Helvetica Light"/>
                  <a:sym typeface="Helvetica Light"/>
                </a:defRPr>
              </a:pPr>
              <a:endParaRPr dirty="0">
                <a:latin typeface="Exo 2 Light" pitchFamily="2" charset="77"/>
              </a:endParaRPr>
            </a:p>
          </p:txBody>
        </p:sp>
      </p:gr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
          <p:cNvSpPr txBox="1"/>
          <p:nvPr/>
        </p:nvSpPr>
        <p:spPr>
          <a:xfrm>
            <a:off x="22658688" y="12033944"/>
            <a:ext cx="593574" cy="422276"/>
          </a:xfrm>
          <a:prstGeom prst="rect">
            <a:avLst/>
          </a:prstGeom>
          <a:ln w="12700">
            <a:miter lim="400000"/>
          </a:ln>
        </p:spPr>
        <p:txBody>
          <a:bodyPr wrap="none" lIns="71437" tIns="71437" rIns="71437" bIns="71437">
            <a:spAutoFit/>
          </a:bodyPr>
          <a:lstStyle/>
          <a:p>
            <a:pPr>
              <a:defRPr sz="1800">
                <a:solidFill>
                  <a:srgbClr val="FFFFFF"/>
                </a:solidFill>
                <a:latin typeface="Exo 2"/>
                <a:ea typeface="Exo 2"/>
                <a:cs typeface="Exo 2"/>
                <a:sym typeface="Exo 2"/>
              </a:defRPr>
            </a:pPr>
            <a:endParaRPr/>
          </a:p>
        </p:txBody>
      </p:sp>
      <p:pic>
        <p:nvPicPr>
          <p:cNvPr id="354" name="Image" descr="Image"/>
          <p:cNvPicPr>
            <a:picLocks noGrp="1" noChangeAspect="1"/>
          </p:cNvPicPr>
          <p:nvPr>
            <p:ph type="pic" idx="21"/>
          </p:nvPr>
        </p:nvPicPr>
        <p:blipFill>
          <a:blip r:embed="rId2"/>
          <a:srcRect b="978"/>
          <a:stretch>
            <a:fillRect/>
          </a:stretch>
        </p:blipFill>
        <p:spPr>
          <a:xfrm>
            <a:off x="0" y="-1079500"/>
            <a:ext cx="24406697" cy="16081560"/>
          </a:xfrm>
          <a:prstGeom prst="rect">
            <a:avLst/>
          </a:prstGeom>
        </p:spPr>
      </p:pic>
      <p:pic>
        <p:nvPicPr>
          <p:cNvPr id="355" name="echelon.brand.update.300dpi.png" descr="echelon.brand.update.300dpi.png"/>
          <p:cNvPicPr>
            <a:picLocks noChangeAspect="1"/>
          </p:cNvPicPr>
          <p:nvPr/>
        </p:nvPicPr>
        <p:blipFill>
          <a:blip r:embed="rId3"/>
          <a:stretch>
            <a:fillRect/>
          </a:stretch>
        </p:blipFill>
        <p:spPr>
          <a:xfrm>
            <a:off x="1147514" y="781909"/>
            <a:ext cx="5483885" cy="1756405"/>
          </a:xfrm>
          <a:prstGeom prst="rect">
            <a:avLst/>
          </a:prstGeom>
          <a:ln w="12700">
            <a:miter lim="400000"/>
          </a:ln>
        </p:spPr>
      </p:pic>
      <p:pic>
        <p:nvPicPr>
          <p:cNvPr id="356" name="Image" descr="Image"/>
          <p:cNvPicPr>
            <a:picLocks noChangeAspect="1"/>
          </p:cNvPicPr>
          <p:nvPr/>
        </p:nvPicPr>
        <p:blipFill>
          <a:blip r:embed="rId4"/>
          <a:stretch>
            <a:fillRect/>
          </a:stretch>
        </p:blipFill>
        <p:spPr>
          <a:xfrm>
            <a:off x="21527113" y="662535"/>
            <a:ext cx="1701801" cy="29845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oncerns And Priorities"/>
          <p:cNvSpPr txBox="1">
            <a:spLocks noGrp="1"/>
          </p:cNvSpPr>
          <p:nvPr>
            <p:ph type="title"/>
          </p:nvPr>
        </p:nvSpPr>
        <p:spPr>
          <a:prstGeom prst="rect">
            <a:avLst/>
          </a:prstGeom>
        </p:spPr>
        <p:txBody>
          <a:bodyPr/>
          <a:lstStyle/>
          <a:p>
            <a:r>
              <a:t>Concerns And Priorities </a:t>
            </a:r>
          </a:p>
        </p:txBody>
      </p:sp>
      <p:sp>
        <p:nvSpPr>
          <p:cNvPr id="107" name="Slide Number"/>
          <p:cNvSpPr txBox="1">
            <a:spLocks noGrp="1"/>
          </p:cNvSpPr>
          <p:nvPr>
            <p:ph type="sldNum" sz="quarter" idx="2"/>
          </p:nvPr>
        </p:nvSpPr>
        <p:spPr>
          <a:xfrm>
            <a:off x="22859400" y="12063511"/>
            <a:ext cx="325044"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arents’ Top Concerns Remain Someone In Their Family Getting The Coronavirus, Education, And Kids Missing Social Interactions"/>
          <p:cNvSpPr txBox="1">
            <a:spLocks noGrp="1"/>
          </p:cNvSpPr>
          <p:nvPr>
            <p:ph type="title"/>
          </p:nvPr>
        </p:nvSpPr>
        <p:spPr>
          <a:prstGeom prst="rect">
            <a:avLst/>
          </a:prstGeom>
        </p:spPr>
        <p:txBody>
          <a:bodyPr/>
          <a:lstStyle>
            <a:lvl1pPr defTabSz="414781">
              <a:defRPr sz="5537"/>
            </a:lvl1pPr>
          </a:lstStyle>
          <a:p>
            <a:r>
              <a:t>Parents’ Top Concerns Remain Someone In Their Family Getting The Coronavirus, Education, And Kids Missing Social Interactions</a:t>
            </a:r>
          </a:p>
        </p:txBody>
      </p:sp>
      <p:pic>
        <p:nvPicPr>
          <p:cNvPr id="11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11" name="Slide Number"/>
          <p:cNvSpPr txBox="1">
            <a:spLocks noGrp="1"/>
          </p:cNvSpPr>
          <p:nvPr>
            <p:ph type="sldNum" sz="quarter" idx="2"/>
          </p:nvPr>
        </p:nvSpPr>
        <p:spPr>
          <a:xfrm>
            <a:off x="22855325" y="12065000"/>
            <a:ext cx="343028"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12"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13" name="Q. With regard to the current coronavirus situation, how much do you worry about each of the following as a parent or guardian?"/>
          <p:cNvSpPr txBox="1"/>
          <p:nvPr/>
        </p:nvSpPr>
        <p:spPr>
          <a:xfrm>
            <a:off x="1143000" y="2505644"/>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19937">
              <a:defRPr sz="2848" b="1">
                <a:latin typeface="Exo 2"/>
                <a:ea typeface="Exo 2"/>
                <a:cs typeface="Exo 2"/>
                <a:sym typeface="Exo 2"/>
              </a:defRPr>
            </a:lvl1pPr>
          </a:lstStyle>
          <a:p>
            <a:r>
              <a:t>Q. With regard to the current coronavirus situation, how much do you worry about each of the following as a parent or guardian?</a:t>
            </a:r>
          </a:p>
        </p:txBody>
      </p:sp>
      <p:sp>
        <p:nvSpPr>
          <p:cNvPr id="115" name="% Worry a lot/Some about . . ."/>
          <p:cNvSpPr txBox="1"/>
          <p:nvPr/>
        </p:nvSpPr>
        <p:spPr>
          <a:xfrm>
            <a:off x="3043142" y="3365797"/>
            <a:ext cx="6603468" cy="688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defRPr sz="3600" b="1">
                <a:solidFill>
                  <a:srgbClr val="C62E33"/>
                </a:solidFill>
                <a:latin typeface="Exo 2"/>
                <a:ea typeface="Exo 2"/>
                <a:cs typeface="Exo 2"/>
                <a:sym typeface="Exo 2"/>
              </a:defRPr>
            </a:lvl1pPr>
          </a:lstStyle>
          <a:p>
            <a:r>
              <a:t>% Worry a lot/Some about . . . </a:t>
            </a:r>
          </a:p>
        </p:txBody>
      </p:sp>
      <p:sp>
        <p:nvSpPr>
          <p:cNvPr id="116" name="September 2020"/>
          <p:cNvSpPr/>
          <p:nvPr/>
        </p:nvSpPr>
        <p:spPr>
          <a:xfrm>
            <a:off x="10917597" y="3365797"/>
            <a:ext cx="8963990"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September 2020</a:t>
            </a:r>
          </a:p>
        </p:txBody>
      </p:sp>
      <p:sp>
        <p:nvSpPr>
          <p:cNvPr id="117" name="June 15-18"/>
          <p:cNvSpPr/>
          <p:nvPr/>
        </p:nvSpPr>
        <p:spPr>
          <a:xfrm>
            <a:off x="20906367" y="3346776"/>
            <a:ext cx="2229857" cy="727017"/>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 June 15-18</a:t>
            </a:r>
          </a:p>
        </p:txBody>
      </p:sp>
      <p:graphicFrame>
        <p:nvGraphicFramePr>
          <p:cNvPr id="118" name="Table"/>
          <p:cNvGraphicFramePr/>
          <p:nvPr/>
        </p:nvGraphicFramePr>
        <p:xfrm>
          <a:off x="20906367" y="4268289"/>
          <a:ext cx="2229856" cy="6924736"/>
        </p:xfrm>
        <a:graphic>
          <a:graphicData uri="http://schemas.openxmlformats.org/drawingml/2006/table">
            <a:tbl>
              <a:tblPr>
                <a:tableStyleId>{4C3C2611-4C71-4FC5-86AE-919BDF0F9419}</a:tableStyleId>
              </a:tblPr>
              <a:tblGrid>
                <a:gridCol w="2229856">
                  <a:extLst>
                    <a:ext uri="{9D8B030D-6E8A-4147-A177-3AD203B41FA5}">
                      <a16:colId xmlns:a16="http://schemas.microsoft.com/office/drawing/2014/main" val="20000"/>
                    </a:ext>
                  </a:extLst>
                </a:gridCol>
              </a:tblGrid>
              <a:tr h="989248">
                <a:tc>
                  <a:txBody>
                    <a:bodyPr/>
                    <a:lstStyle/>
                    <a:p>
                      <a:pPr defTabSz="914400">
                        <a:defRPr sz="1800"/>
                      </a:pPr>
                      <a:r>
                        <a:rPr sz="3600" b="1">
                          <a:solidFill>
                            <a:srgbClr val="C62E33"/>
                          </a:solidFill>
                        </a:rPr>
                        <a:t>63%</a:t>
                      </a:r>
                    </a:p>
                  </a:txBody>
                  <a:tcPr marL="50800" marR="50800" marT="50800" marB="50800" anchor="ctr" horzOverflow="overflow">
                    <a:solidFill>
                      <a:srgbClr val="EEEFF1"/>
                    </a:solidFill>
                  </a:tcPr>
                </a:tc>
                <a:extLst>
                  <a:ext uri="{0D108BD9-81ED-4DB2-BD59-A6C34878D82A}">
                    <a16:rowId xmlns:a16="http://schemas.microsoft.com/office/drawing/2014/main" val="10000"/>
                  </a:ext>
                </a:extLst>
              </a:tr>
              <a:tr h="989248">
                <a:tc>
                  <a:txBody>
                    <a:bodyPr/>
                    <a:lstStyle/>
                    <a:p>
                      <a:pPr defTabSz="914400">
                        <a:defRPr sz="1800"/>
                      </a:pPr>
                      <a:r>
                        <a:rPr sz="3600" b="1">
                          <a:solidFill>
                            <a:srgbClr val="C62E33"/>
                          </a:solidFill>
                        </a:rPr>
                        <a:t>56%</a:t>
                      </a:r>
                    </a:p>
                  </a:txBody>
                  <a:tcPr marL="50800" marR="50800" marT="50800" marB="50800" anchor="ctr" horzOverflow="overflow">
                    <a:solidFill>
                      <a:srgbClr val="EEEFF1"/>
                    </a:solidFill>
                  </a:tcPr>
                </a:tc>
                <a:extLst>
                  <a:ext uri="{0D108BD9-81ED-4DB2-BD59-A6C34878D82A}">
                    <a16:rowId xmlns:a16="http://schemas.microsoft.com/office/drawing/2014/main" val="10001"/>
                  </a:ext>
                </a:extLst>
              </a:tr>
              <a:tr h="989248">
                <a:tc>
                  <a:txBody>
                    <a:bodyPr/>
                    <a:lstStyle/>
                    <a:p>
                      <a:pPr defTabSz="914400">
                        <a:defRPr sz="1800"/>
                      </a:pPr>
                      <a:r>
                        <a:rPr sz="3600" b="1">
                          <a:solidFill>
                            <a:srgbClr val="C62E33"/>
                          </a:solidFill>
                        </a:rPr>
                        <a:t>61%</a:t>
                      </a:r>
                    </a:p>
                  </a:txBody>
                  <a:tcPr marL="50800" marR="50800" marT="50800" marB="50800" anchor="ctr" horzOverflow="overflow">
                    <a:solidFill>
                      <a:srgbClr val="EEEFF1"/>
                    </a:solidFill>
                  </a:tcPr>
                </a:tc>
                <a:extLst>
                  <a:ext uri="{0D108BD9-81ED-4DB2-BD59-A6C34878D82A}">
                    <a16:rowId xmlns:a16="http://schemas.microsoft.com/office/drawing/2014/main" val="10002"/>
                  </a:ext>
                </a:extLst>
              </a:tr>
              <a:tr h="989248">
                <a:tc>
                  <a:txBody>
                    <a:bodyPr/>
                    <a:lstStyle/>
                    <a:p>
                      <a:pPr defTabSz="914400">
                        <a:defRPr sz="1800"/>
                      </a:pPr>
                      <a:r>
                        <a:rPr sz="3600" b="1">
                          <a:solidFill>
                            <a:srgbClr val="C62E33"/>
                          </a:solidFill>
                        </a:rPr>
                        <a:t>56%</a:t>
                      </a:r>
                    </a:p>
                  </a:txBody>
                  <a:tcPr marL="50800" marR="50800" marT="50800" marB="50800" anchor="ctr" horzOverflow="overflow">
                    <a:solidFill>
                      <a:srgbClr val="EEEFF1"/>
                    </a:solidFill>
                  </a:tcPr>
                </a:tc>
                <a:extLst>
                  <a:ext uri="{0D108BD9-81ED-4DB2-BD59-A6C34878D82A}">
                    <a16:rowId xmlns:a16="http://schemas.microsoft.com/office/drawing/2014/main" val="10003"/>
                  </a:ext>
                </a:extLst>
              </a:tr>
              <a:tr h="989248">
                <a:tc>
                  <a:txBody>
                    <a:bodyPr/>
                    <a:lstStyle/>
                    <a:p>
                      <a:pPr defTabSz="914400">
                        <a:defRPr sz="1800"/>
                      </a:pPr>
                      <a:r>
                        <a:rPr sz="3600" b="1">
                          <a:solidFill>
                            <a:srgbClr val="C62E33"/>
                          </a:solidFill>
                        </a:rPr>
                        <a:t>54%</a:t>
                      </a:r>
                    </a:p>
                  </a:txBody>
                  <a:tcPr marL="50800" marR="50800" marT="50800" marB="50800" anchor="ctr" horzOverflow="overflow">
                    <a:solidFill>
                      <a:srgbClr val="EEEFF1"/>
                    </a:solidFill>
                  </a:tcPr>
                </a:tc>
                <a:extLst>
                  <a:ext uri="{0D108BD9-81ED-4DB2-BD59-A6C34878D82A}">
                    <a16:rowId xmlns:a16="http://schemas.microsoft.com/office/drawing/2014/main" val="10004"/>
                  </a:ext>
                </a:extLst>
              </a:tr>
              <a:tr h="989248">
                <a:tc>
                  <a:txBody>
                    <a:bodyPr/>
                    <a:lstStyle/>
                    <a:p>
                      <a:pPr defTabSz="914400">
                        <a:defRPr sz="1800"/>
                      </a:pPr>
                      <a:r>
                        <a:rPr sz="3600" b="1">
                          <a:solidFill>
                            <a:srgbClr val="C62E33"/>
                          </a:solidFill>
                        </a:rPr>
                        <a:t>52%</a:t>
                      </a:r>
                    </a:p>
                  </a:txBody>
                  <a:tcPr marL="50800" marR="50800" marT="50800" marB="50800" anchor="ctr" horzOverflow="overflow">
                    <a:solidFill>
                      <a:srgbClr val="EEEFF1"/>
                    </a:solidFill>
                  </a:tcPr>
                </a:tc>
                <a:extLst>
                  <a:ext uri="{0D108BD9-81ED-4DB2-BD59-A6C34878D82A}">
                    <a16:rowId xmlns:a16="http://schemas.microsoft.com/office/drawing/2014/main" val="10005"/>
                  </a:ext>
                </a:extLst>
              </a:tr>
              <a:tr h="989248">
                <a:tc>
                  <a:txBody>
                    <a:bodyPr/>
                    <a:lstStyle/>
                    <a:p>
                      <a:pPr defTabSz="914400">
                        <a:defRPr sz="1800"/>
                      </a:pPr>
                      <a:r>
                        <a:rPr sz="3600" b="1">
                          <a:solidFill>
                            <a:srgbClr val="C62E33"/>
                          </a:solidFill>
                        </a:rPr>
                        <a:t>37%</a:t>
                      </a:r>
                    </a:p>
                  </a:txBody>
                  <a:tcPr marL="50800" marR="50800" marT="50800" marB="50800" anchor="ctr" horzOverflow="overflow">
                    <a:solidFill>
                      <a:srgbClr val="EEEFF1"/>
                    </a:solidFill>
                  </a:tcPr>
                </a:tc>
                <a:extLst>
                  <a:ext uri="{0D108BD9-81ED-4DB2-BD59-A6C34878D82A}">
                    <a16:rowId xmlns:a16="http://schemas.microsoft.com/office/drawing/2014/main" val="10006"/>
                  </a:ext>
                </a:extLst>
              </a:tr>
            </a:tbl>
          </a:graphicData>
        </a:graphic>
      </p:graphicFrame>
      <p:sp>
        <p:nvSpPr>
          <p:cNvPr id="119" name="Note: *In June, wording was “Making sure your children stay on track in school so they are ready for the next grade.”"/>
          <p:cNvSpPr txBox="1"/>
          <p:nvPr/>
        </p:nvSpPr>
        <p:spPr>
          <a:xfrm>
            <a:off x="4619070" y="12090399"/>
            <a:ext cx="13982104" cy="460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100">
                <a:solidFill>
                  <a:srgbClr val="53585F"/>
                </a:solidFill>
                <a:latin typeface="Exo 2"/>
                <a:ea typeface="Exo 2"/>
                <a:cs typeface="Exo 2"/>
                <a:sym typeface="Exo 2"/>
              </a:defRPr>
            </a:lvl1pPr>
          </a:lstStyle>
          <a:p>
            <a:r>
              <a:t>Note: *In June, wording was “Making sure your children stay on track in school so they are ready for the next grade.”</a:t>
            </a:r>
          </a:p>
        </p:txBody>
      </p:sp>
      <p:pic>
        <p:nvPicPr>
          <p:cNvPr id="14" name="Picture 13">
            <a:extLst>
              <a:ext uri="{FF2B5EF4-FFF2-40B4-BE49-F238E27FC236}">
                <a16:creationId xmlns:a16="http://schemas.microsoft.com/office/drawing/2014/main" id="{44DD9CD8-6EA9-3E4F-BEBF-8237A7D4580B}"/>
              </a:ext>
            </a:extLst>
          </p:cNvPr>
          <p:cNvPicPr>
            <a:picLocks noChangeAspect="1"/>
          </p:cNvPicPr>
          <p:nvPr/>
        </p:nvPicPr>
        <p:blipFill>
          <a:blip r:embed="rId4"/>
          <a:stretch>
            <a:fillRect/>
          </a:stretch>
        </p:blipFill>
        <p:spPr>
          <a:xfrm>
            <a:off x="1146919" y="3773379"/>
            <a:ext cx="19380200" cy="75946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Majority Say School Should Be Re-Imagined"/>
          <p:cNvSpPr txBox="1">
            <a:spLocks noGrp="1"/>
          </p:cNvSpPr>
          <p:nvPr>
            <p:ph type="title"/>
          </p:nvPr>
        </p:nvSpPr>
        <p:spPr>
          <a:prstGeom prst="rect">
            <a:avLst/>
          </a:prstGeom>
        </p:spPr>
        <p:txBody>
          <a:bodyPr/>
          <a:lstStyle/>
          <a:p>
            <a:r>
              <a:t>Majority Say School Should Be Re-Imagined </a:t>
            </a:r>
          </a:p>
        </p:txBody>
      </p:sp>
      <p:pic>
        <p:nvPicPr>
          <p:cNvPr id="122" name="echelon.brand.update.300dpi.png" descr="echelon.brand.update.300dpi.png"/>
          <p:cNvPicPr>
            <a:picLocks noChangeAspect="1"/>
          </p:cNvPicPr>
          <p:nvPr/>
        </p:nvPicPr>
        <p:blipFill>
          <a:blip r:embed="rId3"/>
          <a:srcRect r="68292"/>
          <a:stretch>
            <a:fillRect/>
          </a:stretch>
        </p:blipFill>
        <p:spPr>
          <a:xfrm>
            <a:off x="1140469" y="11484272"/>
            <a:ext cx="1070595" cy="1081443"/>
          </a:xfrm>
          <a:prstGeom prst="rect">
            <a:avLst/>
          </a:prstGeom>
          <a:ln w="12700">
            <a:miter lim="400000"/>
          </a:ln>
        </p:spPr>
      </p:pic>
      <p:sp>
        <p:nvSpPr>
          <p:cNvPr id="123" name="Slide Number"/>
          <p:cNvSpPr txBox="1">
            <a:spLocks noGrp="1"/>
          </p:cNvSpPr>
          <p:nvPr>
            <p:ph type="sldNum" sz="quarter" idx="2"/>
          </p:nvPr>
        </p:nvSpPr>
        <p:spPr>
          <a:xfrm>
            <a:off x="22867365" y="12065000"/>
            <a:ext cx="31894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24" name="Image" descr="Image"/>
          <p:cNvPicPr>
            <a:picLocks noChangeAspect="1"/>
          </p:cNvPicPr>
          <p:nvPr/>
        </p:nvPicPr>
        <p:blipFill>
          <a:blip r:embed="rId4"/>
          <a:stretch>
            <a:fillRect/>
          </a:stretch>
        </p:blipFill>
        <p:spPr>
          <a:xfrm>
            <a:off x="20552519" y="11386244"/>
            <a:ext cx="1574801" cy="1193801"/>
          </a:xfrm>
          <a:prstGeom prst="rect">
            <a:avLst/>
          </a:prstGeom>
          <a:ln w="12700">
            <a:miter lim="400000"/>
          </a:ln>
        </p:spPr>
      </p:pic>
      <p:sp>
        <p:nvSpPr>
          <p:cNvPr id="125" name="Q. Even if neither one perfectly describes your views, which of the following statements do you agree with more?"/>
          <p:cNvSpPr txBox="1"/>
          <p:nvPr/>
        </p:nvSpPr>
        <p:spPr>
          <a:xfrm>
            <a:off x="1143000" y="2629204"/>
            <a:ext cx="22098000" cy="787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Even if neither one perfectly describes your views, which of the following statements do you agree with more?</a:t>
            </a:r>
          </a:p>
        </p:txBody>
      </p:sp>
      <p:graphicFrame>
        <p:nvGraphicFramePr>
          <p:cNvPr id="126" name="2D Stacked Bar Chart"/>
          <p:cNvGraphicFramePr/>
          <p:nvPr>
            <p:extLst>
              <p:ext uri="{D42A27DB-BD31-4B8C-83A1-F6EECF244321}">
                <p14:modId xmlns:p14="http://schemas.microsoft.com/office/powerpoint/2010/main" val="2047599371"/>
              </p:ext>
            </p:extLst>
          </p:nvPr>
        </p:nvGraphicFramePr>
        <p:xfrm>
          <a:off x="981527" y="5441016"/>
          <a:ext cx="26633353" cy="5465262"/>
        </p:xfrm>
        <a:graphic>
          <a:graphicData uri="http://schemas.openxmlformats.org/drawingml/2006/chart">
            <c:chart xmlns:c="http://schemas.openxmlformats.org/drawingml/2006/chart" xmlns:r="http://schemas.openxmlformats.org/officeDocument/2006/relationships" r:id="rId5"/>
          </a:graphicData>
        </a:graphic>
      </p:graphicFrame>
      <p:grpSp>
        <p:nvGrpSpPr>
          <p:cNvPr id="133" name="Group"/>
          <p:cNvGrpSpPr/>
          <p:nvPr/>
        </p:nvGrpSpPr>
        <p:grpSpPr>
          <a:xfrm>
            <a:off x="1463237" y="3637978"/>
            <a:ext cx="22784659" cy="1929373"/>
            <a:chOff x="0" y="0"/>
            <a:chExt cx="22784657" cy="1929372"/>
          </a:xfrm>
        </p:grpSpPr>
        <p:sp>
          <p:nvSpPr>
            <p:cNvPr id="127" name="Schools should be focused on trying to get back to the way things were before the COVID-19 crisis as soon as it is safe to do so."/>
            <p:cNvSpPr txBox="1"/>
            <p:nvPr/>
          </p:nvSpPr>
          <p:spPr>
            <a:xfrm>
              <a:off x="579187" y="0"/>
              <a:ext cx="7377697" cy="19293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rPr sz="2900" dirty="0"/>
                <a:t>Schools should be focused on trying to get back to the way things were before the COVID-19 crisis as soon as it is safe to do so.</a:t>
              </a:r>
            </a:p>
          </p:txBody>
        </p:sp>
        <p:sp>
          <p:nvSpPr>
            <p:cNvPr id="128" name="School should be focused on rethinking how we educate students, coming up with new ways to teach children moving forward as a result of the COVID-19 crisis."/>
            <p:cNvSpPr txBox="1"/>
            <p:nvPr/>
          </p:nvSpPr>
          <p:spPr>
            <a:xfrm>
              <a:off x="9840229" y="0"/>
              <a:ext cx="7883530" cy="19293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rPr sz="2900"/>
                <a:t>School should be focused on rethinking how we educate students, coming up with new ways to teach children moving forward as a result of the COVID-19 crisis.</a:t>
              </a:r>
            </a:p>
          </p:txBody>
        </p:sp>
        <p:sp>
          <p:nvSpPr>
            <p:cNvPr id="129" name="Unsure"/>
            <p:cNvSpPr txBox="1"/>
            <p:nvPr/>
          </p:nvSpPr>
          <p:spPr>
            <a:xfrm>
              <a:off x="181973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130" name="Square"/>
            <p:cNvSpPr/>
            <p:nvPr/>
          </p:nvSpPr>
          <p:spPr>
            <a:xfrm>
              <a:off x="0" y="177591"/>
              <a:ext cx="511176" cy="511176"/>
            </a:xfrm>
            <a:prstGeom prst="rect">
              <a:avLst/>
            </a:prstGeom>
            <a:solidFill>
              <a:srgbClr val="02A0E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131" name="Square"/>
            <p:cNvSpPr/>
            <p:nvPr/>
          </p:nvSpPr>
          <p:spPr>
            <a:xfrm>
              <a:off x="9275992" y="177591"/>
              <a:ext cx="511176" cy="511176"/>
            </a:xfrm>
            <a:prstGeom prst="rect">
              <a:avLst/>
            </a:prstGeom>
            <a:solidFill>
              <a:srgbClr val="F37721"/>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132" name="Square"/>
            <p:cNvSpPr/>
            <p:nvPr/>
          </p:nvSpPr>
          <p:spPr>
            <a:xfrm>
              <a:off x="190420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Most Think Schools Should Prioritize Quality Remote Learning Over Getting Students Back In Classrooms"/>
          <p:cNvSpPr txBox="1">
            <a:spLocks noGrp="1"/>
          </p:cNvSpPr>
          <p:nvPr>
            <p:ph type="title"/>
          </p:nvPr>
        </p:nvSpPr>
        <p:spPr>
          <a:prstGeom prst="rect">
            <a:avLst/>
          </a:prstGeom>
        </p:spPr>
        <p:txBody>
          <a:bodyPr/>
          <a:lstStyle>
            <a:lvl1pPr defTabSz="426466">
              <a:defRPr sz="5694"/>
            </a:lvl1pPr>
          </a:lstStyle>
          <a:p>
            <a:r>
              <a:t>Most Think Schools Should Prioritize Quality Remote Learning Over Getting Students Back In Classrooms</a:t>
            </a:r>
          </a:p>
        </p:txBody>
      </p:sp>
      <p:pic>
        <p:nvPicPr>
          <p:cNvPr id="13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37" name="Slide Number"/>
          <p:cNvSpPr txBox="1">
            <a:spLocks noGrp="1"/>
          </p:cNvSpPr>
          <p:nvPr>
            <p:ph type="sldNum" sz="quarter" idx="2"/>
          </p:nvPr>
        </p:nvSpPr>
        <p:spPr>
          <a:xfrm>
            <a:off x="22861879" y="12065000"/>
            <a:ext cx="32992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38"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139" name="2D Stacked Bar Chart"/>
          <p:cNvGraphicFramePr/>
          <p:nvPr>
            <p:extLst>
              <p:ext uri="{D42A27DB-BD31-4B8C-83A1-F6EECF244321}">
                <p14:modId xmlns:p14="http://schemas.microsoft.com/office/powerpoint/2010/main" val="34223305"/>
              </p:ext>
            </p:extLst>
          </p:nvPr>
        </p:nvGraphicFramePr>
        <p:xfrm>
          <a:off x="548640" y="5313610"/>
          <a:ext cx="26846784" cy="5640828"/>
        </p:xfrm>
        <a:graphic>
          <a:graphicData uri="http://schemas.openxmlformats.org/drawingml/2006/chart">
            <c:chart xmlns:c="http://schemas.openxmlformats.org/drawingml/2006/chart" xmlns:r="http://schemas.openxmlformats.org/officeDocument/2006/relationships" r:id="rId4"/>
          </a:graphicData>
        </a:graphic>
      </p:graphicFrame>
      <p:grpSp>
        <p:nvGrpSpPr>
          <p:cNvPr id="146" name="Group"/>
          <p:cNvGrpSpPr/>
          <p:nvPr/>
        </p:nvGrpSpPr>
        <p:grpSpPr>
          <a:xfrm>
            <a:off x="1463237" y="3853878"/>
            <a:ext cx="22784658" cy="1514476"/>
            <a:chOff x="0" y="0"/>
            <a:chExt cx="22784656" cy="1514475"/>
          </a:xfrm>
        </p:grpSpPr>
        <p:sp>
          <p:nvSpPr>
            <p:cNvPr id="140" name="Providing access to consistent, high-quality remote or online learning for public school students this school year"/>
            <p:cNvSpPr txBox="1"/>
            <p:nvPr/>
          </p:nvSpPr>
          <p:spPr>
            <a:xfrm>
              <a:off x="579187" y="0"/>
              <a:ext cx="7377697"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Providing access to consistent, high-quality remote or online learning for public school students this school year</a:t>
              </a:r>
            </a:p>
          </p:txBody>
        </p:sp>
        <p:sp>
          <p:nvSpPr>
            <p:cNvPr id="141" name="Trying to get public school students back into the classroom this school year and implementing health and safety measures"/>
            <p:cNvSpPr txBox="1"/>
            <p:nvPr/>
          </p:nvSpPr>
          <p:spPr>
            <a:xfrm>
              <a:off x="9865629" y="0"/>
              <a:ext cx="7883530"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Trying to get public school students back into the classroom this school year and implementing health and safety measures</a:t>
              </a:r>
            </a:p>
          </p:txBody>
        </p:sp>
        <p:sp>
          <p:nvSpPr>
            <p:cNvPr id="142" name="Unsure"/>
            <p:cNvSpPr txBox="1"/>
            <p:nvPr/>
          </p:nvSpPr>
          <p:spPr>
            <a:xfrm>
              <a:off x="181973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143" name="Square"/>
            <p:cNvSpPr/>
            <p:nvPr/>
          </p:nvSpPr>
          <p:spPr>
            <a:xfrm>
              <a:off x="0" y="177591"/>
              <a:ext cx="511176" cy="511176"/>
            </a:xfrm>
            <a:prstGeom prst="rect">
              <a:avLst/>
            </a:prstGeom>
            <a:solidFill>
              <a:srgbClr val="317D8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144" name="Square"/>
            <p:cNvSpPr/>
            <p:nvPr/>
          </p:nvSpPr>
          <p:spPr>
            <a:xfrm>
              <a:off x="9275992" y="177591"/>
              <a:ext cx="511176" cy="511176"/>
            </a:xfrm>
            <a:prstGeom prst="rect">
              <a:avLst/>
            </a:prstGeom>
            <a:solidFill>
              <a:srgbClr val="F1815E"/>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145" name="Square"/>
            <p:cNvSpPr/>
            <p:nvPr/>
          </p:nvSpPr>
          <p:spPr>
            <a:xfrm>
              <a:off x="190420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
        <p:nvSpPr>
          <p:cNvPr id="147" name="Q. If you could send a message to people who make decisions about education policy and public schools, which of the following do you think they should prioritize this school year?"/>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If you could send a message to people who make decisions about education policy and public schools, which of the following do you think they should prioritize this school year?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artisans Differ On Priorities for Schools"/>
          <p:cNvSpPr txBox="1">
            <a:spLocks noGrp="1"/>
          </p:cNvSpPr>
          <p:nvPr>
            <p:ph type="title"/>
          </p:nvPr>
        </p:nvSpPr>
        <p:spPr>
          <a:prstGeom prst="rect">
            <a:avLst/>
          </a:prstGeom>
        </p:spPr>
        <p:txBody>
          <a:bodyPr/>
          <a:lstStyle/>
          <a:p>
            <a:r>
              <a:t>Partisans Differ On Priorities for Schools </a:t>
            </a:r>
          </a:p>
        </p:txBody>
      </p:sp>
      <p:pic>
        <p:nvPicPr>
          <p:cNvPr id="15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51" name="Slide Number"/>
          <p:cNvSpPr txBox="1">
            <a:spLocks noGrp="1"/>
          </p:cNvSpPr>
          <p:nvPr>
            <p:ph type="sldNum" sz="quarter" idx="2"/>
          </p:nvPr>
        </p:nvSpPr>
        <p:spPr>
          <a:xfrm>
            <a:off x="22871023" y="12065000"/>
            <a:ext cx="31163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152"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graphicFrame>
        <p:nvGraphicFramePr>
          <p:cNvPr id="153" name="2D Stacked Bar Chart"/>
          <p:cNvGraphicFramePr/>
          <p:nvPr>
            <p:extLst>
              <p:ext uri="{D42A27DB-BD31-4B8C-83A1-F6EECF244321}">
                <p14:modId xmlns:p14="http://schemas.microsoft.com/office/powerpoint/2010/main" val="1641953056"/>
              </p:ext>
            </p:extLst>
          </p:nvPr>
        </p:nvGraphicFramePr>
        <p:xfrm>
          <a:off x="881346" y="5368354"/>
          <a:ext cx="26957054" cy="5751606"/>
        </p:xfrm>
        <a:graphic>
          <a:graphicData uri="http://schemas.openxmlformats.org/drawingml/2006/chart">
            <c:chart xmlns:c="http://schemas.openxmlformats.org/drawingml/2006/chart" xmlns:r="http://schemas.openxmlformats.org/officeDocument/2006/relationships" r:id="rId4"/>
          </a:graphicData>
        </a:graphic>
      </p:graphicFrame>
      <p:grpSp>
        <p:nvGrpSpPr>
          <p:cNvPr id="160" name="Group"/>
          <p:cNvGrpSpPr/>
          <p:nvPr/>
        </p:nvGrpSpPr>
        <p:grpSpPr>
          <a:xfrm>
            <a:off x="1463237" y="3853878"/>
            <a:ext cx="22784658" cy="1514476"/>
            <a:chOff x="0" y="0"/>
            <a:chExt cx="22784656" cy="1514475"/>
          </a:xfrm>
        </p:grpSpPr>
        <p:sp>
          <p:nvSpPr>
            <p:cNvPr id="154" name="Providing access to consistent, high-quality remote or online learning for public school students this school year"/>
            <p:cNvSpPr txBox="1"/>
            <p:nvPr/>
          </p:nvSpPr>
          <p:spPr>
            <a:xfrm>
              <a:off x="579187" y="0"/>
              <a:ext cx="7377697"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Providing access to consistent, high-quality remote or online learning for public school students this school year</a:t>
              </a:r>
            </a:p>
          </p:txBody>
        </p:sp>
        <p:sp>
          <p:nvSpPr>
            <p:cNvPr id="155" name="Trying to get public school students back into the classroom this school year and implementing health and safety measures"/>
            <p:cNvSpPr txBox="1"/>
            <p:nvPr/>
          </p:nvSpPr>
          <p:spPr>
            <a:xfrm>
              <a:off x="9865629" y="0"/>
              <a:ext cx="7883530"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Trying to get public school students back into the classroom this school year and implementing health and safety measures</a:t>
              </a:r>
            </a:p>
          </p:txBody>
        </p:sp>
        <p:sp>
          <p:nvSpPr>
            <p:cNvPr id="156" name="Unsure"/>
            <p:cNvSpPr txBox="1"/>
            <p:nvPr/>
          </p:nvSpPr>
          <p:spPr>
            <a:xfrm>
              <a:off x="181973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157" name="Square"/>
            <p:cNvSpPr/>
            <p:nvPr/>
          </p:nvSpPr>
          <p:spPr>
            <a:xfrm>
              <a:off x="0" y="177591"/>
              <a:ext cx="511176" cy="511176"/>
            </a:xfrm>
            <a:prstGeom prst="rect">
              <a:avLst/>
            </a:prstGeom>
            <a:solidFill>
              <a:srgbClr val="317D8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158" name="Square"/>
            <p:cNvSpPr/>
            <p:nvPr/>
          </p:nvSpPr>
          <p:spPr>
            <a:xfrm>
              <a:off x="9275992" y="177591"/>
              <a:ext cx="511176" cy="511176"/>
            </a:xfrm>
            <a:prstGeom prst="rect">
              <a:avLst/>
            </a:prstGeom>
            <a:solidFill>
              <a:srgbClr val="F1815E"/>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159" name="Square"/>
            <p:cNvSpPr/>
            <p:nvPr/>
          </p:nvSpPr>
          <p:spPr>
            <a:xfrm>
              <a:off x="190420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
        <p:nvSpPr>
          <p:cNvPr id="161" name="Q. If you could send a message to people who make decisions about education policy and public schools, which of the following do you think they should prioritize this school year?"/>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If you could send a message to people who make decisions about education policy and public schools, which of the following do you think they should prioritize this school year?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 . . And On Who They Trust To Evaluate Safety"/>
          <p:cNvSpPr txBox="1">
            <a:spLocks noGrp="1"/>
          </p:cNvSpPr>
          <p:nvPr>
            <p:ph type="title"/>
          </p:nvPr>
        </p:nvSpPr>
        <p:spPr>
          <a:prstGeom prst="rect">
            <a:avLst/>
          </a:prstGeom>
        </p:spPr>
        <p:txBody>
          <a:bodyPr/>
          <a:lstStyle/>
          <a:p>
            <a:r>
              <a:t>. . . And On Who They Trust To Evaluate Safety</a:t>
            </a:r>
          </a:p>
        </p:txBody>
      </p:sp>
      <p:pic>
        <p:nvPicPr>
          <p:cNvPr id="16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65" name="Slide Number"/>
          <p:cNvSpPr txBox="1">
            <a:spLocks noGrp="1"/>
          </p:cNvSpPr>
          <p:nvPr>
            <p:ph type="sldNum" sz="quarter" idx="2"/>
          </p:nvPr>
        </p:nvSpPr>
        <p:spPr>
          <a:xfrm>
            <a:off x="22856545" y="12065000"/>
            <a:ext cx="34058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166" name="Image" descr="Image"/>
          <p:cNvPicPr>
            <a:picLocks noChangeAspect="1"/>
          </p:cNvPicPr>
          <p:nvPr/>
        </p:nvPicPr>
        <p:blipFill>
          <a:blip r:embed="rId3"/>
          <a:stretch>
            <a:fillRect/>
          </a:stretch>
        </p:blipFill>
        <p:spPr>
          <a:xfrm>
            <a:off x="20552519" y="11386244"/>
            <a:ext cx="1574801" cy="1193801"/>
          </a:xfrm>
          <a:prstGeom prst="rect">
            <a:avLst/>
          </a:prstGeom>
          <a:ln w="12700">
            <a:miter lim="400000"/>
          </a:ln>
        </p:spPr>
      </p:pic>
      <p:sp>
        <p:nvSpPr>
          <p:cNvPr id="167" name="Q. Who would you trust most to establish and evaluate school safety procedures to prevent the spread of COVID-19 in your children’s schools?"/>
          <p:cNvSpPr txBox="1"/>
          <p:nvPr/>
        </p:nvSpPr>
        <p:spPr>
          <a:xfrm>
            <a:off x="1143000" y="1907443"/>
            <a:ext cx="22098001" cy="1031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2900" b="1">
                <a:latin typeface="Exo 2"/>
                <a:ea typeface="Exo 2"/>
                <a:cs typeface="Exo 2"/>
                <a:sym typeface="Exo 2"/>
              </a:defRPr>
            </a:lvl1pPr>
          </a:lstStyle>
          <a:p>
            <a:r>
              <a:t>Q. Who would you trust most to establish and evaluate school safety procedures to prevent the spread of COVID-19 in your children’s schools?</a:t>
            </a:r>
          </a:p>
        </p:txBody>
      </p:sp>
      <p:graphicFrame>
        <p:nvGraphicFramePr>
          <p:cNvPr id="168" name="Table"/>
          <p:cNvGraphicFramePr/>
          <p:nvPr>
            <p:extLst>
              <p:ext uri="{D42A27DB-BD31-4B8C-83A1-F6EECF244321}">
                <p14:modId xmlns:p14="http://schemas.microsoft.com/office/powerpoint/2010/main" val="2882850392"/>
              </p:ext>
            </p:extLst>
          </p:nvPr>
        </p:nvGraphicFramePr>
        <p:xfrm>
          <a:off x="1187653" y="2912821"/>
          <a:ext cx="22008692" cy="8386890"/>
        </p:xfrm>
        <a:graphic>
          <a:graphicData uri="http://schemas.openxmlformats.org/drawingml/2006/table">
            <a:tbl>
              <a:tblPr firstRow="1" bandRow="1">
                <a:tableStyleId>{4C3C2611-4C71-4FC5-86AE-919BDF0F9419}</a:tableStyleId>
              </a:tblPr>
              <a:tblGrid>
                <a:gridCol w="11756592">
                  <a:extLst>
                    <a:ext uri="{9D8B030D-6E8A-4147-A177-3AD203B41FA5}">
                      <a16:colId xmlns:a16="http://schemas.microsoft.com/office/drawing/2014/main" val="20000"/>
                    </a:ext>
                  </a:extLst>
                </a:gridCol>
                <a:gridCol w="3604070">
                  <a:extLst>
                    <a:ext uri="{9D8B030D-6E8A-4147-A177-3AD203B41FA5}">
                      <a16:colId xmlns:a16="http://schemas.microsoft.com/office/drawing/2014/main" val="20001"/>
                    </a:ext>
                  </a:extLst>
                </a:gridCol>
                <a:gridCol w="2216010">
                  <a:extLst>
                    <a:ext uri="{9D8B030D-6E8A-4147-A177-3AD203B41FA5}">
                      <a16:colId xmlns:a16="http://schemas.microsoft.com/office/drawing/2014/main" val="20002"/>
                    </a:ext>
                  </a:extLst>
                </a:gridCol>
                <a:gridCol w="2216010">
                  <a:extLst>
                    <a:ext uri="{9D8B030D-6E8A-4147-A177-3AD203B41FA5}">
                      <a16:colId xmlns:a16="http://schemas.microsoft.com/office/drawing/2014/main" val="20003"/>
                    </a:ext>
                  </a:extLst>
                </a:gridCol>
                <a:gridCol w="2216010">
                  <a:extLst>
                    <a:ext uri="{9D8B030D-6E8A-4147-A177-3AD203B41FA5}">
                      <a16:colId xmlns:a16="http://schemas.microsoft.com/office/drawing/2014/main" val="20004"/>
                    </a:ext>
                  </a:extLst>
                </a:gridCol>
              </a:tblGrid>
              <a:tr h="430357">
                <a:tc>
                  <a:txBody>
                    <a:bodyPr/>
                    <a:lstStyle/>
                    <a:p>
                      <a:pPr defTabSz="914400">
                        <a:defRPr sz="3000"/>
                      </a:pPr>
                      <a:endParaRPr sz="3000" dirty="0"/>
                    </a:p>
                  </a:txBody>
                  <a:tcPr marL="50800" marR="50800" marT="50800" marB="50800" anchor="ctr" horzOverflow="overflow">
                    <a:solidFill>
                      <a:srgbClr val="53585F">
                        <a:alpha val="80281"/>
                      </a:srgbClr>
                    </a:solidFill>
                  </a:tcPr>
                </a:tc>
                <a:tc>
                  <a:txBody>
                    <a:bodyPr/>
                    <a:lstStyle/>
                    <a:p>
                      <a:pPr defTabSz="914400">
                        <a:defRPr sz="1800" b="0">
                          <a:solidFill>
                            <a:srgbClr val="000000"/>
                          </a:solidFill>
                        </a:defRPr>
                      </a:pPr>
                      <a:r>
                        <a:rPr sz="3000" b="1" dirty="0">
                          <a:solidFill>
                            <a:srgbClr val="FFFFFF"/>
                          </a:solidFill>
                        </a:rPr>
                        <a:t>All Parents</a:t>
                      </a:r>
                    </a:p>
                  </a:txBody>
                  <a:tcPr marL="50800" marR="50800" marT="50800" marB="50800" anchor="ctr" horzOverflow="overflow">
                    <a:solidFill>
                      <a:srgbClr val="53585F">
                        <a:alpha val="80281"/>
                      </a:srgbClr>
                    </a:solidFill>
                  </a:tcPr>
                </a:tc>
                <a:tc>
                  <a:txBody>
                    <a:bodyPr/>
                    <a:lstStyle/>
                    <a:p>
                      <a:pPr defTabSz="914400">
                        <a:defRPr sz="1800" b="0">
                          <a:solidFill>
                            <a:srgbClr val="000000"/>
                          </a:solidFill>
                        </a:defRPr>
                      </a:pPr>
                      <a:r>
                        <a:rPr sz="3000" b="1" dirty="0">
                          <a:solidFill>
                            <a:srgbClr val="FFFFFF"/>
                          </a:solidFill>
                        </a:rPr>
                        <a:t>GOP</a:t>
                      </a:r>
                    </a:p>
                  </a:txBody>
                  <a:tcPr marL="50800" marR="50800" marT="50800" marB="50800" anchor="ctr" horzOverflow="overflow">
                    <a:solidFill>
                      <a:srgbClr val="53585F">
                        <a:alpha val="80281"/>
                      </a:srgbClr>
                    </a:solidFill>
                  </a:tcPr>
                </a:tc>
                <a:tc>
                  <a:txBody>
                    <a:bodyPr/>
                    <a:lstStyle/>
                    <a:p>
                      <a:pPr defTabSz="914400">
                        <a:defRPr sz="1800" b="0">
                          <a:solidFill>
                            <a:srgbClr val="000000"/>
                          </a:solidFill>
                        </a:defRPr>
                      </a:pPr>
                      <a:r>
                        <a:rPr sz="3000" b="1">
                          <a:solidFill>
                            <a:srgbClr val="FFFFFF"/>
                          </a:solidFill>
                        </a:rPr>
                        <a:t>IND</a:t>
                      </a:r>
                    </a:p>
                  </a:txBody>
                  <a:tcPr marL="50800" marR="50800" marT="50800" marB="50800" anchor="ctr" horzOverflow="overflow">
                    <a:solidFill>
                      <a:srgbClr val="53585F">
                        <a:alpha val="80281"/>
                      </a:srgbClr>
                    </a:solidFill>
                  </a:tcPr>
                </a:tc>
                <a:tc>
                  <a:txBody>
                    <a:bodyPr/>
                    <a:lstStyle/>
                    <a:p>
                      <a:pPr defTabSz="914400">
                        <a:defRPr sz="1800" b="0">
                          <a:solidFill>
                            <a:srgbClr val="000000"/>
                          </a:solidFill>
                        </a:defRPr>
                      </a:pPr>
                      <a:r>
                        <a:rPr sz="3000" b="1" dirty="0">
                          <a:solidFill>
                            <a:srgbClr val="FFFFFF"/>
                          </a:solidFill>
                        </a:rPr>
                        <a:t>DEM</a:t>
                      </a:r>
                    </a:p>
                  </a:txBody>
                  <a:tcPr marL="50800" marR="50800" marT="50800" marB="50800" anchor="ctr" horzOverflow="overflow">
                    <a:lnB w="63500">
                      <a:solidFill>
                        <a:srgbClr val="2F6EBB"/>
                      </a:solidFill>
                      <a:miter lim="400000"/>
                    </a:lnB>
                    <a:solidFill>
                      <a:srgbClr val="53585F">
                        <a:alpha val="80281"/>
                      </a:srgbClr>
                    </a:solidFill>
                  </a:tcPr>
                </a:tc>
                <a:extLst>
                  <a:ext uri="{0D108BD9-81ED-4DB2-BD59-A6C34878D82A}">
                    <a16:rowId xmlns:a16="http://schemas.microsoft.com/office/drawing/2014/main" val="10000"/>
                  </a:ext>
                </a:extLst>
              </a:tr>
              <a:tr h="559289">
                <a:tc>
                  <a:txBody>
                    <a:bodyPr/>
                    <a:lstStyle/>
                    <a:p>
                      <a:pPr algn="l" defTabSz="457200">
                        <a:lnSpc>
                          <a:spcPct val="100000"/>
                        </a:lnSpc>
                        <a:defRPr sz="1800"/>
                      </a:pPr>
                      <a:r>
                        <a:rPr sz="3000" dirty="0"/>
                        <a:t>U.S. Centers for Disease Control and Prevention (CDC)</a:t>
                      </a:r>
                    </a:p>
                  </a:txBody>
                  <a:tcPr marL="0" marR="0" marT="25400" marB="25400" anchor="ctr" horzOverflow="overflow"/>
                </a:tc>
                <a:tc>
                  <a:txBody>
                    <a:bodyPr/>
                    <a:lstStyle/>
                    <a:p>
                      <a:pPr defTabSz="457200">
                        <a:lnSpc>
                          <a:spcPct val="100000"/>
                        </a:lnSpc>
                        <a:defRPr sz="1800"/>
                      </a:pPr>
                      <a:r>
                        <a:rPr sz="3000" dirty="0"/>
                        <a:t>15%</a:t>
                      </a:r>
                    </a:p>
                  </a:txBody>
                  <a:tcPr marL="38100" marR="38100" marT="25400" marB="25400" anchor="ctr" horzOverflow="overflow"/>
                </a:tc>
                <a:tc>
                  <a:txBody>
                    <a:bodyPr/>
                    <a:lstStyle/>
                    <a:p>
                      <a:pPr defTabSz="457200">
                        <a:lnSpc>
                          <a:spcPct val="100000"/>
                        </a:lnSpc>
                        <a:defRPr sz="1800"/>
                      </a:pPr>
                      <a:r>
                        <a:rPr sz="3000" dirty="0"/>
                        <a:t>10%</a:t>
                      </a:r>
                    </a:p>
                  </a:txBody>
                  <a:tcPr marL="38100" marR="38100" marT="25400" marB="25400" anchor="ctr" horzOverflow="overflow"/>
                </a:tc>
                <a:tc>
                  <a:txBody>
                    <a:bodyPr/>
                    <a:lstStyle/>
                    <a:p>
                      <a:pPr defTabSz="914400">
                        <a:lnSpc>
                          <a:spcPct val="100000"/>
                        </a:lnSpc>
                        <a:defRPr sz="1800"/>
                      </a:pPr>
                      <a:r>
                        <a:rPr sz="3000" dirty="0"/>
                        <a:t>13%</a:t>
                      </a:r>
                    </a:p>
                  </a:txBody>
                  <a:tcPr marL="50800" marR="50800" marT="50800" marB="50800" anchor="ctr" horzOverflow="overflow">
                    <a:lnR w="63500">
                      <a:solidFill>
                        <a:srgbClr val="2F6EBB"/>
                      </a:solidFill>
                      <a:miter lim="400000"/>
                    </a:lnR>
                  </a:tcPr>
                </a:tc>
                <a:tc>
                  <a:txBody>
                    <a:bodyPr/>
                    <a:lstStyle/>
                    <a:p>
                      <a:pPr defTabSz="914400">
                        <a:lnSpc>
                          <a:spcPct val="100000"/>
                        </a:lnSpc>
                        <a:defRPr sz="1800"/>
                      </a:pPr>
                      <a:r>
                        <a:rPr sz="3000" b="1" dirty="0"/>
                        <a:t>20%</a:t>
                      </a:r>
                    </a:p>
                  </a:txBody>
                  <a:tcPr marL="50800" marR="50800" marT="50800" marB="50800" anchor="ctr" horzOverflow="overflow">
                    <a:lnL w="63500">
                      <a:solidFill>
                        <a:srgbClr val="2F6EBB"/>
                      </a:solidFill>
                      <a:miter lim="400000"/>
                    </a:lnL>
                    <a:lnR w="63500">
                      <a:solidFill>
                        <a:srgbClr val="2F6EBB"/>
                      </a:solidFill>
                      <a:miter lim="400000"/>
                    </a:lnR>
                    <a:lnT w="63500">
                      <a:solidFill>
                        <a:srgbClr val="2F6EBB"/>
                      </a:solidFill>
                      <a:miter lim="400000"/>
                    </a:lnT>
                    <a:lnB w="63500">
                      <a:solidFill>
                        <a:srgbClr val="2F6EBB"/>
                      </a:solidFill>
                      <a:miter lim="400000"/>
                    </a:lnB>
                  </a:tcPr>
                </a:tc>
                <a:extLst>
                  <a:ext uri="{0D108BD9-81ED-4DB2-BD59-A6C34878D82A}">
                    <a16:rowId xmlns:a16="http://schemas.microsoft.com/office/drawing/2014/main" val="10001"/>
                  </a:ext>
                </a:extLst>
              </a:tr>
              <a:tr h="559289">
                <a:tc>
                  <a:txBody>
                    <a:bodyPr/>
                    <a:lstStyle/>
                    <a:p>
                      <a:pPr algn="l" defTabSz="457200">
                        <a:lnSpc>
                          <a:spcPct val="100000"/>
                        </a:lnSpc>
                        <a:defRPr sz="1800"/>
                      </a:pPr>
                      <a:r>
                        <a:rPr sz="3000" dirty="0"/>
                        <a:t>Local public health officials</a:t>
                      </a:r>
                    </a:p>
                  </a:txBody>
                  <a:tcPr marL="0" marR="0" marT="25400" marB="25400" anchor="ctr" horzOverflow="overflow"/>
                </a:tc>
                <a:tc>
                  <a:txBody>
                    <a:bodyPr/>
                    <a:lstStyle/>
                    <a:p>
                      <a:pPr defTabSz="457200">
                        <a:lnSpc>
                          <a:spcPct val="100000"/>
                        </a:lnSpc>
                        <a:defRPr sz="1800"/>
                      </a:pPr>
                      <a:r>
                        <a:rPr sz="3000"/>
                        <a:t>12%</a:t>
                      </a:r>
                    </a:p>
                  </a:txBody>
                  <a:tcPr marL="38100" marR="38100" marT="25400" marB="25400" anchor="ctr" horzOverflow="overflow"/>
                </a:tc>
                <a:tc>
                  <a:txBody>
                    <a:bodyPr/>
                    <a:lstStyle/>
                    <a:p>
                      <a:pPr defTabSz="457200">
                        <a:lnSpc>
                          <a:spcPct val="100000"/>
                        </a:lnSpc>
                        <a:defRPr sz="1800"/>
                      </a:pPr>
                      <a:r>
                        <a:rPr sz="3000"/>
                        <a:t>13%</a:t>
                      </a:r>
                    </a:p>
                  </a:txBody>
                  <a:tcPr marL="38100" marR="38100" marT="25400" marB="25400" anchor="ctr" horzOverflow="overflow"/>
                </a:tc>
                <a:tc>
                  <a:txBody>
                    <a:bodyPr/>
                    <a:lstStyle/>
                    <a:p>
                      <a:pPr defTabSz="914400">
                        <a:lnSpc>
                          <a:spcPct val="100000"/>
                        </a:lnSpc>
                        <a:defRPr sz="1800"/>
                      </a:pPr>
                      <a:r>
                        <a:rPr sz="3000"/>
                        <a:t>14%</a:t>
                      </a:r>
                    </a:p>
                  </a:txBody>
                  <a:tcPr marL="50800" marR="50800" marT="50800" marB="50800" anchor="ctr" horzOverflow="overflow"/>
                </a:tc>
                <a:tc>
                  <a:txBody>
                    <a:bodyPr/>
                    <a:lstStyle/>
                    <a:p>
                      <a:pPr defTabSz="914400">
                        <a:lnSpc>
                          <a:spcPct val="100000"/>
                        </a:lnSpc>
                        <a:defRPr sz="1800"/>
                      </a:pPr>
                      <a:r>
                        <a:rPr sz="3000"/>
                        <a:t>11%</a:t>
                      </a:r>
                    </a:p>
                  </a:txBody>
                  <a:tcPr marL="50800" marR="50800" marT="50800" marB="50800" anchor="ctr" horzOverflow="overflow">
                    <a:lnT w="63500">
                      <a:solidFill>
                        <a:srgbClr val="2F6EBB"/>
                      </a:solidFill>
                      <a:miter lim="400000"/>
                    </a:lnT>
                  </a:tcPr>
                </a:tc>
                <a:extLst>
                  <a:ext uri="{0D108BD9-81ED-4DB2-BD59-A6C34878D82A}">
                    <a16:rowId xmlns:a16="http://schemas.microsoft.com/office/drawing/2014/main" val="10002"/>
                  </a:ext>
                </a:extLst>
              </a:tr>
              <a:tr h="559289">
                <a:tc>
                  <a:txBody>
                    <a:bodyPr/>
                    <a:lstStyle/>
                    <a:p>
                      <a:pPr algn="l" defTabSz="457200">
                        <a:lnSpc>
                          <a:spcPct val="100000"/>
                        </a:lnSpc>
                        <a:defRPr sz="1800"/>
                      </a:pPr>
                      <a:r>
                        <a:rPr sz="3000" dirty="0"/>
                        <a:t>Local school district leaders (school board, superintendent)</a:t>
                      </a:r>
                    </a:p>
                  </a:txBody>
                  <a:tcPr marL="0" marR="0" marT="25400" marB="25400" anchor="ctr" horzOverflow="overflow"/>
                </a:tc>
                <a:tc>
                  <a:txBody>
                    <a:bodyPr/>
                    <a:lstStyle/>
                    <a:p>
                      <a:pPr defTabSz="457200">
                        <a:lnSpc>
                          <a:spcPct val="100000"/>
                        </a:lnSpc>
                        <a:defRPr sz="1800"/>
                      </a:pPr>
                      <a:r>
                        <a:rPr sz="3000"/>
                        <a:t>11%</a:t>
                      </a:r>
                    </a:p>
                  </a:txBody>
                  <a:tcPr marL="38100" marR="38100" marT="25400" marB="25400" anchor="ctr" horzOverflow="overflow"/>
                </a:tc>
                <a:tc>
                  <a:txBody>
                    <a:bodyPr/>
                    <a:lstStyle/>
                    <a:p>
                      <a:pPr defTabSz="457200">
                        <a:lnSpc>
                          <a:spcPct val="100000"/>
                        </a:lnSpc>
                        <a:defRPr sz="1800"/>
                      </a:pPr>
                      <a:r>
                        <a:rPr sz="3000"/>
                        <a:t>10%</a:t>
                      </a:r>
                    </a:p>
                  </a:txBody>
                  <a:tcPr marL="38100" marR="38100" marT="25400" marB="25400" anchor="ctr" horzOverflow="overflow"/>
                </a:tc>
                <a:tc>
                  <a:txBody>
                    <a:bodyPr/>
                    <a:lstStyle/>
                    <a:p>
                      <a:pPr defTabSz="914400">
                        <a:lnSpc>
                          <a:spcPct val="100000"/>
                        </a:lnSpc>
                        <a:defRPr sz="1800"/>
                      </a:pPr>
                      <a:r>
                        <a:rPr sz="3000"/>
                        <a:t>7%</a:t>
                      </a:r>
                    </a:p>
                  </a:txBody>
                  <a:tcPr marL="50800" marR="50800" marT="50800" marB="50800" anchor="ctr" horzOverflow="overflow"/>
                </a:tc>
                <a:tc>
                  <a:txBody>
                    <a:bodyPr/>
                    <a:lstStyle/>
                    <a:p>
                      <a:pPr defTabSz="914400">
                        <a:lnSpc>
                          <a:spcPct val="100000"/>
                        </a:lnSpc>
                        <a:defRPr sz="1800"/>
                      </a:pPr>
                      <a:r>
                        <a:rPr sz="3000"/>
                        <a:t>13%</a:t>
                      </a:r>
                    </a:p>
                  </a:txBody>
                  <a:tcPr marL="50800" marR="50800" marT="50800" marB="50800" anchor="ctr" horzOverflow="overflow"/>
                </a:tc>
                <a:extLst>
                  <a:ext uri="{0D108BD9-81ED-4DB2-BD59-A6C34878D82A}">
                    <a16:rowId xmlns:a16="http://schemas.microsoft.com/office/drawing/2014/main" val="10003"/>
                  </a:ext>
                </a:extLst>
              </a:tr>
              <a:tr h="559289">
                <a:tc>
                  <a:txBody>
                    <a:bodyPr/>
                    <a:lstStyle/>
                    <a:p>
                      <a:pPr algn="l" defTabSz="457200">
                        <a:lnSpc>
                          <a:spcPct val="100000"/>
                        </a:lnSpc>
                        <a:defRPr sz="1800"/>
                      </a:pPr>
                      <a:r>
                        <a:rPr sz="3000" dirty="0"/>
                        <a:t>State public health officials</a:t>
                      </a:r>
                    </a:p>
                  </a:txBody>
                  <a:tcPr marL="0" marR="0" marT="25400" marB="25400" anchor="ctr" horzOverflow="overflow"/>
                </a:tc>
                <a:tc>
                  <a:txBody>
                    <a:bodyPr/>
                    <a:lstStyle/>
                    <a:p>
                      <a:pPr defTabSz="457200">
                        <a:lnSpc>
                          <a:spcPct val="100000"/>
                        </a:lnSpc>
                        <a:defRPr sz="1800"/>
                      </a:pPr>
                      <a:r>
                        <a:rPr sz="3000"/>
                        <a:t>11%</a:t>
                      </a:r>
                    </a:p>
                  </a:txBody>
                  <a:tcPr marL="38100" marR="38100" marT="25400" marB="25400" anchor="ctr" horzOverflow="overflow"/>
                </a:tc>
                <a:tc>
                  <a:txBody>
                    <a:bodyPr/>
                    <a:lstStyle/>
                    <a:p>
                      <a:pPr defTabSz="457200">
                        <a:lnSpc>
                          <a:spcPct val="100000"/>
                        </a:lnSpc>
                        <a:defRPr sz="1800"/>
                      </a:pPr>
                      <a:r>
                        <a:rPr sz="3000"/>
                        <a:t>11%</a:t>
                      </a:r>
                    </a:p>
                  </a:txBody>
                  <a:tcPr marL="38100" marR="38100" marT="25400" marB="25400" anchor="ctr" horzOverflow="overflow"/>
                </a:tc>
                <a:tc>
                  <a:txBody>
                    <a:bodyPr/>
                    <a:lstStyle/>
                    <a:p>
                      <a:pPr defTabSz="914400">
                        <a:lnSpc>
                          <a:spcPct val="100000"/>
                        </a:lnSpc>
                        <a:defRPr sz="1800"/>
                      </a:pPr>
                      <a:r>
                        <a:rPr sz="3000"/>
                        <a:t>13%</a:t>
                      </a:r>
                    </a:p>
                  </a:txBody>
                  <a:tcPr marL="50800" marR="50800" marT="50800" marB="50800" anchor="ctr" horzOverflow="overflow"/>
                </a:tc>
                <a:tc>
                  <a:txBody>
                    <a:bodyPr/>
                    <a:lstStyle/>
                    <a:p>
                      <a:pPr defTabSz="914400">
                        <a:lnSpc>
                          <a:spcPct val="100000"/>
                        </a:lnSpc>
                        <a:defRPr sz="1800"/>
                      </a:pPr>
                      <a:r>
                        <a:rPr sz="3000"/>
                        <a:t>11%</a:t>
                      </a:r>
                    </a:p>
                  </a:txBody>
                  <a:tcPr marL="50800" marR="50800" marT="50800" marB="50800" anchor="ctr" horzOverflow="overflow"/>
                </a:tc>
                <a:extLst>
                  <a:ext uri="{0D108BD9-81ED-4DB2-BD59-A6C34878D82A}">
                    <a16:rowId xmlns:a16="http://schemas.microsoft.com/office/drawing/2014/main" val="10004"/>
                  </a:ext>
                </a:extLst>
              </a:tr>
              <a:tr h="559289">
                <a:tc>
                  <a:txBody>
                    <a:bodyPr/>
                    <a:lstStyle/>
                    <a:p>
                      <a:pPr algn="l" defTabSz="457200">
                        <a:lnSpc>
                          <a:spcPct val="100000"/>
                        </a:lnSpc>
                        <a:defRPr sz="1800"/>
                      </a:pPr>
                      <a:r>
                        <a:rPr sz="3000" dirty="0"/>
                        <a:t>My children's school principal</a:t>
                      </a:r>
                    </a:p>
                  </a:txBody>
                  <a:tcPr marL="0" marR="0" marT="25400" marB="25400" anchor="ctr" horzOverflow="overflow"/>
                </a:tc>
                <a:tc>
                  <a:txBody>
                    <a:bodyPr/>
                    <a:lstStyle/>
                    <a:p>
                      <a:pPr defTabSz="457200">
                        <a:lnSpc>
                          <a:spcPct val="100000"/>
                        </a:lnSpc>
                        <a:defRPr sz="1800"/>
                      </a:pPr>
                      <a:r>
                        <a:rPr sz="3000" dirty="0"/>
                        <a:t>7%</a:t>
                      </a:r>
                    </a:p>
                  </a:txBody>
                  <a:tcPr marL="38100" marR="38100" marT="25400" marB="25400" anchor="ctr" horzOverflow="overflow"/>
                </a:tc>
                <a:tc>
                  <a:txBody>
                    <a:bodyPr/>
                    <a:lstStyle/>
                    <a:p>
                      <a:pPr defTabSz="457200">
                        <a:lnSpc>
                          <a:spcPct val="100000"/>
                        </a:lnSpc>
                        <a:defRPr sz="1800"/>
                      </a:pPr>
                      <a:r>
                        <a:rPr sz="3000"/>
                        <a:t>6%</a:t>
                      </a:r>
                    </a:p>
                  </a:txBody>
                  <a:tcPr marL="38100" marR="38100" marT="25400" marB="25400" anchor="ctr" horzOverflow="overflow">
                    <a:lnB w="63500">
                      <a:solidFill>
                        <a:srgbClr val="EA3324"/>
                      </a:solidFill>
                      <a:miter lim="400000"/>
                    </a:lnB>
                  </a:tcPr>
                </a:tc>
                <a:tc>
                  <a:txBody>
                    <a:bodyPr/>
                    <a:lstStyle/>
                    <a:p>
                      <a:pPr defTabSz="914400">
                        <a:lnSpc>
                          <a:spcPct val="100000"/>
                        </a:lnSpc>
                        <a:defRPr sz="1800"/>
                      </a:pPr>
                      <a:r>
                        <a:rPr sz="3000"/>
                        <a:t>6%</a:t>
                      </a:r>
                    </a:p>
                  </a:txBody>
                  <a:tcPr marL="50800" marR="50800" marT="50800" marB="50800" anchor="ctr" horzOverflow="overflow"/>
                </a:tc>
                <a:tc>
                  <a:txBody>
                    <a:bodyPr/>
                    <a:lstStyle/>
                    <a:p>
                      <a:pPr defTabSz="914400">
                        <a:lnSpc>
                          <a:spcPct val="100000"/>
                        </a:lnSpc>
                        <a:defRPr sz="1800"/>
                      </a:pPr>
                      <a:r>
                        <a:rPr sz="3000"/>
                        <a:t>8%</a:t>
                      </a:r>
                    </a:p>
                  </a:txBody>
                  <a:tcPr marL="50800" marR="50800" marT="50800" marB="50800" anchor="ctr" horzOverflow="overflow"/>
                </a:tc>
                <a:extLst>
                  <a:ext uri="{0D108BD9-81ED-4DB2-BD59-A6C34878D82A}">
                    <a16:rowId xmlns:a16="http://schemas.microsoft.com/office/drawing/2014/main" val="10005"/>
                  </a:ext>
                </a:extLst>
              </a:tr>
              <a:tr h="559289">
                <a:tc>
                  <a:txBody>
                    <a:bodyPr/>
                    <a:lstStyle/>
                    <a:p>
                      <a:pPr algn="l" defTabSz="457200">
                        <a:lnSpc>
                          <a:spcPct val="100000"/>
                        </a:lnSpc>
                        <a:defRPr sz="1800"/>
                      </a:pPr>
                      <a:r>
                        <a:rPr sz="3000"/>
                        <a:t>President Donald J. Trump</a:t>
                      </a:r>
                    </a:p>
                  </a:txBody>
                  <a:tcPr marL="0" marR="0" marT="25400" marB="25400" anchor="ctr" horzOverflow="overflow"/>
                </a:tc>
                <a:tc>
                  <a:txBody>
                    <a:bodyPr/>
                    <a:lstStyle/>
                    <a:p>
                      <a:pPr defTabSz="457200">
                        <a:lnSpc>
                          <a:spcPct val="100000"/>
                        </a:lnSpc>
                        <a:defRPr sz="1800"/>
                      </a:pPr>
                      <a:r>
                        <a:rPr sz="3000" dirty="0"/>
                        <a:t>7%</a:t>
                      </a:r>
                    </a:p>
                  </a:txBody>
                  <a:tcPr marL="38100" marR="38100" marT="25400" marB="25400" anchor="ctr" horzOverflow="overflow">
                    <a:lnR w="63500">
                      <a:solidFill>
                        <a:srgbClr val="EA3324"/>
                      </a:solidFill>
                      <a:miter lim="400000"/>
                    </a:lnR>
                  </a:tcPr>
                </a:tc>
                <a:tc>
                  <a:txBody>
                    <a:bodyPr/>
                    <a:lstStyle/>
                    <a:p>
                      <a:pPr defTabSz="457200">
                        <a:lnSpc>
                          <a:spcPct val="100000"/>
                        </a:lnSpc>
                        <a:defRPr sz="1800"/>
                      </a:pPr>
                      <a:r>
                        <a:rPr sz="3000" b="1"/>
                        <a:t>16%</a:t>
                      </a:r>
                    </a:p>
                  </a:txBody>
                  <a:tcPr marL="38100" marR="38100" marT="25400" marB="25400" anchor="ctr" horzOverflow="overflow">
                    <a:lnL w="63500">
                      <a:solidFill>
                        <a:srgbClr val="EA3324"/>
                      </a:solidFill>
                      <a:miter lim="400000"/>
                    </a:lnL>
                    <a:lnR w="63500">
                      <a:solidFill>
                        <a:srgbClr val="EA3324"/>
                      </a:solidFill>
                      <a:miter lim="400000"/>
                    </a:lnR>
                    <a:lnT w="63500">
                      <a:solidFill>
                        <a:srgbClr val="EA3324"/>
                      </a:solidFill>
                      <a:miter lim="400000"/>
                    </a:lnT>
                    <a:lnB w="63500">
                      <a:solidFill>
                        <a:srgbClr val="EA3324"/>
                      </a:solidFill>
                      <a:miter lim="400000"/>
                    </a:lnB>
                  </a:tcPr>
                </a:tc>
                <a:tc>
                  <a:txBody>
                    <a:bodyPr/>
                    <a:lstStyle/>
                    <a:p>
                      <a:pPr defTabSz="914400">
                        <a:lnSpc>
                          <a:spcPct val="100000"/>
                        </a:lnSpc>
                        <a:defRPr sz="1800"/>
                      </a:pPr>
                      <a:r>
                        <a:rPr sz="3000"/>
                        <a:t>5%</a:t>
                      </a:r>
                    </a:p>
                  </a:txBody>
                  <a:tcPr marL="50800" marR="50800" marT="50800" marB="50800" anchor="ctr" horzOverflow="overflow">
                    <a:lnL w="63500">
                      <a:solidFill>
                        <a:srgbClr val="EA3324"/>
                      </a:solidFill>
                      <a:miter lim="400000"/>
                    </a:lnL>
                  </a:tcPr>
                </a:tc>
                <a:tc>
                  <a:txBody>
                    <a:bodyPr/>
                    <a:lstStyle/>
                    <a:p>
                      <a:pPr defTabSz="914400">
                        <a:lnSpc>
                          <a:spcPct val="100000"/>
                        </a:lnSpc>
                        <a:defRPr sz="1800"/>
                      </a:pPr>
                      <a:r>
                        <a:rPr sz="3000"/>
                        <a:t>2%</a:t>
                      </a:r>
                    </a:p>
                  </a:txBody>
                  <a:tcPr marL="50800" marR="50800" marT="50800" marB="50800" anchor="ctr" horzOverflow="overflow"/>
                </a:tc>
                <a:extLst>
                  <a:ext uri="{0D108BD9-81ED-4DB2-BD59-A6C34878D82A}">
                    <a16:rowId xmlns:a16="http://schemas.microsoft.com/office/drawing/2014/main" val="10006"/>
                  </a:ext>
                </a:extLst>
              </a:tr>
              <a:tr h="559289">
                <a:tc>
                  <a:txBody>
                    <a:bodyPr/>
                    <a:lstStyle/>
                    <a:p>
                      <a:pPr algn="l" defTabSz="457200">
                        <a:lnSpc>
                          <a:spcPct val="100000"/>
                        </a:lnSpc>
                        <a:defRPr sz="1800"/>
                      </a:pPr>
                      <a:r>
                        <a:rPr sz="3000"/>
                        <a:t>State Department of Education</a:t>
                      </a:r>
                    </a:p>
                  </a:txBody>
                  <a:tcPr marL="0" marR="0" marT="25400" marB="25400" anchor="ctr" horzOverflow="overflow"/>
                </a:tc>
                <a:tc>
                  <a:txBody>
                    <a:bodyPr/>
                    <a:lstStyle/>
                    <a:p>
                      <a:pPr defTabSz="457200">
                        <a:lnSpc>
                          <a:spcPct val="100000"/>
                        </a:lnSpc>
                        <a:defRPr sz="1800"/>
                      </a:pPr>
                      <a:r>
                        <a:rPr sz="3000" dirty="0"/>
                        <a:t>6%</a:t>
                      </a:r>
                    </a:p>
                  </a:txBody>
                  <a:tcPr marL="38100" marR="38100" marT="25400" marB="25400" anchor="ctr" horzOverflow="overflow"/>
                </a:tc>
                <a:tc>
                  <a:txBody>
                    <a:bodyPr/>
                    <a:lstStyle/>
                    <a:p>
                      <a:pPr defTabSz="457200">
                        <a:lnSpc>
                          <a:spcPct val="100000"/>
                        </a:lnSpc>
                        <a:defRPr sz="1800"/>
                      </a:pPr>
                      <a:r>
                        <a:rPr sz="3000" dirty="0"/>
                        <a:t>6%</a:t>
                      </a:r>
                    </a:p>
                  </a:txBody>
                  <a:tcPr marL="38100" marR="38100" marT="25400" marB="25400" anchor="ctr" horzOverflow="overflow">
                    <a:lnT w="63500">
                      <a:solidFill>
                        <a:srgbClr val="EA3324"/>
                      </a:solidFill>
                      <a:miter lim="400000"/>
                    </a:lnT>
                  </a:tcPr>
                </a:tc>
                <a:tc>
                  <a:txBody>
                    <a:bodyPr/>
                    <a:lstStyle/>
                    <a:p>
                      <a:pPr defTabSz="914400">
                        <a:lnSpc>
                          <a:spcPct val="100000"/>
                        </a:lnSpc>
                        <a:defRPr sz="1800"/>
                      </a:pPr>
                      <a:r>
                        <a:rPr sz="3000" dirty="0"/>
                        <a:t>7%</a:t>
                      </a:r>
                    </a:p>
                  </a:txBody>
                  <a:tcPr marL="50800" marR="50800" marT="50800" marB="50800" anchor="ctr" horzOverflow="overflow"/>
                </a:tc>
                <a:tc>
                  <a:txBody>
                    <a:bodyPr/>
                    <a:lstStyle/>
                    <a:p>
                      <a:pPr defTabSz="914400">
                        <a:lnSpc>
                          <a:spcPct val="100000"/>
                        </a:lnSpc>
                        <a:defRPr sz="1800"/>
                      </a:pPr>
                      <a:r>
                        <a:rPr sz="3000"/>
                        <a:t>7%</a:t>
                      </a:r>
                    </a:p>
                  </a:txBody>
                  <a:tcPr marL="50800" marR="50800" marT="50800" marB="50800" anchor="ctr" horzOverflow="overflow"/>
                </a:tc>
                <a:extLst>
                  <a:ext uri="{0D108BD9-81ED-4DB2-BD59-A6C34878D82A}">
                    <a16:rowId xmlns:a16="http://schemas.microsoft.com/office/drawing/2014/main" val="10007"/>
                  </a:ext>
                </a:extLst>
              </a:tr>
              <a:tr h="559289">
                <a:tc>
                  <a:txBody>
                    <a:bodyPr/>
                    <a:lstStyle/>
                    <a:p>
                      <a:pPr algn="l" defTabSz="457200">
                        <a:lnSpc>
                          <a:spcPct val="100000"/>
                        </a:lnSpc>
                        <a:defRPr sz="1800"/>
                      </a:pPr>
                      <a:r>
                        <a:rPr sz="3000"/>
                        <a:t>U.S. Department of Education</a:t>
                      </a:r>
                    </a:p>
                  </a:txBody>
                  <a:tcPr marL="0" marR="0" marT="25400" marB="25400" anchor="ctr" horzOverflow="overflow"/>
                </a:tc>
                <a:tc>
                  <a:txBody>
                    <a:bodyPr/>
                    <a:lstStyle/>
                    <a:p>
                      <a:pPr defTabSz="457200">
                        <a:lnSpc>
                          <a:spcPct val="100000"/>
                        </a:lnSpc>
                        <a:defRPr sz="1800"/>
                      </a:pPr>
                      <a:r>
                        <a:rPr sz="3000" dirty="0"/>
                        <a:t>5%</a:t>
                      </a:r>
                    </a:p>
                  </a:txBody>
                  <a:tcPr marL="38100" marR="38100" marT="25400" marB="25400" anchor="ctr" horzOverflow="overflow"/>
                </a:tc>
                <a:tc>
                  <a:txBody>
                    <a:bodyPr/>
                    <a:lstStyle/>
                    <a:p>
                      <a:pPr defTabSz="457200">
                        <a:lnSpc>
                          <a:spcPct val="100000"/>
                        </a:lnSpc>
                        <a:defRPr sz="1800"/>
                      </a:pPr>
                      <a:r>
                        <a:rPr sz="3000" dirty="0"/>
                        <a:t>5%</a:t>
                      </a:r>
                    </a:p>
                  </a:txBody>
                  <a:tcPr marL="38100" marR="38100" marT="25400" marB="25400" anchor="ctr" horzOverflow="overflow"/>
                </a:tc>
                <a:tc>
                  <a:txBody>
                    <a:bodyPr/>
                    <a:lstStyle/>
                    <a:p>
                      <a:pPr defTabSz="914400">
                        <a:lnSpc>
                          <a:spcPct val="100000"/>
                        </a:lnSpc>
                        <a:defRPr sz="1800"/>
                      </a:pPr>
                      <a:r>
                        <a:rPr sz="3000"/>
                        <a:t>5%</a:t>
                      </a:r>
                    </a:p>
                  </a:txBody>
                  <a:tcPr marL="50800" marR="50800" marT="50800" marB="50800" anchor="ctr" horzOverflow="overflow"/>
                </a:tc>
                <a:tc>
                  <a:txBody>
                    <a:bodyPr/>
                    <a:lstStyle/>
                    <a:p>
                      <a:pPr defTabSz="914400">
                        <a:lnSpc>
                          <a:spcPct val="100000"/>
                        </a:lnSpc>
                        <a:defRPr sz="1800"/>
                      </a:pPr>
                      <a:r>
                        <a:rPr sz="3000" dirty="0"/>
                        <a:t>5%</a:t>
                      </a:r>
                    </a:p>
                  </a:txBody>
                  <a:tcPr marL="50800" marR="50800" marT="50800" marB="50800" anchor="ctr" horzOverflow="overflow"/>
                </a:tc>
                <a:extLst>
                  <a:ext uri="{0D108BD9-81ED-4DB2-BD59-A6C34878D82A}">
                    <a16:rowId xmlns:a16="http://schemas.microsoft.com/office/drawing/2014/main" val="10008"/>
                  </a:ext>
                </a:extLst>
              </a:tr>
              <a:tr h="559289">
                <a:tc>
                  <a:txBody>
                    <a:bodyPr/>
                    <a:lstStyle/>
                    <a:p>
                      <a:pPr algn="l" defTabSz="457200">
                        <a:lnSpc>
                          <a:spcPct val="100000"/>
                        </a:lnSpc>
                        <a:defRPr sz="1800"/>
                      </a:pPr>
                      <a:r>
                        <a:rPr sz="3000"/>
                        <a:t>State governor</a:t>
                      </a:r>
                    </a:p>
                  </a:txBody>
                  <a:tcPr marL="0" marR="0" marT="25400" marB="25400" anchor="ctr" horzOverflow="overflow"/>
                </a:tc>
                <a:tc>
                  <a:txBody>
                    <a:bodyPr/>
                    <a:lstStyle/>
                    <a:p>
                      <a:pPr defTabSz="457200">
                        <a:lnSpc>
                          <a:spcPct val="100000"/>
                        </a:lnSpc>
                        <a:defRPr sz="1800"/>
                      </a:pPr>
                      <a:r>
                        <a:rPr sz="3000"/>
                        <a:t>5%</a:t>
                      </a:r>
                    </a:p>
                  </a:txBody>
                  <a:tcPr marL="38100" marR="38100" marT="25400" marB="25400" anchor="ctr" horzOverflow="overflow"/>
                </a:tc>
                <a:tc>
                  <a:txBody>
                    <a:bodyPr/>
                    <a:lstStyle/>
                    <a:p>
                      <a:pPr defTabSz="457200">
                        <a:lnSpc>
                          <a:spcPct val="100000"/>
                        </a:lnSpc>
                        <a:defRPr sz="1800"/>
                      </a:pPr>
                      <a:r>
                        <a:rPr sz="3000" dirty="0"/>
                        <a:t>5%</a:t>
                      </a:r>
                    </a:p>
                  </a:txBody>
                  <a:tcPr marL="38100" marR="38100" marT="25400" marB="25400" anchor="ctr" horzOverflow="overflow"/>
                </a:tc>
                <a:tc>
                  <a:txBody>
                    <a:bodyPr/>
                    <a:lstStyle/>
                    <a:p>
                      <a:pPr defTabSz="914400">
                        <a:lnSpc>
                          <a:spcPct val="100000"/>
                        </a:lnSpc>
                        <a:defRPr sz="1800"/>
                      </a:pPr>
                      <a:r>
                        <a:rPr sz="3000"/>
                        <a:t>4%</a:t>
                      </a:r>
                    </a:p>
                  </a:txBody>
                  <a:tcPr marL="50800" marR="50800" marT="50800" marB="50800" anchor="ctr" horzOverflow="overflow"/>
                </a:tc>
                <a:tc>
                  <a:txBody>
                    <a:bodyPr/>
                    <a:lstStyle/>
                    <a:p>
                      <a:pPr defTabSz="914400">
                        <a:lnSpc>
                          <a:spcPct val="100000"/>
                        </a:lnSpc>
                        <a:defRPr sz="1800"/>
                      </a:pPr>
                      <a:r>
                        <a:rPr sz="3000" dirty="0"/>
                        <a:t>6%</a:t>
                      </a:r>
                    </a:p>
                  </a:txBody>
                  <a:tcPr marL="50800" marR="50800" marT="50800" marB="50800" anchor="ctr" horzOverflow="overflow"/>
                </a:tc>
                <a:extLst>
                  <a:ext uri="{0D108BD9-81ED-4DB2-BD59-A6C34878D82A}">
                    <a16:rowId xmlns:a16="http://schemas.microsoft.com/office/drawing/2014/main" val="10009"/>
                  </a:ext>
                </a:extLst>
              </a:tr>
              <a:tr h="559289">
                <a:tc>
                  <a:txBody>
                    <a:bodyPr/>
                    <a:lstStyle/>
                    <a:p>
                      <a:pPr algn="l" defTabSz="457200">
                        <a:lnSpc>
                          <a:spcPct val="100000"/>
                        </a:lnSpc>
                        <a:defRPr sz="1800"/>
                      </a:pPr>
                      <a:r>
                        <a:rPr sz="3000"/>
                        <a:t>Independent/non-government medical associations</a:t>
                      </a:r>
                    </a:p>
                  </a:txBody>
                  <a:tcPr marL="0" marR="0" marT="25400" marB="25400" anchor="ctr" horzOverflow="overflow"/>
                </a:tc>
                <a:tc>
                  <a:txBody>
                    <a:bodyPr/>
                    <a:lstStyle/>
                    <a:p>
                      <a:pPr defTabSz="457200">
                        <a:lnSpc>
                          <a:spcPct val="100000"/>
                        </a:lnSpc>
                        <a:defRPr sz="1800"/>
                      </a:pPr>
                      <a:r>
                        <a:rPr sz="3000"/>
                        <a:t>5%</a:t>
                      </a:r>
                    </a:p>
                  </a:txBody>
                  <a:tcPr marL="38100" marR="38100" marT="25400" marB="25400" anchor="ctr" horzOverflow="overflow"/>
                </a:tc>
                <a:tc>
                  <a:txBody>
                    <a:bodyPr/>
                    <a:lstStyle/>
                    <a:p>
                      <a:pPr defTabSz="457200">
                        <a:lnSpc>
                          <a:spcPct val="100000"/>
                        </a:lnSpc>
                        <a:defRPr sz="1800"/>
                      </a:pPr>
                      <a:r>
                        <a:rPr sz="3000" dirty="0"/>
                        <a:t>5%</a:t>
                      </a:r>
                    </a:p>
                  </a:txBody>
                  <a:tcPr marL="38100" marR="38100" marT="25400" marB="25400" anchor="ctr" horzOverflow="overflow"/>
                </a:tc>
                <a:tc>
                  <a:txBody>
                    <a:bodyPr/>
                    <a:lstStyle/>
                    <a:p>
                      <a:pPr defTabSz="914400">
                        <a:lnSpc>
                          <a:spcPct val="100000"/>
                        </a:lnSpc>
                        <a:defRPr sz="1800"/>
                      </a:pPr>
                      <a:r>
                        <a:rPr sz="3000" dirty="0"/>
                        <a:t>6%</a:t>
                      </a:r>
                    </a:p>
                  </a:txBody>
                  <a:tcPr marL="50800" marR="50800" marT="50800" marB="50800" anchor="ctr" horzOverflow="overflow"/>
                </a:tc>
                <a:tc>
                  <a:txBody>
                    <a:bodyPr/>
                    <a:lstStyle/>
                    <a:p>
                      <a:pPr defTabSz="914400">
                        <a:lnSpc>
                          <a:spcPct val="100000"/>
                        </a:lnSpc>
                        <a:defRPr sz="1800"/>
                      </a:pPr>
                      <a:r>
                        <a:rPr sz="3000" dirty="0"/>
                        <a:t>5%</a:t>
                      </a:r>
                    </a:p>
                  </a:txBody>
                  <a:tcPr marL="50800" marR="50800" marT="50800" marB="50800" anchor="ctr" horzOverflow="overflow"/>
                </a:tc>
                <a:extLst>
                  <a:ext uri="{0D108BD9-81ED-4DB2-BD59-A6C34878D82A}">
                    <a16:rowId xmlns:a16="http://schemas.microsoft.com/office/drawing/2014/main" val="10010"/>
                  </a:ext>
                </a:extLst>
              </a:tr>
              <a:tr h="430357">
                <a:tc>
                  <a:txBody>
                    <a:bodyPr/>
                    <a:lstStyle/>
                    <a:p>
                      <a:pPr algn="l" defTabSz="914400">
                        <a:lnSpc>
                          <a:spcPct val="100000"/>
                        </a:lnSpc>
                        <a:defRPr sz="1800"/>
                      </a:pPr>
                      <a:r>
                        <a:rPr sz="3000"/>
                        <a:t>State legislature</a:t>
                      </a:r>
                    </a:p>
                  </a:txBody>
                  <a:tcPr marL="50800" marR="50800" marT="50800" marB="50800" anchor="ctr" horzOverflow="overflow"/>
                </a:tc>
                <a:tc>
                  <a:txBody>
                    <a:bodyPr/>
                    <a:lstStyle/>
                    <a:p>
                      <a:pPr defTabSz="914400">
                        <a:lnSpc>
                          <a:spcPct val="100000"/>
                        </a:lnSpc>
                        <a:defRPr sz="1800"/>
                      </a:pPr>
                      <a:r>
                        <a:rPr sz="3000"/>
                        <a:t>1%</a:t>
                      </a:r>
                    </a:p>
                  </a:txBody>
                  <a:tcPr marL="50800" marR="50800" marT="50800" marB="50800" anchor="ctr" horzOverflow="overflow"/>
                </a:tc>
                <a:tc>
                  <a:txBody>
                    <a:bodyPr/>
                    <a:lstStyle/>
                    <a:p>
                      <a:pPr defTabSz="914400">
                        <a:lnSpc>
                          <a:spcPct val="100000"/>
                        </a:lnSpc>
                        <a:defRPr sz="1800"/>
                      </a:pPr>
                      <a:r>
                        <a:rPr sz="3000" dirty="0"/>
                        <a:t>1%</a:t>
                      </a:r>
                    </a:p>
                  </a:txBody>
                  <a:tcPr marL="50800" marR="50800" marT="50800" marB="50800" anchor="ctr" horzOverflow="overflow"/>
                </a:tc>
                <a:tc>
                  <a:txBody>
                    <a:bodyPr/>
                    <a:lstStyle/>
                    <a:p>
                      <a:pPr defTabSz="914400">
                        <a:lnSpc>
                          <a:spcPct val="100000"/>
                        </a:lnSpc>
                        <a:defRPr sz="1800"/>
                      </a:pPr>
                      <a:r>
                        <a:rPr sz="3000"/>
                        <a:t>2%</a:t>
                      </a:r>
                    </a:p>
                  </a:txBody>
                  <a:tcPr marL="50800" marR="50800" marT="50800" marB="50800" anchor="ctr" horzOverflow="overflow"/>
                </a:tc>
                <a:tc>
                  <a:txBody>
                    <a:bodyPr/>
                    <a:lstStyle/>
                    <a:p>
                      <a:pPr defTabSz="914400">
                        <a:lnSpc>
                          <a:spcPct val="100000"/>
                        </a:lnSpc>
                        <a:defRPr sz="1800"/>
                      </a:pPr>
                      <a:r>
                        <a:rPr sz="3000" dirty="0"/>
                        <a:t>1%</a:t>
                      </a:r>
                    </a:p>
                  </a:txBody>
                  <a:tcPr marL="50800" marR="50800" marT="50800" marB="50800" anchor="ctr" horzOverflow="overflow"/>
                </a:tc>
                <a:extLst>
                  <a:ext uri="{0D108BD9-81ED-4DB2-BD59-A6C34878D82A}">
                    <a16:rowId xmlns:a16="http://schemas.microsoft.com/office/drawing/2014/main" val="10011"/>
                  </a:ext>
                </a:extLst>
              </a:tr>
              <a:tr h="430357">
                <a:tc>
                  <a:txBody>
                    <a:bodyPr/>
                    <a:lstStyle/>
                    <a:p>
                      <a:pPr algn="l" defTabSz="914400">
                        <a:lnSpc>
                          <a:spcPct val="100000"/>
                        </a:lnSpc>
                        <a:defRPr sz="1800"/>
                      </a:pPr>
                      <a:r>
                        <a:rPr sz="3000"/>
                        <a:t>U.S. Congress</a:t>
                      </a:r>
                    </a:p>
                  </a:txBody>
                  <a:tcPr marL="50800" marR="50800" marT="50800" marB="50800" anchor="ctr" horzOverflow="overflow"/>
                </a:tc>
                <a:tc>
                  <a:txBody>
                    <a:bodyPr/>
                    <a:lstStyle/>
                    <a:p>
                      <a:pPr defTabSz="914400">
                        <a:lnSpc>
                          <a:spcPct val="100000"/>
                        </a:lnSpc>
                        <a:defRPr sz="1800"/>
                      </a:pPr>
                      <a:r>
                        <a:rPr sz="3000"/>
                        <a:t>1%</a:t>
                      </a:r>
                    </a:p>
                  </a:txBody>
                  <a:tcPr marL="50800" marR="50800" marT="50800" marB="50800" anchor="ctr" horzOverflow="overflow"/>
                </a:tc>
                <a:tc>
                  <a:txBody>
                    <a:bodyPr/>
                    <a:lstStyle/>
                    <a:p>
                      <a:pPr defTabSz="914400">
                        <a:lnSpc>
                          <a:spcPct val="100000"/>
                        </a:lnSpc>
                        <a:defRPr sz="1800"/>
                      </a:pPr>
                      <a:r>
                        <a:rPr sz="3000"/>
                        <a:t>1%</a:t>
                      </a:r>
                    </a:p>
                  </a:txBody>
                  <a:tcPr marL="50800" marR="50800" marT="50800" marB="50800" anchor="ctr" horzOverflow="overflow"/>
                </a:tc>
                <a:tc>
                  <a:txBody>
                    <a:bodyPr/>
                    <a:lstStyle/>
                    <a:p>
                      <a:pPr defTabSz="914400">
                        <a:lnSpc>
                          <a:spcPct val="100000"/>
                        </a:lnSpc>
                        <a:defRPr sz="1800"/>
                      </a:pPr>
                      <a:r>
                        <a:rPr sz="3000" dirty="0"/>
                        <a:t>1%</a:t>
                      </a:r>
                    </a:p>
                  </a:txBody>
                  <a:tcPr marL="50800" marR="50800" marT="50800" marB="50800" anchor="ctr" horzOverflow="overflow"/>
                </a:tc>
                <a:tc>
                  <a:txBody>
                    <a:bodyPr/>
                    <a:lstStyle/>
                    <a:p>
                      <a:pPr defTabSz="914400">
                        <a:lnSpc>
                          <a:spcPct val="100000"/>
                        </a:lnSpc>
                        <a:defRPr sz="1800"/>
                      </a:pPr>
                      <a:r>
                        <a:rPr sz="3000" dirty="0"/>
                        <a:t>2%</a:t>
                      </a:r>
                    </a:p>
                  </a:txBody>
                  <a:tcPr marL="50800" marR="50800" marT="50800" marB="50800" anchor="ctr" horzOverflow="overflow"/>
                </a:tc>
                <a:extLst>
                  <a:ext uri="{0D108BD9-81ED-4DB2-BD59-A6C34878D82A}">
                    <a16:rowId xmlns:a16="http://schemas.microsoft.com/office/drawing/2014/main" val="10012"/>
                  </a:ext>
                </a:extLst>
              </a:tr>
              <a:tr h="430357">
                <a:tc>
                  <a:txBody>
                    <a:bodyPr/>
                    <a:lstStyle/>
                    <a:p>
                      <a:pPr algn="l" defTabSz="914400">
                        <a:lnSpc>
                          <a:spcPct val="100000"/>
                        </a:lnSpc>
                        <a:defRPr sz="1800"/>
                      </a:pPr>
                      <a:r>
                        <a:rPr sz="3000"/>
                        <a:t>Other</a:t>
                      </a:r>
                    </a:p>
                  </a:txBody>
                  <a:tcPr marL="50800" marR="50800" marT="50800" marB="50800" anchor="ctr" horzOverflow="overflow"/>
                </a:tc>
                <a:tc>
                  <a:txBody>
                    <a:bodyPr/>
                    <a:lstStyle/>
                    <a:p>
                      <a:pPr defTabSz="914400">
                        <a:lnSpc>
                          <a:spcPct val="100000"/>
                        </a:lnSpc>
                        <a:defRPr sz="1800"/>
                      </a:pPr>
                      <a:r>
                        <a:rPr sz="3000"/>
                        <a:t>1%</a:t>
                      </a:r>
                    </a:p>
                  </a:txBody>
                  <a:tcPr marL="50800" marR="50800" marT="50800" marB="50800" anchor="ctr" horzOverflow="overflow"/>
                </a:tc>
                <a:tc>
                  <a:txBody>
                    <a:bodyPr/>
                    <a:lstStyle/>
                    <a:p>
                      <a:pPr defTabSz="914400">
                        <a:lnSpc>
                          <a:spcPct val="100000"/>
                        </a:lnSpc>
                        <a:defRPr sz="1800"/>
                      </a:pPr>
                      <a:r>
                        <a:rPr sz="3000"/>
                        <a:t>*%</a:t>
                      </a:r>
                    </a:p>
                  </a:txBody>
                  <a:tcPr marL="50800" marR="50800" marT="50800" marB="50800" anchor="ctr" horzOverflow="overflow"/>
                </a:tc>
                <a:tc>
                  <a:txBody>
                    <a:bodyPr/>
                    <a:lstStyle/>
                    <a:p>
                      <a:pPr defTabSz="914400">
                        <a:lnSpc>
                          <a:spcPct val="100000"/>
                        </a:lnSpc>
                        <a:defRPr sz="1800"/>
                      </a:pPr>
                      <a:r>
                        <a:rPr sz="3000" dirty="0"/>
                        <a:t>3%</a:t>
                      </a:r>
                    </a:p>
                  </a:txBody>
                  <a:tcPr marL="50800" marR="50800" marT="50800" marB="50800" anchor="ctr" horzOverflow="overflow"/>
                </a:tc>
                <a:tc>
                  <a:txBody>
                    <a:bodyPr/>
                    <a:lstStyle/>
                    <a:p>
                      <a:pPr defTabSz="914400">
                        <a:lnSpc>
                          <a:spcPct val="100000"/>
                        </a:lnSpc>
                        <a:defRPr sz="1800"/>
                      </a:pPr>
                      <a:r>
                        <a:rPr sz="3000" dirty="0"/>
                        <a:t>1%</a:t>
                      </a:r>
                    </a:p>
                  </a:txBody>
                  <a:tcPr marL="50800" marR="50800" marT="50800" marB="50800" anchor="ctr" horzOverflow="overflow"/>
                </a:tc>
                <a:extLst>
                  <a:ext uri="{0D108BD9-81ED-4DB2-BD59-A6C34878D82A}">
                    <a16:rowId xmlns:a16="http://schemas.microsoft.com/office/drawing/2014/main" val="10013"/>
                  </a:ext>
                </a:extLst>
              </a:tr>
              <a:tr h="430357">
                <a:tc>
                  <a:txBody>
                    <a:bodyPr/>
                    <a:lstStyle/>
                    <a:p>
                      <a:pPr algn="l" defTabSz="914400">
                        <a:lnSpc>
                          <a:spcPct val="100000"/>
                        </a:lnSpc>
                        <a:defRPr sz="1800"/>
                      </a:pPr>
                      <a:r>
                        <a:rPr sz="3000"/>
                        <a:t>Unsure</a:t>
                      </a:r>
                    </a:p>
                  </a:txBody>
                  <a:tcPr marL="50800" marR="50800" marT="50800" marB="50800" anchor="ctr" horzOverflow="overflow"/>
                </a:tc>
                <a:tc>
                  <a:txBody>
                    <a:bodyPr/>
                    <a:lstStyle/>
                    <a:p>
                      <a:pPr defTabSz="914400">
                        <a:lnSpc>
                          <a:spcPct val="100000"/>
                        </a:lnSpc>
                        <a:defRPr sz="1800"/>
                      </a:pPr>
                      <a:r>
                        <a:rPr sz="3000"/>
                        <a:t>12%</a:t>
                      </a:r>
                    </a:p>
                  </a:txBody>
                  <a:tcPr marL="50800" marR="50800" marT="50800" marB="50800" anchor="ctr" horzOverflow="overflow"/>
                </a:tc>
                <a:tc>
                  <a:txBody>
                    <a:bodyPr/>
                    <a:lstStyle/>
                    <a:p>
                      <a:pPr defTabSz="914400">
                        <a:lnSpc>
                          <a:spcPct val="100000"/>
                        </a:lnSpc>
                        <a:defRPr sz="1800"/>
                      </a:pPr>
                      <a:r>
                        <a:rPr sz="3000"/>
                        <a:t>10%</a:t>
                      </a:r>
                    </a:p>
                  </a:txBody>
                  <a:tcPr marL="50800" marR="50800" marT="50800" marB="50800" anchor="ctr" horzOverflow="overflow"/>
                </a:tc>
                <a:tc>
                  <a:txBody>
                    <a:bodyPr/>
                    <a:lstStyle/>
                    <a:p>
                      <a:pPr defTabSz="914400">
                        <a:lnSpc>
                          <a:spcPct val="100000"/>
                        </a:lnSpc>
                        <a:defRPr sz="1800"/>
                      </a:pPr>
                      <a:r>
                        <a:rPr sz="3000"/>
                        <a:t>17%</a:t>
                      </a:r>
                    </a:p>
                  </a:txBody>
                  <a:tcPr marL="50800" marR="50800" marT="50800" marB="50800" anchor="ctr" horzOverflow="overflow"/>
                </a:tc>
                <a:tc>
                  <a:txBody>
                    <a:bodyPr/>
                    <a:lstStyle/>
                    <a:p>
                      <a:pPr defTabSz="914400">
                        <a:lnSpc>
                          <a:spcPct val="100000"/>
                        </a:lnSpc>
                        <a:defRPr sz="1800"/>
                      </a:pPr>
                      <a:r>
                        <a:rPr sz="3000" dirty="0"/>
                        <a:t>7%</a:t>
                      </a:r>
                    </a:p>
                  </a:txBody>
                  <a:tcPr marL="50800" marR="50800" marT="50800" marB="50800" anchor="ctr" horzOverflow="overflow"/>
                </a:tc>
                <a:extLst>
                  <a:ext uri="{0D108BD9-81ED-4DB2-BD59-A6C34878D82A}">
                    <a16:rowId xmlns:a16="http://schemas.microsoft.com/office/drawing/2014/main" val="10014"/>
                  </a:ext>
                </a:extLst>
              </a:tr>
            </a:tbl>
          </a:graphicData>
        </a:graphic>
      </p:graphicFrame>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Exo 2 Black"/>
        <a:ea typeface="Exo 2 Black"/>
        <a:cs typeface="Exo 2 Black"/>
      </a:majorFont>
      <a:minorFont>
        <a:latin typeface="Exo 2 Light"/>
        <a:ea typeface="Exo 2 Light"/>
        <a:cs typeface="Exo 2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Exo 2 Black"/>
        <a:ea typeface="Exo 2 Black"/>
        <a:cs typeface="Exo 2 Black"/>
      </a:majorFont>
      <a:minorFont>
        <a:latin typeface="Exo 2 Light"/>
        <a:ea typeface="Exo 2 Light"/>
        <a:cs typeface="Exo 2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201</TotalTime>
  <Words>2791</Words>
  <Application>Microsoft Office PowerPoint</Application>
  <PresentationFormat>Custom</PresentationFormat>
  <Paragraphs>452</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Exo 2 Light</vt:lpstr>
      <vt:lpstr>Helvetica Light</vt:lpstr>
      <vt:lpstr>Exo 2 Black</vt:lpstr>
      <vt:lpstr>Exo 2 Extra Bold</vt:lpstr>
      <vt:lpstr>Exo 2</vt:lpstr>
      <vt:lpstr>Helvetica</vt:lpstr>
      <vt:lpstr>White</vt:lpstr>
      <vt:lpstr>National Parents Union  Coronavirus Impact Survey  September 2020</vt:lpstr>
      <vt:lpstr>Methodology</vt:lpstr>
      <vt:lpstr>Majority Support Changing Laws To Establish Quality Public Education As A Civil Right</vt:lpstr>
      <vt:lpstr>Concerns And Priorities </vt:lpstr>
      <vt:lpstr>Parents’ Top Concerns Remain Someone In Their Family Getting The Coronavirus, Education, And Kids Missing Social Interactions</vt:lpstr>
      <vt:lpstr>Majority Say School Should Be Re-Imagined </vt:lpstr>
      <vt:lpstr>Most Think Schools Should Prioritize Quality Remote Learning Over Getting Students Back In Classrooms</vt:lpstr>
      <vt:lpstr>Partisans Differ On Priorities for Schools </vt:lpstr>
      <vt:lpstr>. . . And On Who They Trust To Evaluate Safety</vt:lpstr>
      <vt:lpstr>Back To School Experiences  And Education Quality </vt:lpstr>
      <vt:lpstr>Most Felt Included In School’s Reopening Decisions And Give Good Grades On Their Back-To-School Plan </vt:lpstr>
      <vt:lpstr>Majorities Across Racial/Ethnic Groups And Income Levels Give Child’s School An “A” Or “B” On Back-To-School Plan</vt:lpstr>
      <vt:lpstr>Only Small Differences Between White Parents And Parents Of Color In Feelings About Whether Parents Were Included In Decision-Making  </vt:lpstr>
      <vt:lpstr>Remote/Online Learning Most Common Choice</vt:lpstr>
      <vt:lpstr>White Parents More Likely To Have Child Attending In Person </vt:lpstr>
      <vt:lpstr>Choice Differs By Race Across Income Levels; Slight Income Differences In Choosing Hybrid Schooling </vt:lpstr>
      <vt:lpstr>COVID-19 Concerns Top Reason For Choosing Remote Learning; Concerns About Social Interaction, Learning Top Reasons For In Person</vt:lpstr>
      <vt:lpstr>Black And Hispanic Parents Most Likely To Say Concern About Child’s Risk Of Getting COVID-19 Was A Top Factor</vt:lpstr>
      <vt:lpstr>Most Parents Prefer Consistency </vt:lpstr>
      <vt:lpstr>Parents of Color More Likely Than White Parents To Say Consistent, High Quality Remote Learning Should Be Priority</vt:lpstr>
      <vt:lpstr>More Now Say Schools Offering Laptops Or Tablets</vt:lpstr>
      <vt:lpstr>Majorities Rate Schools Positively </vt:lpstr>
      <vt:lpstr>And Most Feel Schedule Includes Right Amount Of Time For Instruction And Engaging With Teachers</vt:lpstr>
      <vt:lpstr>But Parents With Child Remote Learning Or Doing Hybrid Learning Less Satisfied With Schedule</vt:lpstr>
      <vt:lpstr>Despite Differences By Race/Ethnicity In How Children Are Attending School, No Major Differences In Views Of Time  </vt:lpstr>
      <vt:lpstr>Parents With Child Remote Learning Part-Time Or Full-Time More Likely To Say They Are Learning Less</vt:lpstr>
      <vt:lpstr>Most Parents Feel Schools Are Providing Resources To Support Student’s Mental Health</vt:lpstr>
      <vt:lpstr>Majority Feel Schools Are Doing Well Assessing Child’s Progress, Especially In-Person</vt:lpstr>
      <vt:lpstr>More Parents Of In-Person Children Say School Provides Additional Resources For Child To Learn</vt:lpstr>
      <vt:lpstr>Most Do Not Participate In Learning Pod</vt:lpstr>
      <vt:lpstr>Most Parents Using Learning Pods Say They Are Helpful</vt:lpstr>
      <vt:lpstr>Many Unsure About Learning Pods For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Parents Union  Coronavirus Impact Survey  September 2020</dc:title>
  <dc:creator>PLT</dc:creator>
  <cp:lastModifiedBy>Peri Lynn Turnbull</cp:lastModifiedBy>
  <cp:revision>10</cp:revision>
  <dcterms:modified xsi:type="dcterms:W3CDTF">2020-10-22T22:07:21Z</dcterms:modified>
</cp:coreProperties>
</file>